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6858000" cy="9144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0000"/>
    <a:srgbClr val="E5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031" autoAdjust="0"/>
    <p:restoredTop sz="50000" autoAdjust="0"/>
  </p:normalViewPr>
  <p:slideViewPr>
    <p:cSldViewPr>
      <p:cViewPr varScale="1">
        <p:scale>
          <a:sx n="62" d="100"/>
          <a:sy n="62" d="100"/>
        </p:scale>
        <p:origin x="1502" y="3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eaLnBrk="0" hangingPunct="0">
              <a:defRPr sz="1200">
                <a:latin typeface="Arial" charset="0"/>
                <a:ea typeface="ＭＳ Ｐゴシック" pitchFamily="34" charset="-128"/>
              </a:defRPr>
            </a:lvl1pPr>
          </a:lstStyle>
          <a:p>
            <a:pPr>
              <a:defRPr/>
            </a:pPr>
            <a:endParaRPr lang="en-US" dirty="0"/>
          </a:p>
        </p:txBody>
      </p:sp>
      <p:sp>
        <p:nvSpPr>
          <p:cNvPr id="3" name="Date Placeholder 2"/>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CFB67A0F-50B0-40FD-A9F0-9463CFD61732}" type="datetime1">
              <a:rPr lang="en-US"/>
              <a:pPr>
                <a:defRPr/>
              </a:pPr>
              <a:t>5/20/2016</a:t>
            </a:fld>
            <a:endParaRPr lang="en-US" dirty="0"/>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eaLnBrk="0" hangingPunct="0">
              <a:defRPr sz="1200">
                <a:latin typeface="Arial" charset="0"/>
                <a:ea typeface="ＭＳ Ｐゴシック" pitchFamily="34" charset="-128"/>
              </a:defRPr>
            </a:lvl1pPr>
          </a:lstStyle>
          <a:p>
            <a:pPr>
              <a:defRPr/>
            </a:pPr>
            <a:endParaRPr lang="en-US" dirty="0"/>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ea typeface="ＭＳ Ｐゴシック" charset="-128"/>
              </a:defRPr>
            </a:lvl1pPr>
          </a:lstStyle>
          <a:p>
            <a:pPr>
              <a:defRPr/>
            </a:pPr>
            <a:fld id="{D1AFAF76-510D-47F7-A01B-B5F416FDEC6E}" type="slidenum">
              <a:rPr lang="en-US"/>
              <a:pPr>
                <a:defRPr/>
              </a:pPr>
              <a:t>‹#›</a:t>
            </a:fld>
            <a:endParaRPr lang="en-US" dirty="0"/>
          </a:p>
        </p:txBody>
      </p:sp>
    </p:spTree>
    <p:extLst>
      <p:ext uri="{BB962C8B-B14F-4D97-AF65-F5344CB8AC3E}">
        <p14:creationId xmlns:p14="http://schemas.microsoft.com/office/powerpoint/2010/main" val="2870157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ＭＳ Ｐゴシック" pitchFamily="-109"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dirty="0" smtClean="0">
              <a:ea typeface="ＭＳ Ｐゴシック" pitchFamily="34" charset="-128"/>
            </a:endParaRPr>
          </a:p>
        </p:txBody>
      </p:sp>
      <p:sp>
        <p:nvSpPr>
          <p:cNvPr id="4100" name="Slide Number Placeholder 3"/>
          <p:cNvSpPr>
            <a:spLocks noGrp="1"/>
          </p:cNvSpPr>
          <p:nvPr>
            <p:ph type="sldNum" sz="quarter" idx="5"/>
          </p:nvPr>
        </p:nvSpPr>
        <p:spPr bwMode="auto">
          <a:noFill/>
          <a:ln>
            <a:miter lim="800000"/>
            <a:headEnd/>
            <a:tailEnd/>
          </a:ln>
        </p:spPr>
        <p:txBody>
          <a:bodyPr/>
          <a:lstStyle/>
          <a:p>
            <a:fld id="{B46177A8-FC1E-46E8-BBDD-D24744E305C7}" type="slidenum">
              <a:rPr lang="en-US" smtClean="0">
                <a:latin typeface="Arial" charset="0"/>
                <a:ea typeface="ＭＳ Ｐゴシック" pitchFamily="34" charset="-128"/>
              </a:rPr>
              <a:pPr/>
              <a:t>1</a:t>
            </a:fld>
            <a:endParaRPr lang="en-US" dirty="0" smtClean="0">
              <a:latin typeface="Arial" charset="0"/>
              <a:ea typeface="ＭＳ Ｐゴシック" pitchFamily="34" charset="-128"/>
            </a:endParaRPr>
          </a:p>
        </p:txBody>
      </p:sp>
    </p:spTree>
    <p:extLst>
      <p:ext uri="{BB962C8B-B14F-4D97-AF65-F5344CB8AC3E}">
        <p14:creationId xmlns:p14="http://schemas.microsoft.com/office/powerpoint/2010/main" val="127924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C0C9A7-5EE2-49E5-941A-4E9D264DD01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685FD53-8073-4846-AD90-C39D91EFFB9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5" y="812800"/>
            <a:ext cx="1457325" cy="7315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14350" y="812800"/>
            <a:ext cx="4219575" cy="7315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43FCE54-9802-4C4C-BD72-1DE60F718CA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9097847-E236-4EF8-90D3-BBFECBC4DBE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BAB9133-00DB-42F5-B818-FDA93EFB828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DAB2F3C-122C-4A1E-BFE4-F69C4F3D79D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F90FCAB-66E4-42A4-8952-2BAD1E377E2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B086A88-B54E-45AE-BDED-94CC0B239DC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B6B799C-D109-4713-81EC-ED3B36006A1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0CF7923-9138-4048-BB9D-A800338772A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57C1216-6149-473F-BDDA-449657AFB6A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108" charset="0"/>
                <a:ea typeface="ＭＳ Ｐゴシック" charset="-128"/>
              </a:defRPr>
            </a:lvl1pPr>
          </a:lstStyle>
          <a:p>
            <a:pPr>
              <a:defRPr/>
            </a:pPr>
            <a:endParaRPr lang="en-US" dirty="0"/>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08" charset="0"/>
                <a:ea typeface="ＭＳ Ｐゴシック" charset="-128"/>
              </a:defRPr>
            </a:lvl1pPr>
          </a:lstStyle>
          <a:p>
            <a:pPr>
              <a:defRPr/>
            </a:pPr>
            <a:endParaRPr lang="en-US" dirty="0"/>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Arial" pitchFamily="34" charset="0"/>
                <a:ea typeface="ＭＳ Ｐゴシック" charset="-128"/>
              </a:defRPr>
            </a:lvl1pPr>
          </a:lstStyle>
          <a:p>
            <a:pPr>
              <a:defRPr/>
            </a:pPr>
            <a:fld id="{D34B832C-4449-482D-AC38-EE4E1B2D33D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6pPr>
      <a:lvl7pPr marL="9144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7pPr>
      <a:lvl8pPr marL="13716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8pPr>
      <a:lvl9pPr marL="1828800" algn="ctr" rtl="0" eaLnBrk="1" fontAlgn="base" hangingPunct="1">
        <a:spcBef>
          <a:spcPct val="0"/>
        </a:spcBef>
        <a:spcAft>
          <a:spcPct val="0"/>
        </a:spcAft>
        <a:defRPr sz="4400">
          <a:solidFill>
            <a:schemeClr val="tx2"/>
          </a:solidFill>
          <a:latin typeface="Arial" pitchFamily="-108" charset="0"/>
          <a:ea typeface="ＭＳ Ｐゴシック" charset="-128"/>
          <a:cs typeface="ＭＳ Ｐゴシック"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20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20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20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tiff"/><Relationship Id="rId4" Type="http://schemas.openxmlformats.org/officeDocument/2006/relationships/hyperlink" Target="http://www.pu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Halftone-Factsheet_edit.jpg"/>
          <p:cNvPicPr>
            <a:picLocks noChangeAspect="1"/>
          </p:cNvPicPr>
          <p:nvPr/>
        </p:nvPicPr>
        <p:blipFill>
          <a:blip r:embed="rId3"/>
          <a:stretch>
            <a:fillRect/>
          </a:stretch>
        </p:blipFill>
        <p:spPr>
          <a:xfrm>
            <a:off x="-33454" y="228600"/>
            <a:ext cx="6891454" cy="9233648"/>
          </a:xfrm>
          <a:prstGeom prst="rect">
            <a:avLst/>
          </a:prstGeom>
        </p:spPr>
      </p:pic>
      <p:sp>
        <p:nvSpPr>
          <p:cNvPr id="9" name="Textfeld 6"/>
          <p:cNvSpPr txBox="1">
            <a:spLocks noChangeArrowheads="1"/>
          </p:cNvSpPr>
          <p:nvPr/>
        </p:nvSpPr>
        <p:spPr bwMode="auto">
          <a:xfrm>
            <a:off x="-54827" y="1752600"/>
            <a:ext cx="6934200" cy="677108"/>
          </a:xfrm>
          <a:prstGeom prst="rect">
            <a:avLst/>
          </a:prstGeom>
          <a:noFill/>
          <a:ln w="9525">
            <a:noFill/>
            <a:miter lim="800000"/>
            <a:headEnd/>
            <a:tailEnd/>
          </a:ln>
        </p:spPr>
        <p:txBody>
          <a:bodyPr wrap="square">
            <a:spAutoFit/>
          </a:bodyPr>
          <a:lstStyle/>
          <a:p>
            <a:pPr algn="ctr"/>
            <a:endParaRPr lang="en-US" sz="1400" b="1" dirty="0" smtClean="0">
              <a:solidFill>
                <a:schemeClr val="bg1"/>
              </a:solidFill>
              <a:latin typeface="Geogrotesque" charset="0"/>
              <a:ea typeface="Geogrotesque" charset="0"/>
              <a:cs typeface="Geogrotesque" charset="0"/>
            </a:endParaRPr>
          </a:p>
          <a:p>
            <a:pPr algn="ctr"/>
            <a:r>
              <a:rPr lang="en-US" b="1" smtClean="0">
                <a:solidFill>
                  <a:schemeClr val="bg1"/>
                </a:solidFill>
                <a:latin typeface="Geogrotesque" charset="0"/>
                <a:ea typeface="Geogrotesque" charset="0"/>
                <a:cs typeface="Geogrotesque" charset="0"/>
              </a:rPr>
              <a:t>AFC HOME REPLICA SHIRT</a:t>
            </a:r>
            <a:endParaRPr lang="en-US" b="1" dirty="0" smtClean="0">
              <a:solidFill>
                <a:schemeClr val="bg1"/>
              </a:solidFill>
              <a:latin typeface="Geogrotesque" charset="0"/>
              <a:ea typeface="Geogrotesque" charset="0"/>
              <a:cs typeface="Geogrotesque" charset="0"/>
            </a:endParaRPr>
          </a:p>
        </p:txBody>
      </p:sp>
      <p:sp>
        <p:nvSpPr>
          <p:cNvPr id="11" name="TextBox 10"/>
          <p:cNvSpPr txBox="1"/>
          <p:nvPr/>
        </p:nvSpPr>
        <p:spPr>
          <a:xfrm>
            <a:off x="228598" y="6096000"/>
            <a:ext cx="2352675" cy="261610"/>
          </a:xfrm>
          <a:prstGeom prst="rect">
            <a:avLst/>
          </a:prstGeom>
          <a:noFill/>
        </p:spPr>
        <p:txBody>
          <a:bodyPr wrap="square" rtlCol="0">
            <a:spAutoFit/>
          </a:bodyPr>
          <a:lstStyle/>
          <a:p>
            <a:r>
              <a:rPr lang="en-US" sz="1100" dirty="0" smtClean="0">
                <a:latin typeface="Geogrotesque Regular" pitchFamily="34" charset="0"/>
                <a:ea typeface="Tahoma" panose="020B0604030504040204" pitchFamily="34" charset="0"/>
                <a:cs typeface="Tahoma" panose="020B0604030504040204" pitchFamily="34" charset="0"/>
              </a:rPr>
              <a:t>Style Number: 749712 </a:t>
            </a:r>
            <a:r>
              <a:rPr lang="en-US" sz="1100" dirty="0">
                <a:latin typeface="Geogrotesque Regular" pitchFamily="34" charset="0"/>
                <a:ea typeface="Tahoma" panose="020B0604030504040204" pitchFamily="34" charset="0"/>
                <a:cs typeface="Tahoma" panose="020B0604030504040204" pitchFamily="34" charset="0"/>
              </a:rPr>
              <a:t>01 </a:t>
            </a:r>
            <a:endParaRPr lang="en-US" sz="800" dirty="0">
              <a:latin typeface="Geogrotesque Regular" pitchFamily="34" charset="0"/>
              <a:ea typeface="Tahoma" panose="020B0604030504040204" pitchFamily="34" charset="0"/>
              <a:cs typeface="Tahoma" panose="020B0604030504040204" pitchFamily="34" charset="0"/>
            </a:endParaRPr>
          </a:p>
        </p:txBody>
      </p:sp>
      <p:sp>
        <p:nvSpPr>
          <p:cNvPr id="13" name="Text Box 43"/>
          <p:cNvSpPr txBox="1">
            <a:spLocks noChangeArrowheads="1"/>
          </p:cNvSpPr>
          <p:nvPr/>
        </p:nvSpPr>
        <p:spPr bwMode="auto">
          <a:xfrm>
            <a:off x="228600" y="6652736"/>
            <a:ext cx="6324600" cy="646331"/>
          </a:xfrm>
          <a:prstGeom prst="rect">
            <a:avLst/>
          </a:prstGeom>
          <a:noFill/>
          <a:ln w="9525">
            <a:noFill/>
            <a:miter lim="800000"/>
            <a:headEnd/>
            <a:tailEnd/>
          </a:ln>
        </p:spPr>
        <p:txBody>
          <a:bodyPr wrap="square">
            <a:spAutoFit/>
          </a:bodyPr>
          <a:lstStyle/>
          <a:p>
            <a:pPr algn="just"/>
            <a:r>
              <a:rPr lang="en-GB" sz="600" dirty="0">
                <a:latin typeface="Geogrotesque" charset="0"/>
                <a:ea typeface="Geogrotesque" charset="0"/>
                <a:cs typeface="Geogrotesque" charset="0"/>
              </a:rPr>
              <a:t>PUMA is one of the world’s leading Sports Brands, designing, developing, selling and marketing footwear, apparel and accessories. For over 65 years, PUMA has established a history of making fast product designs for the fastest athletes on the planet. PUMA offers performance and sport-inspired lifestyle products in categories such as Football, Running and Training, Golf, and Motorsports. It engages in exciting collaborations with renowned design brands to bring innovative and fast designs to the sports world. The PUMA Group owns the brands PUMA, Cobra Golf and Dobotex. The company distributes its products in more than 120 countries, employs more than 11,000 people worldwide, and is headquartered in Herzogenaurach/Germany. For more information, please visit </a:t>
            </a:r>
            <a:r>
              <a:rPr lang="en-GB" sz="600" u="sng" dirty="0">
                <a:latin typeface="Geogrotesque" charset="0"/>
                <a:ea typeface="Geogrotesque" charset="0"/>
                <a:cs typeface="Geogrotesque" charset="0"/>
                <a:hlinkClick r:id="rId4"/>
              </a:rPr>
              <a:t>http://www.puma.com</a:t>
            </a:r>
          </a:p>
          <a:p>
            <a:pPr algn="just"/>
            <a:endParaRPr lang="en-US" sz="600" dirty="0">
              <a:latin typeface="Geogrotesque Regular" pitchFamily="34" charset="0"/>
              <a:hlinkClick r:id="rId4"/>
            </a:endParaRPr>
          </a:p>
        </p:txBody>
      </p:sp>
      <p:sp>
        <p:nvSpPr>
          <p:cNvPr id="2" name="TextBox 1"/>
          <p:cNvSpPr txBox="1"/>
          <p:nvPr/>
        </p:nvSpPr>
        <p:spPr>
          <a:xfrm>
            <a:off x="3581400" y="3276600"/>
            <a:ext cx="2667000" cy="461665"/>
          </a:xfrm>
          <a:prstGeom prst="rect">
            <a:avLst/>
          </a:prstGeom>
          <a:noFill/>
        </p:spPr>
        <p:txBody>
          <a:bodyPr wrap="square" rtlCol="0">
            <a:spAutoFit/>
          </a:bodyPr>
          <a:lstStyle/>
          <a:p>
            <a:endParaRPr lang="en-US" dirty="0"/>
          </a:p>
        </p:txBody>
      </p:sp>
      <p:sp>
        <p:nvSpPr>
          <p:cNvPr id="7" name="TextBox 5"/>
          <p:cNvSpPr txBox="1">
            <a:spLocks noChangeArrowheads="1"/>
          </p:cNvSpPr>
          <p:nvPr/>
        </p:nvSpPr>
        <p:spPr bwMode="auto">
          <a:xfrm>
            <a:off x="3052054" y="3445595"/>
            <a:ext cx="3043945"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ea typeface="ＭＳ Ｐゴシック" pitchFamily="34" charset="-128"/>
              </a:defRPr>
            </a:lvl1pPr>
            <a:lvl2pPr marL="742950" indent="-285750" eaLnBrk="0" hangingPunct="0">
              <a:spcBef>
                <a:spcPct val="20000"/>
              </a:spcBef>
              <a:buChar char="–"/>
              <a:defRPr sz="28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just" eaLnBrk="1" hangingPunct="1">
              <a:spcBef>
                <a:spcPct val="0"/>
              </a:spcBef>
              <a:buNone/>
            </a:pPr>
            <a:r>
              <a:rPr lang="en-US" sz="1100" dirty="0">
                <a:latin typeface="Geogrotesque Regular" panose="020B0500000000000000" pitchFamily="34" charset="0"/>
              </a:rPr>
              <a:t>The 2016/17 Arsenal FC Home Replica Shirt is a modern interpretation of a classic, inspired by the managers, players and moments through the 90s. Legacy and the modern day fuse in this shirt, with innovative technology merging with design features that give a nod to Arsenal’s past. It features PUMA dryCELL properties that wick away moisture when rooting for the Gunners. A </a:t>
            </a:r>
            <a:r>
              <a:rPr lang="en-US" sz="1100" dirty="0" smtClean="0">
                <a:latin typeface="Geogrotesque Regular" panose="020B0500000000000000" pitchFamily="34" charset="0"/>
              </a:rPr>
              <a:t>sublimation </a:t>
            </a:r>
            <a:r>
              <a:rPr lang="en-US" sz="1100" dirty="0">
                <a:latin typeface="Geogrotesque Regular" panose="020B0500000000000000" pitchFamily="34" charset="0"/>
              </a:rPr>
              <a:t>printed front graphic provides a modern approach and the woven embroidered badge creates a rich look and feel of the crest. Rounding off the design, the heat transfer gothic “A” is the official signoff on the back neck area, inspired by the gothic font that featured on the club’s crest in the past. </a:t>
            </a:r>
          </a:p>
          <a:p>
            <a:pPr algn="just" eaLnBrk="1" hangingPunct="1">
              <a:spcBef>
                <a:spcPct val="0"/>
              </a:spcBef>
              <a:buNone/>
            </a:pPr>
            <a:endParaRPr lang="en-US" sz="1100" dirty="0" smtClean="0">
              <a:latin typeface="Geogrotesque Regular" panose="020B0500000000000000" pitchFamily="34" charset="0"/>
            </a:endParaRPr>
          </a:p>
        </p:txBody>
      </p:sp>
      <p:pic>
        <p:nvPicPr>
          <p:cNvPr id="3" name="Picture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215019" y="3445595"/>
            <a:ext cx="2366254" cy="2366254"/>
          </a:xfrm>
          <a:prstGeom prst="rect">
            <a:avLst/>
          </a:prstGeom>
        </p:spPr>
      </p:pic>
      <p:sp>
        <p:nvSpPr>
          <p:cNvPr id="12" name="Rectangle 11"/>
          <p:cNvSpPr/>
          <p:nvPr/>
        </p:nvSpPr>
        <p:spPr>
          <a:xfrm>
            <a:off x="-16727" y="381000"/>
            <a:ext cx="3429000" cy="246221"/>
          </a:xfrm>
          <a:prstGeom prst="rect">
            <a:avLst/>
          </a:prstGeom>
        </p:spPr>
        <p:txBody>
          <a:bodyPr>
            <a:spAutoFit/>
          </a:bodyPr>
          <a:lstStyle/>
          <a:p>
            <a:r>
              <a:rPr lang="en-GB" sz="1000" b="1" dirty="0">
                <a:solidFill>
                  <a:schemeClr val="bg1"/>
                </a:solidFill>
                <a:latin typeface="Geogrotesque" charset="0"/>
                <a:ea typeface="Geogrotesque" charset="0"/>
                <a:cs typeface="Geogrotesque" charset="0"/>
              </a:rPr>
              <a:t>UNDER STRICT EMBARGO UNTIL 23 MAY 2016 08.00 GMT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duct name_Product number">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C3000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08"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278</Words>
  <Application>Microsoft Office PowerPoint</Application>
  <PresentationFormat>On-screen Show (4:3)</PresentationFormat>
  <Paragraphs>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Arial</vt:lpstr>
      <vt:lpstr>Calibri</vt:lpstr>
      <vt:lpstr>Geogrotesque</vt:lpstr>
      <vt:lpstr>Geogrotesque Regular</vt:lpstr>
      <vt:lpstr>Tahoma</vt:lpstr>
      <vt:lpstr>Product name_Product number</vt:lpstr>
      <vt:lpstr>PowerPoint Presentation</vt:lpstr>
    </vt:vector>
  </TitlesOfParts>
  <Company>PUMA AG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Alexandria Harbowy</dc:creator>
  <cp:lastModifiedBy>Rodriguez Sainz Marta</cp:lastModifiedBy>
  <cp:revision>166</cp:revision>
  <dcterms:created xsi:type="dcterms:W3CDTF">2014-09-10T14:35:02Z</dcterms:created>
  <dcterms:modified xsi:type="dcterms:W3CDTF">2016-05-20T14:48:33Z</dcterms:modified>
</cp:coreProperties>
</file>