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144000" type="screen4x3"/>
  <p:notesSz cx="7315200" cy="96012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00"/>
    <a:srgbClr val="E5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031" autoAdjust="0"/>
    <p:restoredTop sz="98696" autoAdjust="0"/>
  </p:normalViewPr>
  <p:slideViewPr>
    <p:cSldViewPr>
      <p:cViewPr>
        <p:scale>
          <a:sx n="100" d="100"/>
          <a:sy n="100" d="100"/>
        </p:scale>
        <p:origin x="-2784" y="52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eaLnBrk="0" hangingPunct="0">
              <a:defRPr sz="1200">
                <a:latin typeface="Arial" charset="0"/>
                <a:ea typeface="ＭＳ Ｐゴシック" pitchFamily="34" charset="-128"/>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charset="-128"/>
              </a:defRPr>
            </a:lvl1pPr>
          </a:lstStyle>
          <a:p>
            <a:pPr>
              <a:defRPr/>
            </a:pPr>
            <a:fld id="{CFB67A0F-50B0-40FD-A9F0-9463CFD61732}" type="datetime1">
              <a:rPr lang="en-US"/>
              <a:pPr>
                <a:defRPr/>
              </a:pPr>
              <a:t>2/3/15</a:t>
            </a:fld>
            <a:endParaRPr lang="en-US"/>
          </a:p>
        </p:txBody>
      </p:sp>
      <p:sp>
        <p:nvSpPr>
          <p:cNvPr id="4" name="Slide Image Placeholder 3"/>
          <p:cNvSpPr>
            <a:spLocks noGrp="1" noRot="1" noChangeAspect="1"/>
          </p:cNvSpPr>
          <p:nvPr>
            <p:ph type="sldImg" idx="2"/>
          </p:nvPr>
        </p:nvSpPr>
        <p:spPr>
          <a:xfrm>
            <a:off x="2306638" y="720725"/>
            <a:ext cx="2701925"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eaLnBrk="0" hangingPunct="0">
              <a:defRPr sz="1200">
                <a:latin typeface="Arial" charset="0"/>
                <a:ea typeface="ＭＳ Ｐゴシック" pitchFamily="34" charset="-128"/>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ＭＳ Ｐゴシック" charset="-128"/>
              </a:defRPr>
            </a:lvl1pPr>
          </a:lstStyle>
          <a:p>
            <a:pPr>
              <a:defRPr/>
            </a:pPr>
            <a:fld id="{D1AFAF76-510D-47F7-A01B-B5F416FDEC6E}" type="slidenum">
              <a:rPr lang="en-US"/>
              <a:pPr>
                <a:defRPr/>
              </a:pPr>
              <a:t>‹#›</a:t>
            </a:fld>
            <a:endParaRPr lang="en-US"/>
          </a:p>
        </p:txBody>
      </p:sp>
    </p:spTree>
    <p:extLst>
      <p:ext uri="{BB962C8B-B14F-4D97-AF65-F5344CB8AC3E}">
        <p14:creationId xmlns:p14="http://schemas.microsoft.com/office/powerpoint/2010/main" val="2870157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09"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09" charset="-128"/>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09" charset="-128"/>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09" charset="-128"/>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09"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dirty="0" smtClean="0">
              <a:ea typeface="ＭＳ Ｐゴシック" pitchFamily="34" charset="-128"/>
            </a:endParaRPr>
          </a:p>
        </p:txBody>
      </p:sp>
      <p:sp>
        <p:nvSpPr>
          <p:cNvPr id="4100" name="Slide Number Placeholder 3"/>
          <p:cNvSpPr>
            <a:spLocks noGrp="1"/>
          </p:cNvSpPr>
          <p:nvPr>
            <p:ph type="sldNum" sz="quarter" idx="5"/>
          </p:nvPr>
        </p:nvSpPr>
        <p:spPr bwMode="auto">
          <a:noFill/>
          <a:ln>
            <a:miter lim="800000"/>
            <a:headEnd/>
            <a:tailEnd/>
          </a:ln>
        </p:spPr>
        <p:txBody>
          <a:bodyPr/>
          <a:lstStyle/>
          <a:p>
            <a:fld id="{B46177A8-FC1E-46E8-BBDD-D24744E305C7}" type="slidenum">
              <a:rPr lang="en-US" smtClean="0">
                <a:latin typeface="Arial" charset="0"/>
                <a:ea typeface="ＭＳ Ｐゴシック" pitchFamily="34" charset="-128"/>
              </a:rPr>
              <a:pPr/>
              <a:t>1</a:t>
            </a:fld>
            <a:endParaRPr lang="en-US" smtClean="0">
              <a:latin typeface="Arial"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C0C9A7-5EE2-49E5-941A-4E9D264DD01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85FD53-8073-4846-AD90-C39D91EFFB9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FCE54-9802-4C4C-BD72-1DE60F718C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097847-E236-4EF8-90D3-BBFECBC4DB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AB9133-00DB-42F5-B818-FDA93EFB828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AB2F3C-122C-4A1E-BFE4-F69C4F3D79D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F90FCAB-66E4-42A4-8952-2BAD1E377E2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B086A88-B54E-45AE-BDED-94CC0B239DC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B6B799C-D109-4713-81EC-ED3B36006A1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CF7923-9138-4048-BB9D-A800338772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7C1216-6149-473F-BDDA-449657AFB6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pitchFamily="-108" charset="0"/>
                <a:ea typeface="ＭＳ Ｐゴシック" charset="-128"/>
              </a:defRPr>
            </a:lvl1pPr>
          </a:lstStyle>
          <a:p>
            <a:pPr>
              <a:defRPr/>
            </a:pPr>
            <a:endParaRPr lang="en-US"/>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108" charset="0"/>
                <a:ea typeface="ＭＳ Ｐゴシック" charset="-128"/>
              </a:defRPr>
            </a:lvl1pPr>
          </a:lstStyle>
          <a:p>
            <a:pPr>
              <a:defRPr/>
            </a:pPr>
            <a:endParaRPr lang="en-US"/>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ea typeface="ＭＳ Ｐゴシック" charset="-128"/>
              </a:defRPr>
            </a:lvl1pPr>
          </a:lstStyle>
          <a:p>
            <a:pPr>
              <a:defRPr/>
            </a:pPr>
            <a:fld id="{D34B832C-4449-482D-AC38-EE4E1B2D33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6pPr>
      <a:lvl7pPr marL="914400"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7pPr>
      <a:lvl8pPr marL="1371600"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8pPr>
      <a:lvl9pPr marL="1828800" algn="ctr" rtl="0" eaLnBrk="1" fontAlgn="base" hangingPunct="1">
        <a:spcBef>
          <a:spcPct val="0"/>
        </a:spcBef>
        <a:spcAft>
          <a:spcPct val="0"/>
        </a:spcAft>
        <a:defRPr sz="4400">
          <a:solidFill>
            <a:schemeClr val="tx2"/>
          </a:solidFill>
          <a:latin typeface="Arial" pitchFamily="-108"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puma.com" TargetMode="External"/><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Halftone-Factsheet_edit.jpg"/>
          <p:cNvPicPr>
            <a:picLocks noChangeAspect="1"/>
          </p:cNvPicPr>
          <p:nvPr/>
        </p:nvPicPr>
        <p:blipFill>
          <a:blip r:embed="rId3"/>
          <a:stretch>
            <a:fillRect/>
          </a:stretch>
        </p:blipFill>
        <p:spPr>
          <a:xfrm>
            <a:off x="-33454" y="-44824"/>
            <a:ext cx="6891454" cy="9233648"/>
          </a:xfrm>
          <a:prstGeom prst="rect">
            <a:avLst/>
          </a:prstGeom>
        </p:spPr>
      </p:pic>
      <p:sp>
        <p:nvSpPr>
          <p:cNvPr id="9" name="Textfeld 6"/>
          <p:cNvSpPr txBox="1">
            <a:spLocks noChangeArrowheads="1"/>
          </p:cNvSpPr>
          <p:nvPr/>
        </p:nvSpPr>
        <p:spPr bwMode="auto">
          <a:xfrm>
            <a:off x="-54827" y="1752600"/>
            <a:ext cx="6934200" cy="954107"/>
          </a:xfrm>
          <a:prstGeom prst="rect">
            <a:avLst/>
          </a:prstGeom>
          <a:noFill/>
          <a:ln w="9525">
            <a:noFill/>
            <a:miter lim="800000"/>
            <a:headEnd/>
            <a:tailEnd/>
          </a:ln>
        </p:spPr>
        <p:txBody>
          <a:bodyPr wrap="square">
            <a:spAutoFit/>
          </a:bodyPr>
          <a:lstStyle/>
          <a:p>
            <a:pPr algn="ctr"/>
            <a:r>
              <a:rPr lang="en-US" sz="3200" b="1" dirty="0" smtClean="0">
                <a:solidFill>
                  <a:schemeClr val="bg1"/>
                </a:solidFill>
                <a:effectLst>
                  <a:outerShdw blurRad="38100" dist="38100" dir="2700000" algn="tl">
                    <a:srgbClr val="000000">
                      <a:alpha val="43137"/>
                    </a:srgbClr>
                  </a:outerShdw>
                </a:effectLst>
                <a:latin typeface="Geogrotesque Bold"/>
                <a:ea typeface="Tahoma" panose="020B0604030504040204" pitchFamily="34" charset="0"/>
                <a:cs typeface="Geogrotesque Bold"/>
              </a:rPr>
              <a:t>PR PWR</a:t>
            </a:r>
            <a:r>
              <a:rPr lang="en-US" sz="3200" dirty="0" smtClean="0">
                <a:solidFill>
                  <a:schemeClr val="bg1"/>
                </a:solidFill>
                <a:effectLst>
                  <a:outerShdw blurRad="38100" dist="38100" dir="2700000" algn="tl">
                    <a:srgbClr val="000000">
                      <a:alpha val="43137"/>
                    </a:srgbClr>
                  </a:outerShdw>
                </a:effectLst>
                <a:latin typeface="Geogrotesque Bold"/>
                <a:ea typeface="Tahoma" panose="020B0604030504040204" pitchFamily="34" charset="0"/>
                <a:cs typeface="Geogrotesque Bold"/>
              </a:rPr>
              <a:t>COOL</a:t>
            </a:r>
            <a:r>
              <a:rPr lang="en-US" sz="3200" b="1" dirty="0" smtClean="0">
                <a:solidFill>
                  <a:schemeClr val="bg1"/>
                </a:solidFill>
                <a:effectLst>
                  <a:outerShdw blurRad="38100" dist="38100" dir="2700000" algn="tl">
                    <a:srgbClr val="000000">
                      <a:alpha val="43137"/>
                    </a:srgbClr>
                  </a:outerShdw>
                </a:effectLst>
                <a:latin typeface="Geogrotesque Bold"/>
                <a:ea typeface="Tahoma" panose="020B0604030504040204" pitchFamily="34" charset="0"/>
                <a:cs typeface="Geogrotesque Bold"/>
              </a:rPr>
              <a:t> 7” 2-IN1-SHORT</a:t>
            </a:r>
          </a:p>
          <a:p>
            <a:pPr algn="ctr"/>
            <a:endParaRPr lang="en-US" sz="1200" b="1" dirty="0" smtClean="0">
              <a:latin typeface="Tahoma" panose="020B0604030504040204" pitchFamily="34" charset="0"/>
              <a:ea typeface="Tahoma" panose="020B0604030504040204" pitchFamily="34" charset="0"/>
              <a:cs typeface="Tahoma" panose="020B0604030504040204" pitchFamily="34" charset="0"/>
            </a:endParaRPr>
          </a:p>
          <a:p>
            <a:pPr algn="ctr"/>
            <a:endParaRPr lang="en-US" sz="1200" b="1" dirty="0" smtClean="0">
              <a:latin typeface="Tahoma" panose="020B0604030504040204" pitchFamily="34" charset="0"/>
              <a:ea typeface="Tahoma" panose="020B0604030504040204" pitchFamily="34" charset="0"/>
              <a:cs typeface="Tahoma" panose="020B0604030504040204" pitchFamily="34" charset="0"/>
            </a:endParaRPr>
          </a:p>
        </p:txBody>
      </p:sp>
      <p:sp>
        <p:nvSpPr>
          <p:cNvPr id="11" name="TextBox 10"/>
          <p:cNvSpPr txBox="1"/>
          <p:nvPr/>
        </p:nvSpPr>
        <p:spPr>
          <a:xfrm>
            <a:off x="290015" y="5988223"/>
            <a:ext cx="2352675" cy="1015663"/>
          </a:xfrm>
          <a:prstGeom prst="rect">
            <a:avLst/>
          </a:prstGeom>
          <a:noFill/>
        </p:spPr>
        <p:txBody>
          <a:bodyPr wrap="square" rtlCol="0">
            <a:spAutoFit/>
          </a:bodyPr>
          <a:lstStyle/>
          <a:p>
            <a:r>
              <a:rPr lang="en-US" sz="1100" dirty="0" smtClean="0">
                <a:latin typeface="Tahoma" panose="020B0604030504040204" pitchFamily="34" charset="0"/>
                <a:ea typeface="Tahoma" panose="020B0604030504040204" pitchFamily="34" charset="0"/>
                <a:cs typeface="Tahoma" panose="020B0604030504040204" pitchFamily="34" charset="0"/>
              </a:rPr>
              <a:t>Style Number: 512991 01</a:t>
            </a:r>
          </a:p>
          <a:p>
            <a:r>
              <a:rPr lang="en-US" sz="1100" dirty="0"/>
              <a:t>Materials: </a:t>
            </a:r>
            <a:r>
              <a:rPr lang="en-US" sz="1100" dirty="0" smtClean="0"/>
              <a:t>86</a:t>
            </a:r>
            <a:r>
              <a:rPr lang="en-US" sz="1100" dirty="0"/>
              <a:t>% Polyester 14% </a:t>
            </a:r>
            <a:r>
              <a:rPr lang="en-US" sz="1100" dirty="0" smtClean="0"/>
              <a:t>Elastane</a:t>
            </a:r>
            <a:endParaRPr lang="en-US" sz="1100" dirty="0" smtClean="0">
              <a:latin typeface="Tahoma" panose="020B0604030504040204" pitchFamily="34" charset="0"/>
              <a:ea typeface="Tahoma" panose="020B0604030504040204" pitchFamily="34" charset="0"/>
              <a:cs typeface="Tahoma" panose="020B0604030504040204" pitchFamily="34" charset="0"/>
            </a:endParaRPr>
          </a:p>
          <a:p>
            <a:endParaRPr lang="en-US" sz="1100" dirty="0" smtClean="0">
              <a:latin typeface="Tahoma" panose="020B0604030504040204" pitchFamily="34" charset="0"/>
              <a:ea typeface="Tahoma" panose="020B0604030504040204" pitchFamily="34" charset="0"/>
              <a:cs typeface="Tahoma" panose="020B0604030504040204" pitchFamily="34" charset="0"/>
            </a:endParaRPr>
          </a:p>
          <a:p>
            <a:endParaRPr lang="en-US" sz="800" dirty="0" smtClean="0">
              <a:latin typeface="Tahoma" panose="020B0604030504040204" pitchFamily="34" charset="0"/>
              <a:ea typeface="Tahoma" panose="020B0604030504040204" pitchFamily="34" charset="0"/>
              <a:cs typeface="Tahoma" panose="020B0604030504040204" pitchFamily="34" charset="0"/>
            </a:endParaRPr>
          </a:p>
          <a:p>
            <a:r>
              <a:rPr lang="en-US" sz="800" dirty="0" smtClean="0">
                <a:latin typeface="Tahoma" panose="020B0604030504040204" pitchFamily="34" charset="0"/>
                <a:ea typeface="Tahoma" panose="020B0604030504040204" pitchFamily="34" charset="0"/>
                <a:cs typeface="Tahoma" panose="020B0604030504040204" pitchFamily="34" charset="0"/>
              </a:rPr>
              <a:t> </a:t>
            </a:r>
            <a:endParaRPr lang="en-US" sz="800" dirty="0">
              <a:latin typeface="Tahoma" panose="020B0604030504040204" pitchFamily="34" charset="0"/>
              <a:ea typeface="Tahoma" panose="020B0604030504040204" pitchFamily="34" charset="0"/>
              <a:cs typeface="Tahoma" panose="020B0604030504040204" pitchFamily="34" charset="0"/>
            </a:endParaRPr>
          </a:p>
        </p:txBody>
      </p:sp>
      <p:sp>
        <p:nvSpPr>
          <p:cNvPr id="13" name="Text Box 43"/>
          <p:cNvSpPr txBox="1">
            <a:spLocks noChangeArrowheads="1"/>
          </p:cNvSpPr>
          <p:nvPr/>
        </p:nvSpPr>
        <p:spPr bwMode="auto">
          <a:xfrm>
            <a:off x="228600" y="6652736"/>
            <a:ext cx="6324600" cy="553998"/>
          </a:xfrm>
          <a:prstGeom prst="rect">
            <a:avLst/>
          </a:prstGeom>
          <a:noFill/>
          <a:ln w="9525">
            <a:noFill/>
            <a:miter lim="800000"/>
            <a:headEnd/>
            <a:tailEnd/>
          </a:ln>
        </p:spPr>
        <p:txBody>
          <a:bodyPr wrap="square">
            <a:spAutoFit/>
          </a:bodyPr>
          <a:lstStyle/>
          <a:p>
            <a:pPr algn="ctr" eaLnBrk="0" hangingPunct="0">
              <a:spcBef>
                <a:spcPct val="50000"/>
              </a:spcBef>
            </a:pPr>
            <a:r>
              <a:rPr lang="en-US" sz="600" dirty="0" smtClean="0">
                <a:latin typeface="Tahoma" panose="020B0604030504040204" pitchFamily="34" charset="0"/>
                <a:ea typeface="Tahoma" panose="020B0604030504040204" pitchFamily="34" charset="0"/>
                <a:cs typeface="Tahoma" panose="020B0604030504040204" pitchFamily="34" charset="0"/>
              </a:rPr>
              <a:t>PUMA </a:t>
            </a:r>
            <a:r>
              <a:rPr lang="en-US" sz="600" dirty="0">
                <a:latin typeface="Tahoma" panose="020B0604030504040204" pitchFamily="34" charset="0"/>
                <a:ea typeface="Tahoma" panose="020B0604030504040204" pitchFamily="34" charset="0"/>
                <a:cs typeface="Tahoma" panose="020B0604030504040204" pitchFamily="34" charset="0"/>
              </a:rPr>
              <a:t>is one of the world’s leading Sports Brands, designing, developing, selling and marketing footwear, apparel and accessories. For over 65 years, PUMA has established a history of making fast product designs for the fastest athletes on the planet. PUMA offers performance and sport-inspired lifestyle products in categories such as Football, Running, Training and Fitness, Golf, and Motorsports. It engages in exciting collaborations with renowned design brands such as Alexander McQueen and Mihara Yasuhiro to bring innovative and fast designs to the sports world. The PUMA Group owns the brands PUMA, Cobra Golf, Tretorn, Dobotex and Brandon. The company distributes its products in more than 120 countries, employs more than 10,000 people worldwide, and is headquartered in Herzogenaurach/Germany. For more information, please visit </a:t>
            </a:r>
            <a:r>
              <a:rPr lang="en-US" sz="600" dirty="0">
                <a:solidFill>
                  <a:srgbClr val="DA0000"/>
                </a:solidFill>
                <a:latin typeface="Tahoma" panose="020B0604030504040204" pitchFamily="34" charset="0"/>
                <a:ea typeface="Tahoma" panose="020B0604030504040204" pitchFamily="34" charset="0"/>
                <a:cs typeface="Tahoma" panose="020B0604030504040204" pitchFamily="34" charset="0"/>
                <a:hlinkClick r:id="rId4"/>
              </a:rPr>
              <a:t>http://</a:t>
            </a:r>
            <a:r>
              <a:rPr lang="en-US" sz="600" dirty="0" smtClean="0">
                <a:solidFill>
                  <a:srgbClr val="DA0000"/>
                </a:solidFill>
                <a:latin typeface="Tahoma" panose="020B0604030504040204" pitchFamily="34" charset="0"/>
                <a:ea typeface="Tahoma" panose="020B0604030504040204" pitchFamily="34" charset="0"/>
                <a:cs typeface="Tahoma" panose="020B0604030504040204" pitchFamily="34" charset="0"/>
                <a:hlinkClick r:id="rId4"/>
              </a:rPr>
              <a:t>www.puma.com </a:t>
            </a:r>
            <a:endParaRPr lang="en-US" sz="600" dirty="0">
              <a:solidFill>
                <a:srgbClr val="DA000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3581400" y="3276600"/>
            <a:ext cx="2667000" cy="461665"/>
          </a:xfrm>
          <a:prstGeom prst="rect">
            <a:avLst/>
          </a:prstGeom>
          <a:noFill/>
        </p:spPr>
        <p:txBody>
          <a:bodyPr wrap="square" rtlCol="0">
            <a:spAutoFit/>
          </a:bodyPr>
          <a:lstStyle/>
          <a:p>
            <a:endParaRPr lang="en-US" dirty="0"/>
          </a:p>
        </p:txBody>
      </p:sp>
      <p:sp>
        <p:nvSpPr>
          <p:cNvPr id="7" name="TextBox 5"/>
          <p:cNvSpPr txBox="1">
            <a:spLocks noChangeArrowheads="1"/>
          </p:cNvSpPr>
          <p:nvPr/>
        </p:nvSpPr>
        <p:spPr bwMode="auto">
          <a:xfrm>
            <a:off x="3048000" y="3134880"/>
            <a:ext cx="27432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sz="1100" dirty="0">
                <a:latin typeface="Tahoma" panose="020B0604030504040204" pitchFamily="34" charset="0"/>
                <a:ea typeface="Tahoma" panose="020B0604030504040204" pitchFamily="34" charset="0"/>
                <a:cs typeface="Tahoma" panose="020B0604030504040204" pitchFamily="34" charset="0"/>
              </a:rPr>
              <a:t>The PWRCOOL 7”’ 2-in-1 shorts feature a </a:t>
            </a:r>
            <a:r>
              <a:rPr lang="en-US" sz="1100" dirty="0" smtClean="0">
                <a:latin typeface="Tahoma" panose="020B0604030504040204" pitchFamily="34" charset="0"/>
                <a:ea typeface="Tahoma" panose="020B0604030504040204" pitchFamily="34" charset="0"/>
                <a:cs typeface="Tahoma" panose="020B0604030504040204" pitchFamily="34" charset="0"/>
              </a:rPr>
              <a:t>compression </a:t>
            </a:r>
            <a:r>
              <a:rPr lang="en-US" sz="1100" dirty="0">
                <a:latin typeface="Tahoma" panose="020B0604030504040204" pitchFamily="34" charset="0"/>
                <a:ea typeface="Tahoma" panose="020B0604030504040204" pitchFamily="34" charset="0"/>
                <a:cs typeface="Tahoma" panose="020B0604030504040204" pitchFamily="34" charset="0"/>
              </a:rPr>
              <a:t>tight with an inner PWRCOOL print which is activated by moisture to cool the body down and reduce temperatures during a workout</a:t>
            </a:r>
            <a:r>
              <a:rPr lang="en-US" sz="1100" dirty="0" smtClean="0">
                <a:latin typeface="Tahoma" panose="020B0604030504040204" pitchFamily="34" charset="0"/>
                <a:ea typeface="Tahoma" panose="020B0604030504040204" pitchFamily="34" charset="0"/>
                <a:cs typeface="Tahoma" panose="020B0604030504040204" pitchFamily="34" charset="0"/>
              </a:rPr>
              <a:t>.</a:t>
            </a:r>
          </a:p>
          <a:p>
            <a:pPr eaLnBrk="1" hangingPunct="1">
              <a:spcBef>
                <a:spcPct val="0"/>
              </a:spcBef>
              <a:buFontTx/>
              <a:buNone/>
            </a:pPr>
            <a:endParaRPr lang="en-US" sz="1100" dirty="0">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buFontTx/>
              <a:buNone/>
            </a:pPr>
            <a:r>
              <a:rPr lang="en-US" sz="1100" dirty="0" smtClean="0">
                <a:latin typeface="Tahoma" panose="020B0604030504040204" pitchFamily="34" charset="0"/>
                <a:ea typeface="Tahoma" panose="020B0604030504040204" pitchFamily="34" charset="0"/>
                <a:cs typeface="Tahoma" panose="020B0604030504040204" pitchFamily="34" charset="0"/>
              </a:rPr>
              <a:t>The</a:t>
            </a:r>
            <a:r>
              <a:rPr lang="en-US" sz="1100" b="1" dirty="0" smtClean="0">
                <a:latin typeface="Tahoma" panose="020B0604030504040204" pitchFamily="34" charset="0"/>
                <a:ea typeface="Tahoma" panose="020B0604030504040204" pitchFamily="34" charset="0"/>
                <a:cs typeface="Tahoma" panose="020B0604030504040204" pitchFamily="34" charset="0"/>
              </a:rPr>
              <a:t> </a:t>
            </a:r>
            <a:r>
              <a:rPr lang="en-US" sz="1100" dirty="0">
                <a:latin typeface="Tahoma" panose="020B0604030504040204" pitchFamily="34" charset="0"/>
                <a:ea typeface="Tahoma" panose="020B0604030504040204" pitchFamily="34" charset="0"/>
                <a:cs typeface="Tahoma" panose="020B0604030504040204" pitchFamily="34" charset="0"/>
              </a:rPr>
              <a:t>laminated, waterproof pocket linings ensure personal belongings stay dry while the tunneled and elasticated waistband with </a:t>
            </a:r>
            <a:r>
              <a:rPr lang="en-US" sz="1100" dirty="0" smtClean="0">
                <a:latin typeface="Tahoma" panose="020B0604030504040204" pitchFamily="34" charset="0"/>
                <a:ea typeface="Tahoma" panose="020B0604030504040204" pitchFamily="34" charset="0"/>
                <a:cs typeface="Tahoma" panose="020B0604030504040204" pitchFamily="34" charset="0"/>
              </a:rPr>
              <a:t>draw cord </a:t>
            </a:r>
            <a:r>
              <a:rPr lang="en-US" sz="1100" dirty="0">
                <a:latin typeface="Tahoma" panose="020B0604030504040204" pitchFamily="34" charset="0"/>
                <a:ea typeface="Tahoma" panose="020B0604030504040204" pitchFamily="34" charset="0"/>
                <a:cs typeface="Tahoma" panose="020B0604030504040204" pitchFamily="34" charset="0"/>
              </a:rPr>
              <a:t>increases comfort. </a:t>
            </a: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buFontTx/>
              <a:buNone/>
            </a:pPr>
            <a:endParaRPr lang="en-US" sz="1100" dirty="0">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buFontTx/>
              <a:buNone/>
            </a:pPr>
            <a:r>
              <a:rPr lang="en-US" sz="1100" dirty="0" smtClean="0">
                <a:latin typeface="Tahoma" panose="020B0604030504040204" pitchFamily="34" charset="0"/>
                <a:ea typeface="Tahoma" panose="020B0604030504040204" pitchFamily="34" charset="0"/>
                <a:cs typeface="Tahoma" panose="020B0604030504040204" pitchFamily="34" charset="0"/>
              </a:rPr>
              <a:t>The </a:t>
            </a:r>
            <a:r>
              <a:rPr lang="en-US" sz="1100" dirty="0">
                <a:latin typeface="Tahoma" panose="020B0604030504040204" pitchFamily="34" charset="0"/>
                <a:ea typeface="Tahoma" panose="020B0604030504040204" pitchFamily="34" charset="0"/>
                <a:cs typeface="Tahoma" panose="020B0604030504040204" pitchFamily="34" charset="0"/>
              </a:rPr>
              <a:t>backside features laser-cut holes to improve air circulation and the reflective logos enhance visibility in low light conditions. </a:t>
            </a:r>
          </a:p>
          <a:p>
            <a:pPr eaLnBrk="1" hangingPunct="1">
              <a:spcBef>
                <a:spcPct val="0"/>
              </a:spcBef>
              <a:buFontTx/>
              <a:buNone/>
            </a:pPr>
            <a:endParaRPr lang="en-US" altLang="en-US" sz="1100" dirty="0" smtClean="0">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buFontTx/>
              <a:buNone/>
            </a:pPr>
            <a:r>
              <a:rPr lang="en-US" altLang="en-US" sz="1100" dirty="0" smtClean="0">
                <a:latin typeface="Tahoma" panose="020B0604030504040204" pitchFamily="34" charset="0"/>
                <a:ea typeface="Tahoma" panose="020B0604030504040204" pitchFamily="34" charset="0"/>
                <a:cs typeface="Tahoma" panose="020B0604030504040204" pitchFamily="34" charset="0"/>
              </a:rPr>
              <a:t>Stay cool to </a:t>
            </a:r>
            <a:r>
              <a:rPr lang="en-US" altLang="en-US" sz="1100" smtClean="0">
                <a:latin typeface="Tahoma" panose="020B0604030504040204" pitchFamily="34" charset="0"/>
                <a:ea typeface="Tahoma" panose="020B0604030504040204" pitchFamily="34" charset="0"/>
                <a:cs typeface="Tahoma" panose="020B0604030504040204" pitchFamily="34" charset="0"/>
              </a:rPr>
              <a:t>maximize energy. </a:t>
            </a:r>
            <a:endParaRPr lang="en-US" altLang="en-US" sz="1100" dirty="0">
              <a:latin typeface="Tahoma" panose="020B0604030504040204" pitchFamily="34" charset="0"/>
              <a:ea typeface="Tahoma" panose="020B0604030504040204" pitchFamily="34" charset="0"/>
              <a:cs typeface="Tahoma" panose="020B0604030504040204" pitchFamily="34" charset="0"/>
            </a:endParaRPr>
          </a:p>
        </p:txBody>
      </p:sp>
      <p:pic>
        <p:nvPicPr>
          <p:cNvPr id="28" name="Picture 27" descr="M:\Marketing\International PR - Shared\SEASONAL PRESS\SS15\Key Initiative Images\Lo Res SS15 Key Initiative Imagery\512991_01_3d.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5299" y="3134880"/>
            <a:ext cx="1971675" cy="25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roduct name_Product number">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3000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1642</TotalTime>
  <Words>265</Words>
  <Application>Microsoft Macintosh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Product name_Product number</vt:lpstr>
      <vt:lpstr>PowerPoint Presentation</vt:lpstr>
    </vt:vector>
  </TitlesOfParts>
  <Company>PUMA 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Alexandria Harbowy</dc:creator>
  <cp:lastModifiedBy>Microsoft Office User</cp:lastModifiedBy>
  <cp:revision>117</cp:revision>
  <dcterms:created xsi:type="dcterms:W3CDTF">2014-09-10T14:35:02Z</dcterms:created>
  <dcterms:modified xsi:type="dcterms:W3CDTF">2015-02-03T18:03:32Z</dcterms:modified>
</cp:coreProperties>
</file>