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031" autoAdjust="0"/>
    <p:restoredTop sz="98696" autoAdjust="0"/>
  </p:normalViewPr>
  <p:slideViewPr>
    <p:cSldViewPr>
      <p:cViewPr>
        <p:scale>
          <a:sx n="100" d="100"/>
          <a:sy n="100" d="100"/>
        </p:scale>
        <p:origin x="-324" y="52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atin typeface="Arial" charset="0"/>
                <a:ea typeface="ＭＳ Ｐゴシック" pitchFamily="34" charset="-128"/>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CFB67A0F-50B0-40FD-A9F0-9463CFD61732}" type="datetime1">
              <a:rPr lang="en-US"/>
              <a:pPr>
                <a:defRPr/>
              </a:pPr>
              <a:t>2/6/2015</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D1AFAF76-510D-47F7-A01B-B5F416FDEC6E}" type="slidenum">
              <a:rPr lang="en-US"/>
              <a:pPr>
                <a:defRPr/>
              </a:pPr>
              <a:t>‹#›</a:t>
            </a:fld>
            <a:endParaRPr lang="en-US"/>
          </a:p>
        </p:txBody>
      </p:sp>
    </p:spTree>
    <p:extLst>
      <p:ext uri="{BB962C8B-B14F-4D97-AF65-F5344CB8AC3E}">
        <p14:creationId xmlns:p14="http://schemas.microsoft.com/office/powerpoint/2010/main" val="28701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B46177A8-FC1E-46E8-BBDD-D24744E305C7}" type="slidenum">
              <a:rPr lang="en-US" smtClean="0">
                <a:latin typeface="Arial" charset="0"/>
                <a:ea typeface="ＭＳ Ｐゴシック" pitchFamily="34" charset="-128"/>
              </a:rPr>
              <a:pPr/>
              <a:t>1</a:t>
            </a:fld>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0C9A7-5EE2-49E5-941A-4E9D264DD0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5FD53-8073-4846-AD90-C39D91EFFB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3FCE54-9802-4C4C-BD72-1DE60F718C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097847-E236-4EF8-90D3-BBFECBC4DB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AB9133-00DB-42F5-B818-FDA93EFB82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AB2F3C-122C-4A1E-BFE4-F69C4F3D79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90FCAB-66E4-42A4-8952-2BAD1E377E2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086A88-B54E-45AE-BDED-94CC0B239D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B6B799C-D109-4713-81EC-ED3B36006A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CF7923-9138-4048-BB9D-A800338772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7C1216-6149-473F-BDDA-449657AFB6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08" charset="0"/>
                <a:ea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08" charset="0"/>
                <a:ea typeface="ＭＳ Ｐゴシック" charset="-128"/>
              </a:defRPr>
            </a:lvl1pPr>
          </a:lstStyle>
          <a:p>
            <a:pPr>
              <a:defRPr/>
            </a:pPr>
            <a:endParaRPr lang="en-US"/>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ＭＳ Ｐゴシック" charset="-128"/>
              </a:defRPr>
            </a:lvl1pPr>
          </a:lstStyle>
          <a:p>
            <a:pPr>
              <a:defRPr/>
            </a:pPr>
            <a:fld id="{D34B832C-4449-482D-AC38-EE4E1B2D33D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pu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tone-Factsheet_edit.jpg"/>
          <p:cNvPicPr>
            <a:picLocks noChangeAspect="1"/>
          </p:cNvPicPr>
          <p:nvPr/>
        </p:nvPicPr>
        <p:blipFill>
          <a:blip r:embed="rId3"/>
          <a:stretch>
            <a:fillRect/>
          </a:stretch>
        </p:blipFill>
        <p:spPr>
          <a:xfrm>
            <a:off x="-33454" y="-44824"/>
            <a:ext cx="6891454" cy="9233648"/>
          </a:xfrm>
          <a:prstGeom prst="rect">
            <a:avLst/>
          </a:prstGeom>
        </p:spPr>
      </p:pic>
      <p:sp>
        <p:nvSpPr>
          <p:cNvPr id="9" name="Textfeld 6"/>
          <p:cNvSpPr txBox="1">
            <a:spLocks noChangeArrowheads="1"/>
          </p:cNvSpPr>
          <p:nvPr/>
        </p:nvSpPr>
        <p:spPr bwMode="auto">
          <a:xfrm>
            <a:off x="-54827" y="1752600"/>
            <a:ext cx="6934200" cy="954107"/>
          </a:xfrm>
          <a:prstGeom prst="rect">
            <a:avLst/>
          </a:prstGeom>
          <a:noFill/>
          <a:ln w="9525">
            <a:noFill/>
            <a:miter lim="800000"/>
            <a:headEnd/>
            <a:tailEnd/>
          </a:ln>
        </p:spPr>
        <p:txBody>
          <a:bodyPr wrap="square">
            <a:spAutoFit/>
          </a:bodyPr>
          <a:lstStyle/>
          <a:p>
            <a:pPr algn="ctr"/>
            <a:r>
              <a:rPr lang="en-US" sz="3200" b="1"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FAAS 500 v4 PWR</a:t>
            </a:r>
            <a:r>
              <a:rPr lang="en-US" sz="3200" dirty="0" smtClean="0">
                <a:solidFill>
                  <a:schemeClr val="bg1"/>
                </a:solidFill>
                <a:effectLst>
                  <a:outerShdw blurRad="38100" dist="38100" dir="2700000" algn="tl">
                    <a:srgbClr val="000000">
                      <a:alpha val="43137"/>
                    </a:srgbClr>
                  </a:outerShdw>
                </a:effectLst>
                <a:latin typeface="Geogrotesque Bold"/>
                <a:ea typeface="Tahoma" panose="020B0604030504040204" pitchFamily="34" charset="0"/>
                <a:cs typeface="Geogrotesque Bold"/>
              </a:rPr>
              <a:t>COOL</a:t>
            </a: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a:p>
            <a:pPr algn="ctr"/>
            <a:endParaRPr lang="en-US" sz="1200" b="1" dirty="0" smtClean="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304800" y="6167735"/>
            <a:ext cx="2352675" cy="507831"/>
          </a:xfrm>
          <a:prstGeom prst="rect">
            <a:avLst/>
          </a:prstGeom>
          <a:noFill/>
        </p:spPr>
        <p:txBody>
          <a:bodyPr wrap="square" rtlCol="0">
            <a:spAutoFit/>
          </a:bodyPr>
          <a:lstStyle/>
          <a:p>
            <a:r>
              <a:rPr lang="en-US" sz="1100" dirty="0" smtClean="0">
                <a:latin typeface="Tahoma" panose="020B0604030504040204" pitchFamily="34" charset="0"/>
                <a:ea typeface="Tahoma" panose="020B0604030504040204" pitchFamily="34" charset="0"/>
                <a:cs typeface="Tahoma" panose="020B0604030504040204" pitchFamily="34" charset="0"/>
              </a:rPr>
              <a:t>Style </a:t>
            </a:r>
            <a:r>
              <a:rPr lang="en-US" sz="1100" dirty="0">
                <a:latin typeface="Tahoma" panose="020B0604030504040204" pitchFamily="34" charset="0"/>
                <a:ea typeface="Tahoma" panose="020B0604030504040204" pitchFamily="34" charset="0"/>
                <a:cs typeface="Tahoma" panose="020B0604030504040204" pitchFamily="34" charset="0"/>
              </a:rPr>
              <a:t>Number:</a:t>
            </a:r>
            <a:r>
              <a:rPr lang="en-US" sz="1100" dirty="0" smtClean="0">
                <a:latin typeface="Tahoma" panose="020B0604030504040204" pitchFamily="34" charset="0"/>
                <a:ea typeface="Tahoma" panose="020B0604030504040204" pitchFamily="34" charset="0"/>
                <a:cs typeface="Tahoma" panose="020B0604030504040204" pitchFamily="34" charset="0"/>
              </a:rPr>
              <a:t> 187770 03</a:t>
            </a:r>
          </a:p>
          <a:p>
            <a:endParaRPr lang="en-US" sz="800" dirty="0" smtClean="0">
              <a:latin typeface="Tahoma" panose="020B0604030504040204" pitchFamily="34" charset="0"/>
              <a:ea typeface="Tahoma" panose="020B0604030504040204" pitchFamily="34" charset="0"/>
              <a:cs typeface="Tahoma" panose="020B0604030504040204" pitchFamily="34" charset="0"/>
            </a:endParaRPr>
          </a:p>
          <a:p>
            <a:r>
              <a:rPr lang="en-US" sz="800" dirty="0" smtClean="0">
                <a:latin typeface="Tahoma" panose="020B0604030504040204" pitchFamily="34" charset="0"/>
                <a:ea typeface="Tahoma" panose="020B0604030504040204" pitchFamily="34" charset="0"/>
                <a:cs typeface="Tahoma" panose="020B0604030504040204" pitchFamily="34" charset="0"/>
              </a:rPr>
              <a:t> </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13" name="Text Box 43"/>
          <p:cNvSpPr txBox="1">
            <a:spLocks noChangeArrowheads="1"/>
          </p:cNvSpPr>
          <p:nvPr/>
        </p:nvSpPr>
        <p:spPr bwMode="auto">
          <a:xfrm>
            <a:off x="228600" y="6652736"/>
            <a:ext cx="6324600" cy="553998"/>
          </a:xfrm>
          <a:prstGeom prst="rect">
            <a:avLst/>
          </a:prstGeom>
          <a:noFill/>
          <a:ln w="9525">
            <a:noFill/>
            <a:miter lim="800000"/>
            <a:headEnd/>
            <a:tailEnd/>
          </a:ln>
        </p:spPr>
        <p:txBody>
          <a:bodyPr wrap="square">
            <a:spAutoFit/>
          </a:bodyPr>
          <a:lstStyle/>
          <a:p>
            <a:pPr algn="ctr" eaLnBrk="0" hangingPunct="0">
              <a:spcBef>
                <a:spcPct val="50000"/>
              </a:spcBef>
            </a:pPr>
            <a:r>
              <a:rPr lang="en-US" sz="600" dirty="0" smtClean="0">
                <a:latin typeface="Tahoma" panose="020B0604030504040204" pitchFamily="34" charset="0"/>
                <a:ea typeface="Tahoma" panose="020B0604030504040204" pitchFamily="34" charset="0"/>
                <a:cs typeface="Tahoma" panose="020B0604030504040204" pitchFamily="34" charset="0"/>
              </a:rPr>
              <a:t>PUMA </a:t>
            </a:r>
            <a:r>
              <a:rPr lang="en-US" sz="600" dirty="0">
                <a:latin typeface="Tahoma" panose="020B0604030504040204" pitchFamily="34" charset="0"/>
                <a:ea typeface="Tahoma" panose="020B0604030504040204" pitchFamily="34" charset="0"/>
                <a:cs typeface="Tahoma" panose="020B0604030504040204" pitchFamily="34" charset="0"/>
              </a:rPr>
              <a:t>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Training and Fitness, Golf, and Motorsports. It engages in exciting collaborations with renowned design brands such as Alexander McQueen and Mihara Yasuhiro to bring innovative and fast designs to the sports world. The PUMA Group owns the brands PUMA, Cobra Golf, Tretorn, Dobotex and Brandon. The company distributes its products in more than 120 countries, employs more than 10,000 people worldwide, and is headquartered in Herzogenaurach/Germany. For more information, please visit </a:t>
            </a:r>
            <a:r>
              <a:rPr lang="en-US" sz="600" dirty="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http://</a:t>
            </a:r>
            <a:r>
              <a:rPr lang="en-US" sz="600" dirty="0" smtClean="0">
                <a:solidFill>
                  <a:srgbClr val="DA0000"/>
                </a:solidFill>
                <a:latin typeface="Tahoma" panose="020B0604030504040204" pitchFamily="34" charset="0"/>
                <a:ea typeface="Tahoma" panose="020B0604030504040204" pitchFamily="34" charset="0"/>
                <a:cs typeface="Tahoma" panose="020B0604030504040204" pitchFamily="34" charset="0"/>
                <a:hlinkClick r:id="rId4"/>
              </a:rPr>
              <a:t>www.puma.com </a:t>
            </a:r>
            <a:endParaRPr lang="en-US" sz="600" dirty="0">
              <a:solidFill>
                <a:srgbClr val="DA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3581400" y="3276600"/>
            <a:ext cx="2667000" cy="461665"/>
          </a:xfrm>
          <a:prstGeom prst="rect">
            <a:avLst/>
          </a:prstGeom>
          <a:noFill/>
        </p:spPr>
        <p:txBody>
          <a:bodyPr wrap="square" rtlCol="0">
            <a:spAutoFit/>
          </a:bodyPr>
          <a:lstStyle/>
          <a:p>
            <a:endParaRPr lang="en-US" dirty="0"/>
          </a:p>
        </p:txBody>
      </p:sp>
      <p:sp>
        <p:nvSpPr>
          <p:cNvPr id="7" name="TextBox 5"/>
          <p:cNvSpPr txBox="1">
            <a:spLocks noChangeArrowheads="1"/>
          </p:cNvSpPr>
          <p:nvPr/>
        </p:nvSpPr>
        <p:spPr bwMode="auto">
          <a:xfrm>
            <a:off x="3048000" y="2895600"/>
            <a:ext cx="2743200" cy="412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buNone/>
            </a:pPr>
            <a:r>
              <a:rPr lang="en-US" sz="1100" dirty="0"/>
              <a:t>The </a:t>
            </a:r>
            <a:r>
              <a:rPr lang="en-US" sz="1100" dirty="0" err="1"/>
              <a:t>Faas</a:t>
            </a:r>
            <a:r>
              <a:rPr lang="en-US" sz="1100" dirty="0"/>
              <a:t> 500 v4 PWRCOOL is equipped with a thermo-regulating material to combat hot conditions and keep the body cool during a run. </a:t>
            </a:r>
          </a:p>
          <a:p>
            <a:pPr>
              <a:buNone/>
            </a:pPr>
            <a:endParaRPr lang="en-US" sz="1100" dirty="0"/>
          </a:p>
          <a:p>
            <a:pPr>
              <a:buNone/>
            </a:pPr>
            <a:r>
              <a:rPr lang="en-US" sz="1100" dirty="0" smtClean="0"/>
              <a:t>An </a:t>
            </a:r>
            <a:r>
              <a:rPr lang="en-US" sz="1100" dirty="0"/>
              <a:t>upgraded midsole material of </a:t>
            </a:r>
            <a:r>
              <a:rPr lang="en-US" sz="1100" dirty="0" err="1"/>
              <a:t>FaasFoam</a:t>
            </a:r>
            <a:r>
              <a:rPr lang="en-US" sz="1100" dirty="0"/>
              <a:t>+ combined with a full </a:t>
            </a:r>
            <a:r>
              <a:rPr lang="en-US" sz="1100" dirty="0" err="1"/>
              <a:t>EverTrack</a:t>
            </a:r>
            <a:r>
              <a:rPr lang="en-US" sz="1100" dirty="0"/>
              <a:t>+ outsole gives a superior, cushioned ride. The upper combines the new EVERFIT 2.0 system with Weave Mesh technology, setting a new precedent with the </a:t>
            </a:r>
            <a:r>
              <a:rPr lang="en-US" sz="1100" dirty="0" err="1"/>
              <a:t>Faas</a:t>
            </a:r>
            <a:r>
              <a:rPr lang="en-US" sz="1100" dirty="0"/>
              <a:t> philosophy of lightweight support. The 4mm HTD encourages a more natural and efficient ride. </a:t>
            </a:r>
          </a:p>
          <a:p>
            <a:pPr>
              <a:buNone/>
            </a:pPr>
            <a:endParaRPr lang="en-US" sz="1100" dirty="0" smtClean="0"/>
          </a:p>
          <a:p>
            <a:pPr>
              <a:buNone/>
            </a:pPr>
            <a:r>
              <a:rPr lang="en-US" sz="1100" dirty="0" smtClean="0"/>
              <a:t>Built </a:t>
            </a:r>
            <a:r>
              <a:rPr lang="en-US" sz="1100" dirty="0"/>
              <a:t>for the neutral runner, the </a:t>
            </a:r>
            <a:r>
              <a:rPr lang="en-US" sz="1100" dirty="0" err="1"/>
              <a:t>Faas</a:t>
            </a:r>
            <a:r>
              <a:rPr lang="en-US" sz="1100" dirty="0"/>
              <a:t> 500 v4 PWRCOOL provides a cool, responsive and lightweight ride during your run. Finally, the open Air Mesh </a:t>
            </a:r>
            <a:r>
              <a:rPr lang="en-US" sz="1100" dirty="0" smtClean="0"/>
              <a:t>and </a:t>
            </a:r>
            <a:r>
              <a:rPr lang="en-US" sz="1100" dirty="0" err="1" smtClean="0"/>
              <a:t>Comfor</a:t>
            </a:r>
            <a:r>
              <a:rPr lang="en-US" sz="1100" dirty="0" smtClean="0"/>
              <a:t> Temp tongue lining optimizes </a:t>
            </a:r>
            <a:r>
              <a:rPr lang="en-US" sz="1100" dirty="0"/>
              <a:t>breathability for ultimate foot </a:t>
            </a:r>
            <a:r>
              <a:rPr lang="en-US" sz="1100" dirty="0" smtClean="0"/>
              <a:t>comfort and body temperature regulation. </a:t>
            </a:r>
            <a:endParaRPr lang="en-US" sz="1100" dirty="0">
              <a:latin typeface="Tahoma" panose="020B0604030504040204" pitchFamily="34" charset="0"/>
              <a:ea typeface="Tahoma" panose="020B0604030504040204" pitchFamily="34" charset="0"/>
              <a:cs typeface="Tahoma" panose="020B0604030504040204" pitchFamily="34" charset="0"/>
            </a:endParaRPr>
          </a:p>
        </p:txBody>
      </p:sp>
      <p:pic>
        <p:nvPicPr>
          <p:cNvPr id="15" name="Picture 14" descr="M:\Marketing\International PR - Shared\SEASONAL PRESS\SS15\To Lauren\187770_03.jpe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599" y="3134880"/>
            <a:ext cx="2286001" cy="2275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oduct name_Product numb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3000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1666</TotalTime>
  <Words>284</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Product name_Product number</vt:lpstr>
      <vt:lpstr>PowerPoint Presentation</vt:lpstr>
    </vt:vector>
  </TitlesOfParts>
  <Company>PUMA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Alexandria Harbowy</dc:creator>
  <cp:lastModifiedBy>Bryan Meagan</cp:lastModifiedBy>
  <cp:revision>107</cp:revision>
  <dcterms:created xsi:type="dcterms:W3CDTF">2014-09-10T14:35:02Z</dcterms:created>
  <dcterms:modified xsi:type="dcterms:W3CDTF">2015-02-06T21:07:17Z</dcterms:modified>
</cp:coreProperties>
</file>