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542"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4C7C7-A2F1-43DD-A426-08D7FFE98DB3}" type="datetimeFigureOut">
              <a:rPr lang="en-US" smtClean="0"/>
              <a:pPr/>
              <a:t>7/4/2014</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6B5A77-FF09-4A1C-B0AB-9C595A55D9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2143125" y="685800"/>
            <a:ext cx="2571750" cy="3429000"/>
          </a:xfrm>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ea typeface="ＭＳ Ｐゴシック" pitchFamily="34" charset="-128"/>
            </a:endParaRPr>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A03E48-4245-4188-BA90-7DF44F704576}" type="slidenum">
              <a:rPr lang="en-US" smtClean="0">
                <a:latin typeface="Arial" charset="0"/>
                <a:ea typeface="ＭＳ Ｐゴシック" pitchFamily="34" charset="-128"/>
              </a:rPr>
              <a:pPr fontAlgn="base">
                <a:spcBef>
                  <a:spcPct val="0"/>
                </a:spcBef>
                <a:spcAft>
                  <a:spcPct val="0"/>
                </a:spcAft>
                <a:defRPr/>
              </a:pPr>
              <a:t>1</a:t>
            </a:fld>
            <a:endParaRPr lang="en-US" smtClean="0">
              <a:latin typeface="Arial"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E3905B-DA6B-42BB-A85E-0B1FC9A1E03D}" type="datetimeFigureOut">
              <a:rPr lang="en-US" smtClean="0"/>
              <a:pPr/>
              <a:t>7/4/2014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3905B-DA6B-42BB-A85E-0B1FC9A1E03D}" type="datetimeFigureOut">
              <a:rPr lang="en-US" smtClean="0"/>
              <a:pPr/>
              <a:t>7/4/2014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3905B-DA6B-42BB-A85E-0B1FC9A1E03D}" type="datetimeFigureOut">
              <a:rPr lang="en-US" smtClean="0"/>
              <a:pPr/>
              <a:t>7/4/2014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3905B-DA6B-42BB-A85E-0B1FC9A1E03D}" type="datetimeFigureOut">
              <a:rPr lang="en-US" smtClean="0"/>
              <a:pPr/>
              <a:t>7/4/2014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E3905B-DA6B-42BB-A85E-0B1FC9A1E03D}" type="datetimeFigureOut">
              <a:rPr lang="en-US" smtClean="0"/>
              <a:pPr/>
              <a:t>7/4/2014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E3905B-DA6B-42BB-A85E-0B1FC9A1E03D}" type="datetimeFigureOut">
              <a:rPr lang="en-US" smtClean="0"/>
              <a:pPr/>
              <a:t>7/4/2014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E3905B-DA6B-42BB-A85E-0B1FC9A1E03D}" type="datetimeFigureOut">
              <a:rPr lang="en-US" smtClean="0"/>
              <a:pPr/>
              <a:t>7/4/2014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E3905B-DA6B-42BB-A85E-0B1FC9A1E03D}" type="datetimeFigureOut">
              <a:rPr lang="en-US" smtClean="0"/>
              <a:pPr/>
              <a:t>7/4/2014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3905B-DA6B-42BB-A85E-0B1FC9A1E03D}" type="datetimeFigureOut">
              <a:rPr lang="en-US" smtClean="0"/>
              <a:pPr/>
              <a:t>7/4/2014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3905B-DA6B-42BB-A85E-0B1FC9A1E03D}" type="datetimeFigureOut">
              <a:rPr lang="en-US" smtClean="0"/>
              <a:pPr/>
              <a:t>7/4/2014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3905B-DA6B-42BB-A85E-0B1FC9A1E03D}" type="datetimeFigureOut">
              <a:rPr lang="en-US" smtClean="0"/>
              <a:pPr/>
              <a:t>7/4/2014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5C832-94DD-427C-B23A-FC0FF95A07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9E3905B-DA6B-42BB-A85E-0B1FC9A1E03D}" type="datetimeFigureOut">
              <a:rPr lang="en-US" smtClean="0"/>
              <a:pPr/>
              <a:t>7/4/2014</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735C832-94DD-427C-B23A-FC0FF95A07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www.pum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2"/>
          <p:cNvPicPr>
            <a:picLocks noChangeAspect="1" noChangeArrowheads="1"/>
          </p:cNvPicPr>
          <p:nvPr/>
        </p:nvPicPr>
        <p:blipFill>
          <a:blip r:embed="rId3" cstate="print"/>
          <a:srcRect/>
          <a:stretch>
            <a:fillRect/>
          </a:stretch>
        </p:blipFill>
        <p:spPr bwMode="auto">
          <a:xfrm>
            <a:off x="0" y="4764"/>
            <a:ext cx="6858000" cy="9134475"/>
          </a:xfrm>
          <a:prstGeom prst="rect">
            <a:avLst/>
          </a:prstGeom>
          <a:noFill/>
          <a:ln w="9525">
            <a:noFill/>
            <a:miter lim="800000"/>
            <a:headEnd/>
            <a:tailEnd/>
          </a:ln>
        </p:spPr>
      </p:pic>
      <p:sp>
        <p:nvSpPr>
          <p:cNvPr id="2051" name="AutoShape 12"/>
          <p:cNvSpPr>
            <a:spLocks noChangeArrowheads="1"/>
          </p:cNvSpPr>
          <p:nvPr/>
        </p:nvSpPr>
        <p:spPr bwMode="auto">
          <a:xfrm>
            <a:off x="404813" y="1908175"/>
            <a:ext cx="2736850" cy="2808288"/>
          </a:xfrm>
          <a:prstGeom prst="roundRect">
            <a:avLst>
              <a:gd name="adj" fmla="val 16667"/>
            </a:avLst>
          </a:prstGeom>
          <a:solidFill>
            <a:schemeClr val="bg1"/>
          </a:solidFill>
          <a:ln w="9525">
            <a:solidFill>
              <a:schemeClr val="bg1"/>
            </a:solidFill>
            <a:round/>
            <a:headEnd/>
            <a:tailEnd/>
          </a:ln>
        </p:spPr>
        <p:txBody>
          <a:bodyPr wrap="none" anchor="ctr"/>
          <a:lstStyle/>
          <a:p>
            <a:pPr algn="ctr" eaLnBrk="0" hangingPunct="0"/>
            <a:endParaRPr lang="de-DE">
              <a:latin typeface="Calibri" pitchFamily="34" charset="0"/>
            </a:endParaRPr>
          </a:p>
        </p:txBody>
      </p:sp>
      <p:sp>
        <p:nvSpPr>
          <p:cNvPr id="2052" name="Text Box 43"/>
          <p:cNvSpPr txBox="1">
            <a:spLocks noChangeArrowheads="1"/>
          </p:cNvSpPr>
          <p:nvPr/>
        </p:nvSpPr>
        <p:spPr bwMode="auto">
          <a:xfrm>
            <a:off x="304801" y="4787902"/>
            <a:ext cx="2971801" cy="1384995"/>
          </a:xfrm>
          <a:prstGeom prst="rect">
            <a:avLst/>
          </a:prstGeom>
          <a:noFill/>
          <a:ln w="9525">
            <a:noFill/>
            <a:miter lim="800000"/>
            <a:headEnd/>
            <a:tailEnd/>
          </a:ln>
        </p:spPr>
        <p:txBody>
          <a:bodyPr wrap="square">
            <a:spAutoFit/>
          </a:bodyPr>
          <a:lstStyle/>
          <a:p>
            <a:pPr eaLnBrk="0" hangingPunct="0">
              <a:spcBef>
                <a:spcPct val="50000"/>
              </a:spcBef>
            </a:pPr>
            <a:r>
              <a:rPr lang="en-US" sz="800" dirty="0" smtClean="0">
                <a:solidFill>
                  <a:schemeClr val="bg1"/>
                </a:solidFill>
                <a:latin typeface="Tahoma" pitchFamily="34" charset="0"/>
                <a:cs typeface="Tahoma" pitchFamily="34" charset="0"/>
              </a:rPr>
              <a:t>Style Number: 	746380</a:t>
            </a:r>
          </a:p>
          <a:p>
            <a:endParaRPr lang="de-DE" sz="800" dirty="0" smtClean="0">
              <a:solidFill>
                <a:schemeClr val="bg1"/>
              </a:solidFill>
              <a:latin typeface="Tahoma" pitchFamily="34" charset="0"/>
              <a:ea typeface="Tahoma" pitchFamily="34" charset="0"/>
              <a:cs typeface="Tahoma" pitchFamily="34" charset="0"/>
            </a:endParaRPr>
          </a:p>
          <a:p>
            <a:r>
              <a:rPr lang="de-DE" sz="800" dirty="0" smtClean="0">
                <a:solidFill>
                  <a:schemeClr val="bg1"/>
                </a:solidFill>
                <a:latin typeface="Tahoma" pitchFamily="34" charset="0"/>
                <a:ea typeface="Tahoma" pitchFamily="34" charset="0"/>
                <a:cs typeface="Tahoma" pitchFamily="34" charset="0"/>
              </a:rPr>
              <a:t>100</a:t>
            </a:r>
            <a:r>
              <a:rPr lang="de-DE" sz="800" dirty="0">
                <a:solidFill>
                  <a:schemeClr val="bg1"/>
                </a:solidFill>
                <a:latin typeface="Tahoma" pitchFamily="34" charset="0"/>
                <a:ea typeface="Tahoma" pitchFamily="34" charset="0"/>
                <a:cs typeface="Tahoma" pitchFamily="34" charset="0"/>
              </a:rPr>
              <a:t>% </a:t>
            </a:r>
            <a:r>
              <a:rPr lang="de-DE" sz="800" dirty="0" smtClean="0">
                <a:solidFill>
                  <a:schemeClr val="bg1"/>
                </a:solidFill>
                <a:latin typeface="Tahoma" pitchFamily="34" charset="0"/>
                <a:ea typeface="Tahoma" pitchFamily="34" charset="0"/>
                <a:cs typeface="Tahoma" pitchFamily="34" charset="0"/>
              </a:rPr>
              <a:t>Polyester Ripstop</a:t>
            </a:r>
            <a:endParaRPr lang="en-US" sz="800" dirty="0" smtClean="0">
              <a:solidFill>
                <a:schemeClr val="bg1"/>
              </a:solidFill>
              <a:latin typeface="Tahoma" pitchFamily="34" charset="0"/>
              <a:ea typeface="Tahoma" pitchFamily="34" charset="0"/>
              <a:cs typeface="Tahoma" pitchFamily="34" charset="0"/>
            </a:endParaRPr>
          </a:p>
          <a:p>
            <a:pPr lvl="0"/>
            <a:r>
              <a:rPr lang="en-GB" sz="800" dirty="0" smtClean="0">
                <a:solidFill>
                  <a:schemeClr val="bg1"/>
                </a:solidFill>
                <a:latin typeface="Tahoma" pitchFamily="34" charset="0"/>
                <a:ea typeface="Tahoma" pitchFamily="34" charset="0"/>
                <a:cs typeface="Tahoma" pitchFamily="34" charset="0"/>
              </a:rPr>
              <a:t>Regular </a:t>
            </a:r>
            <a:r>
              <a:rPr lang="en-GB" sz="800" dirty="0">
                <a:solidFill>
                  <a:schemeClr val="bg1"/>
                </a:solidFill>
                <a:latin typeface="Tahoma" pitchFamily="34" charset="0"/>
                <a:ea typeface="Tahoma" pitchFamily="34" charset="0"/>
                <a:cs typeface="Tahoma" pitchFamily="34" charset="0"/>
              </a:rPr>
              <a:t>fit</a:t>
            </a:r>
            <a:endParaRPr lang="en-US" sz="800" dirty="0" smtClean="0">
              <a:solidFill>
                <a:schemeClr val="bg1"/>
              </a:solidFill>
              <a:latin typeface="Tahoma" pitchFamily="34" charset="0"/>
              <a:ea typeface="Tahoma" pitchFamily="34" charset="0"/>
              <a:cs typeface="Tahoma" pitchFamily="34" charset="0"/>
            </a:endParaRPr>
          </a:p>
          <a:p>
            <a:pPr lvl="0"/>
            <a:r>
              <a:rPr lang="en-GB" sz="800" dirty="0" smtClean="0">
                <a:solidFill>
                  <a:schemeClr val="bg1"/>
                </a:solidFill>
                <a:latin typeface="Tahoma" pitchFamily="34" charset="0"/>
                <a:ea typeface="Tahoma" pitchFamily="34" charset="0"/>
                <a:cs typeface="Tahoma" pitchFamily="34" charset="0"/>
              </a:rPr>
              <a:t>Pigment </a:t>
            </a:r>
            <a:r>
              <a:rPr lang="en-GB" sz="800" dirty="0">
                <a:solidFill>
                  <a:schemeClr val="bg1"/>
                </a:solidFill>
                <a:latin typeface="Tahoma" pitchFamily="34" charset="0"/>
                <a:ea typeface="Tahoma" pitchFamily="34" charset="0"/>
                <a:cs typeface="Tahoma" pitchFamily="34" charset="0"/>
              </a:rPr>
              <a:t>print Club Badge</a:t>
            </a:r>
            <a:endParaRPr lang="en-US" sz="800" dirty="0" smtClean="0">
              <a:solidFill>
                <a:schemeClr val="bg1"/>
              </a:solidFill>
              <a:latin typeface="Tahoma" pitchFamily="34" charset="0"/>
              <a:ea typeface="Tahoma" pitchFamily="34" charset="0"/>
              <a:cs typeface="Tahoma" pitchFamily="34" charset="0"/>
            </a:endParaRPr>
          </a:p>
          <a:p>
            <a:pPr lvl="0"/>
            <a:r>
              <a:rPr lang="en-GB" sz="800" dirty="0" smtClean="0">
                <a:solidFill>
                  <a:schemeClr val="bg1"/>
                </a:solidFill>
                <a:latin typeface="Tahoma" pitchFamily="34" charset="0"/>
                <a:ea typeface="Tahoma" pitchFamily="34" charset="0"/>
                <a:cs typeface="Tahoma" pitchFamily="34" charset="0"/>
              </a:rPr>
              <a:t>Concordia </a:t>
            </a:r>
            <a:r>
              <a:rPr lang="en-GB" sz="800" dirty="0">
                <a:solidFill>
                  <a:schemeClr val="bg1"/>
                </a:solidFill>
                <a:latin typeface="Tahoma" pitchFamily="34" charset="0"/>
                <a:ea typeface="Tahoma" pitchFamily="34" charset="0"/>
                <a:cs typeface="Tahoma" pitchFamily="34" charset="0"/>
              </a:rPr>
              <a:t>pigment print</a:t>
            </a:r>
            <a:endParaRPr lang="en-US" sz="800" dirty="0" smtClean="0">
              <a:solidFill>
                <a:schemeClr val="bg1"/>
              </a:solidFill>
              <a:latin typeface="Tahoma" pitchFamily="34" charset="0"/>
              <a:ea typeface="Tahoma" pitchFamily="34" charset="0"/>
              <a:cs typeface="Tahoma" pitchFamily="34" charset="0"/>
            </a:endParaRPr>
          </a:p>
          <a:p>
            <a:pPr lvl="0"/>
            <a:r>
              <a:rPr lang="en-GB" sz="800" dirty="0" smtClean="0">
                <a:solidFill>
                  <a:schemeClr val="bg1"/>
                </a:solidFill>
                <a:latin typeface="Tahoma" pitchFamily="34" charset="0"/>
                <a:ea typeface="Tahoma" pitchFamily="34" charset="0"/>
                <a:cs typeface="Tahoma" pitchFamily="34" charset="0"/>
              </a:rPr>
              <a:t>Sponsor </a:t>
            </a:r>
            <a:r>
              <a:rPr lang="en-GB" sz="800" dirty="0">
                <a:solidFill>
                  <a:schemeClr val="bg1"/>
                </a:solidFill>
                <a:latin typeface="Tahoma" pitchFamily="34" charset="0"/>
                <a:ea typeface="Tahoma" pitchFamily="34" charset="0"/>
                <a:cs typeface="Tahoma" pitchFamily="34" charset="0"/>
              </a:rPr>
              <a:t>logo pigment print</a:t>
            </a:r>
            <a:endParaRPr lang="en-US" sz="800" dirty="0" smtClean="0">
              <a:solidFill>
                <a:schemeClr val="bg1"/>
              </a:solidFill>
              <a:latin typeface="Tahoma" pitchFamily="34" charset="0"/>
              <a:ea typeface="Tahoma" pitchFamily="34" charset="0"/>
              <a:cs typeface="Tahoma" pitchFamily="34" charset="0"/>
            </a:endParaRPr>
          </a:p>
          <a:p>
            <a:pPr lvl="0"/>
            <a:r>
              <a:rPr lang="en-GB" sz="800" dirty="0" smtClean="0">
                <a:solidFill>
                  <a:schemeClr val="bg1"/>
                </a:solidFill>
                <a:latin typeface="Tahoma" pitchFamily="34" charset="0"/>
                <a:ea typeface="Tahoma" pitchFamily="34" charset="0"/>
                <a:cs typeface="Tahoma" pitchFamily="34" charset="0"/>
              </a:rPr>
              <a:t>PUMA </a:t>
            </a:r>
            <a:r>
              <a:rPr lang="en-GB" sz="800" dirty="0">
                <a:solidFill>
                  <a:schemeClr val="bg1"/>
                </a:solidFill>
                <a:latin typeface="Tahoma" pitchFamily="34" charset="0"/>
                <a:ea typeface="Tahoma" pitchFamily="34" charset="0"/>
                <a:cs typeface="Tahoma" pitchFamily="34" charset="0"/>
              </a:rPr>
              <a:t>Cat pigment print</a:t>
            </a:r>
            <a:endParaRPr lang="en-US" sz="800" dirty="0" smtClean="0">
              <a:solidFill>
                <a:schemeClr val="bg1"/>
              </a:solidFill>
              <a:latin typeface="Tahoma" pitchFamily="34" charset="0"/>
              <a:ea typeface="Tahoma" pitchFamily="34" charset="0"/>
              <a:cs typeface="Tahoma" pitchFamily="34" charset="0"/>
            </a:endParaRPr>
          </a:p>
          <a:p>
            <a:pPr lvl="0"/>
            <a:endParaRPr lang="en-US" sz="800" dirty="0" smtClean="0">
              <a:solidFill>
                <a:schemeClr val="bg1"/>
              </a:solidFill>
              <a:latin typeface="Tahoma" pitchFamily="34" charset="0"/>
              <a:ea typeface="Tahoma" pitchFamily="34" charset="0"/>
              <a:cs typeface="Tahoma" pitchFamily="34" charset="0"/>
            </a:endParaRPr>
          </a:p>
          <a:p>
            <a:pPr eaLnBrk="0" hangingPunct="0">
              <a:spcBef>
                <a:spcPct val="50000"/>
              </a:spcBef>
            </a:pPr>
            <a:endParaRPr lang="en-US" sz="800" dirty="0">
              <a:solidFill>
                <a:schemeClr val="bg1"/>
              </a:solidFill>
              <a:latin typeface="Tahoma" pitchFamily="34" charset="0"/>
            </a:endParaRPr>
          </a:p>
        </p:txBody>
      </p:sp>
      <p:sp>
        <p:nvSpPr>
          <p:cNvPr id="2053" name="Text Box 43"/>
          <p:cNvSpPr txBox="1">
            <a:spLocks noChangeArrowheads="1"/>
          </p:cNvSpPr>
          <p:nvPr/>
        </p:nvSpPr>
        <p:spPr bwMode="auto">
          <a:xfrm>
            <a:off x="457200" y="7010401"/>
            <a:ext cx="5943600" cy="1107996"/>
          </a:xfrm>
          <a:prstGeom prst="rect">
            <a:avLst/>
          </a:prstGeom>
          <a:noFill/>
          <a:ln w="9525">
            <a:noFill/>
            <a:miter lim="800000"/>
            <a:headEnd/>
            <a:tailEnd/>
          </a:ln>
        </p:spPr>
        <p:txBody>
          <a:bodyPr>
            <a:spAutoFit/>
          </a:bodyPr>
          <a:lstStyle/>
          <a:p>
            <a:pPr algn="ctr" eaLnBrk="0" hangingPunct="0">
              <a:spcBef>
                <a:spcPct val="50000"/>
              </a:spcBef>
            </a:pPr>
            <a:r>
              <a:rPr lang="en-US" sz="800">
                <a:solidFill>
                  <a:schemeClr val="bg1"/>
                </a:solidFill>
                <a:latin typeface="Tahoma" pitchFamily="34" charset="0"/>
                <a:cs typeface="Tahoma" pitchFamily="34" charset="0"/>
              </a:rPr>
              <a:t>PUMA is one of the world’s leading Sports Brands, designing, developing, selling and marketing footwear, apparel and accessories. For over 65 years, PUMA has established a history of making fast product designs for the fastest athletes on the planet. PUMA offers performance and sport-inspired lifestyle products in categories such as Football, Running, Training and Fitness, Golf, and Motorsports. It engages in exciting collaborations with renowned design brands such as Alexander McQueen and Mihara Yasuhiro to bring innovative and fast designs to the sports world. The PUMA Group owns the brands PUMA, Cobra Golf, Tretorn, Dobotex and Brandon. The company distributes its products in more than 120 countries, employs more than 10,000 people worldwide, and is headquartered in Herzogenaurach/Germany. For more information, please visit </a:t>
            </a:r>
            <a:r>
              <a:rPr lang="en-US" sz="800">
                <a:solidFill>
                  <a:schemeClr val="bg1"/>
                </a:solidFill>
                <a:latin typeface="Tahoma" pitchFamily="34" charset="0"/>
                <a:cs typeface="Tahoma" pitchFamily="34" charset="0"/>
                <a:hlinkClick r:id="rId4"/>
              </a:rPr>
              <a:t>http://www.puma.com</a:t>
            </a:r>
            <a:endParaRPr lang="en-US" sz="800">
              <a:solidFill>
                <a:schemeClr val="bg1"/>
              </a:solidFill>
              <a:latin typeface="Tahoma" pitchFamily="34" charset="0"/>
              <a:cs typeface="Tahoma" pitchFamily="34" charset="0"/>
            </a:endParaRPr>
          </a:p>
        </p:txBody>
      </p:sp>
      <p:sp>
        <p:nvSpPr>
          <p:cNvPr id="2054" name="Textfeld 5"/>
          <p:cNvSpPr txBox="1">
            <a:spLocks noChangeArrowheads="1"/>
          </p:cNvSpPr>
          <p:nvPr/>
        </p:nvSpPr>
        <p:spPr bwMode="auto">
          <a:xfrm>
            <a:off x="357189" y="1357314"/>
            <a:ext cx="3148012" cy="307777"/>
          </a:xfrm>
          <a:prstGeom prst="rect">
            <a:avLst/>
          </a:prstGeom>
          <a:noFill/>
          <a:ln w="9525">
            <a:noFill/>
            <a:miter lim="800000"/>
            <a:headEnd/>
            <a:tailEnd/>
          </a:ln>
        </p:spPr>
        <p:txBody>
          <a:bodyPr wrap="square">
            <a:spAutoFit/>
          </a:bodyPr>
          <a:lstStyle/>
          <a:p>
            <a:r>
              <a:rPr lang="de-DE" sz="1400" b="1" dirty="0" smtClean="0">
                <a:solidFill>
                  <a:schemeClr val="bg1"/>
                </a:solidFill>
                <a:latin typeface="Tahoma" pitchFamily="34" charset="0"/>
                <a:cs typeface="Tahoma" pitchFamily="34" charset="0"/>
              </a:rPr>
              <a:t>AFC Anthem Jacket</a:t>
            </a:r>
            <a:endParaRPr lang="de-DE" sz="1400" b="1" dirty="0">
              <a:solidFill>
                <a:schemeClr val="bg1"/>
              </a:solidFill>
              <a:latin typeface="Tahoma" pitchFamily="34" charset="0"/>
              <a:cs typeface="Tahoma" pitchFamily="34" charset="0"/>
            </a:endParaRPr>
          </a:p>
        </p:txBody>
      </p:sp>
      <p:sp>
        <p:nvSpPr>
          <p:cNvPr id="2055" name="Textfeld 6"/>
          <p:cNvSpPr txBox="1">
            <a:spLocks noChangeArrowheads="1"/>
          </p:cNvSpPr>
          <p:nvPr/>
        </p:nvSpPr>
        <p:spPr bwMode="auto">
          <a:xfrm>
            <a:off x="3352800" y="1981200"/>
            <a:ext cx="3224213" cy="1615827"/>
          </a:xfrm>
          <a:prstGeom prst="rect">
            <a:avLst/>
          </a:prstGeom>
          <a:noFill/>
          <a:ln w="9525">
            <a:noFill/>
            <a:miter lim="800000"/>
            <a:headEnd/>
            <a:tailEnd/>
          </a:ln>
        </p:spPr>
        <p:txBody>
          <a:bodyPr>
            <a:spAutoFit/>
          </a:bodyPr>
          <a:lstStyle/>
          <a:p>
            <a:r>
              <a:rPr lang="en-GB" sz="1100" dirty="0">
                <a:solidFill>
                  <a:schemeClr val="bg1"/>
                </a:solidFill>
                <a:latin typeface="Tahoma" pitchFamily="34" charset="0"/>
                <a:ea typeface="Tahoma" pitchFamily="34" charset="0"/>
                <a:cs typeface="Tahoma" pitchFamily="34" charset="0"/>
              </a:rPr>
              <a:t>Arsenal moves forward in style, pursues innovation, yet holds fast to traditions on the pitch, in the stands, and beyond. This Anthem Jacket follows suit. A modern take on the classic PUMA T7 Track Jacket, it features a lightweight transparent material with printed T7 stripes. </a:t>
            </a:r>
            <a:endParaRPr lang="en-US" sz="1100" dirty="0">
              <a:solidFill>
                <a:schemeClr val="bg1"/>
              </a:solidFill>
              <a:latin typeface="Tahoma" pitchFamily="34" charset="0"/>
              <a:ea typeface="Tahoma" pitchFamily="34" charset="0"/>
              <a:cs typeface="Tahoma" pitchFamily="34" charset="0"/>
            </a:endParaRPr>
          </a:p>
          <a:p>
            <a:endParaRPr lang="en-US" sz="1100" dirty="0">
              <a:solidFill>
                <a:schemeClr val="bg1"/>
              </a:solidFill>
              <a:latin typeface="Tahoma" pitchFamily="34" charset="0"/>
              <a:cs typeface="Tahoma" pitchFamily="34" charset="0"/>
            </a:endParaRPr>
          </a:p>
          <a:p>
            <a:endParaRPr lang="de-DE" sz="1100" dirty="0">
              <a:solidFill>
                <a:schemeClr val="bg1"/>
              </a:solidFill>
              <a:latin typeface="Tahoma" pitchFamily="34" charset="0"/>
              <a:cs typeface="Tahoma" pitchFamily="34" charset="0"/>
            </a:endParaRPr>
          </a:p>
          <a:p>
            <a:endParaRPr lang="de-DE" sz="1100" dirty="0">
              <a:solidFill>
                <a:schemeClr val="bg1"/>
              </a:solidFill>
              <a:latin typeface="Tahoma" pitchFamily="34" charset="0"/>
              <a:cs typeface="Tahoma" pitchFamily="34" charset="0"/>
            </a:endParaRPr>
          </a:p>
        </p:txBody>
      </p:sp>
      <p:sp>
        <p:nvSpPr>
          <p:cNvPr id="2056" name="Textfeld 5"/>
          <p:cNvSpPr txBox="1">
            <a:spLocks noChangeArrowheads="1"/>
          </p:cNvSpPr>
          <p:nvPr/>
        </p:nvSpPr>
        <p:spPr bwMode="auto">
          <a:xfrm>
            <a:off x="357188" y="642939"/>
            <a:ext cx="3986212" cy="276999"/>
          </a:xfrm>
          <a:prstGeom prst="rect">
            <a:avLst/>
          </a:prstGeom>
          <a:noFill/>
          <a:ln w="9525">
            <a:noFill/>
            <a:miter lim="800000"/>
            <a:headEnd/>
            <a:tailEnd/>
          </a:ln>
        </p:spPr>
        <p:txBody>
          <a:bodyPr wrap="square">
            <a:spAutoFit/>
          </a:bodyPr>
          <a:lstStyle/>
          <a:p>
            <a:r>
              <a:rPr lang="de-DE" sz="1200" b="1" dirty="0">
                <a:solidFill>
                  <a:schemeClr val="bg1"/>
                </a:solidFill>
                <a:latin typeface="Tahoma" pitchFamily="34" charset="0"/>
                <a:cs typeface="Tahoma" pitchFamily="34" charset="0"/>
              </a:rPr>
              <a:t>Embargo 22.00 </a:t>
            </a:r>
            <a:r>
              <a:rPr lang="de-DE" sz="1200" b="1" smtClean="0">
                <a:solidFill>
                  <a:schemeClr val="bg1"/>
                </a:solidFill>
                <a:latin typeface="Tahoma" pitchFamily="34" charset="0"/>
                <a:cs typeface="Tahoma" pitchFamily="34" charset="0"/>
              </a:rPr>
              <a:t>GMT/23.00 </a:t>
            </a:r>
            <a:r>
              <a:rPr lang="de-DE" sz="1200" b="1" smtClean="0">
                <a:solidFill>
                  <a:schemeClr val="bg1"/>
                </a:solidFill>
                <a:latin typeface="Tahoma" pitchFamily="34" charset="0"/>
                <a:cs typeface="Tahoma" pitchFamily="34" charset="0"/>
              </a:rPr>
              <a:t>UK TIME </a:t>
            </a:r>
            <a:r>
              <a:rPr lang="de-DE" sz="1200" b="1" smtClean="0">
                <a:solidFill>
                  <a:schemeClr val="bg1"/>
                </a:solidFill>
                <a:latin typeface="Tahoma" pitchFamily="34" charset="0"/>
                <a:cs typeface="Tahoma" pitchFamily="34" charset="0"/>
              </a:rPr>
              <a:t>10 </a:t>
            </a:r>
            <a:r>
              <a:rPr lang="de-DE" sz="1200" b="1" dirty="0">
                <a:solidFill>
                  <a:schemeClr val="bg1"/>
                </a:solidFill>
                <a:latin typeface="Tahoma" pitchFamily="34" charset="0"/>
                <a:cs typeface="Tahoma" pitchFamily="34" charset="0"/>
              </a:rPr>
              <a:t>July 2014</a:t>
            </a:r>
          </a:p>
        </p:txBody>
      </p:sp>
      <p:pic>
        <p:nvPicPr>
          <p:cNvPr id="1026" name="Picture 2" descr="Y:\Performance\Football\Arsenal\Kit Launch\Press Material\Product Factsheets\ALL AFC IMAGES\746380_01_3d_pr.jpg"/>
          <p:cNvPicPr>
            <a:picLocks noChangeAspect="1" noChangeArrowheads="1"/>
          </p:cNvPicPr>
          <p:nvPr/>
        </p:nvPicPr>
        <p:blipFill>
          <a:blip r:embed="rId5" cstate="print"/>
          <a:srcRect/>
          <a:stretch>
            <a:fillRect/>
          </a:stretch>
        </p:blipFill>
        <p:spPr bwMode="auto">
          <a:xfrm>
            <a:off x="838200" y="1981200"/>
            <a:ext cx="1981200" cy="273270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215</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PUMA 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Rachel Dybicki</dc:creator>
  <cp:lastModifiedBy>Collette ONeill</cp:lastModifiedBy>
  <cp:revision>6</cp:revision>
  <dcterms:created xsi:type="dcterms:W3CDTF">2014-06-23T13:50:31Z</dcterms:created>
  <dcterms:modified xsi:type="dcterms:W3CDTF">2014-07-04T13:24:11Z</dcterms:modified>
</cp:coreProperties>
</file>