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504" y="21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F8F6C9-2050-4A64-BBC2-1CE74C9762A6}" type="datetimeFigureOut">
              <a:rPr lang="en-US" smtClean="0"/>
              <a:pPr/>
              <a:t>7/4/2014</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A61A04-C969-4F16-827A-20FFA09E7F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ea typeface="ＭＳ Ｐゴシック" pitchFamily="34" charset="-128"/>
            </a:endParaRPr>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A03E48-4245-4188-BA90-7DF44F704576}" type="slidenum">
              <a:rPr lang="en-US" smtClean="0">
                <a:latin typeface="Arial" charset="0"/>
                <a:ea typeface="ＭＳ Ｐゴシック" pitchFamily="34" charset="-128"/>
              </a:rPr>
              <a:pPr fontAlgn="base">
                <a:spcBef>
                  <a:spcPct val="0"/>
                </a:spcBef>
                <a:spcAft>
                  <a:spcPct val="0"/>
                </a:spcAft>
                <a:defRPr/>
              </a:pPr>
              <a:t>1</a:t>
            </a:fld>
            <a:endParaRPr lang="en-US" smtClean="0">
              <a:latin typeface="Arial"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C85B65-6D95-4B18-B523-18D1475A69DD}"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B433D-B785-494C-A696-837CFC4EACD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C85B65-6D95-4B18-B523-18D1475A69DD}"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B433D-B785-494C-A696-837CFC4EAC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C85B65-6D95-4B18-B523-18D1475A69DD}"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B433D-B785-494C-A696-837CFC4EAC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C85B65-6D95-4B18-B523-18D1475A69DD}"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B433D-B785-494C-A696-837CFC4EACD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C85B65-6D95-4B18-B523-18D1475A69DD}"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B433D-B785-494C-A696-837CFC4EACD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C85B65-6D95-4B18-B523-18D1475A69DD}" type="datetimeFigureOut">
              <a:rPr lang="en-US" smtClean="0"/>
              <a:pPr/>
              <a:t>7/4/2014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B433D-B785-494C-A696-837CFC4EACD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C85B65-6D95-4B18-B523-18D1475A69DD}" type="datetimeFigureOut">
              <a:rPr lang="en-US" smtClean="0"/>
              <a:pPr/>
              <a:t>7/4/2014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1B433D-B785-494C-A696-837CFC4EACD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C85B65-6D95-4B18-B523-18D1475A69DD}" type="datetimeFigureOut">
              <a:rPr lang="en-US" smtClean="0"/>
              <a:pPr/>
              <a:t>7/4/2014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1B433D-B785-494C-A696-837CFC4EAC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C85B65-6D95-4B18-B523-18D1475A69DD}" type="datetimeFigureOut">
              <a:rPr lang="en-US" smtClean="0"/>
              <a:pPr/>
              <a:t>7/4/2014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1B433D-B785-494C-A696-837CFC4EAC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C85B65-6D95-4B18-B523-18D1475A69DD}" type="datetimeFigureOut">
              <a:rPr lang="en-US" smtClean="0"/>
              <a:pPr/>
              <a:t>7/4/2014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B433D-B785-494C-A696-837CFC4EACD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C85B65-6D95-4B18-B523-18D1475A69DD}" type="datetimeFigureOut">
              <a:rPr lang="en-US" smtClean="0"/>
              <a:pPr/>
              <a:t>7/4/2014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B433D-B785-494C-A696-837CFC4EACD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1C85B65-6D95-4B18-B523-18D1475A69DD}" type="datetimeFigureOut">
              <a:rPr lang="en-US" smtClean="0"/>
              <a:pPr/>
              <a:t>7/4/2014</a:t>
            </a:fld>
            <a:endParaRPr lang="en-US"/>
          </a:p>
        </p:txBody>
      </p:sp>
      <p:sp>
        <p:nvSpPr>
          <p:cNvPr id="5" name="Footer Placeholder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F1B433D-B785-494C-A696-837CFC4EA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www.pum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2"/>
          <p:cNvPicPr>
            <a:picLocks noChangeAspect="1" noChangeArrowheads="1"/>
          </p:cNvPicPr>
          <p:nvPr/>
        </p:nvPicPr>
        <p:blipFill>
          <a:blip r:embed="rId3" cstate="print"/>
          <a:srcRect/>
          <a:stretch>
            <a:fillRect/>
          </a:stretch>
        </p:blipFill>
        <p:spPr bwMode="auto">
          <a:xfrm>
            <a:off x="0" y="4763"/>
            <a:ext cx="6858000" cy="9134475"/>
          </a:xfrm>
          <a:prstGeom prst="rect">
            <a:avLst/>
          </a:prstGeom>
          <a:noFill/>
          <a:ln w="9525">
            <a:noFill/>
            <a:miter lim="800000"/>
            <a:headEnd/>
            <a:tailEnd/>
          </a:ln>
        </p:spPr>
      </p:pic>
      <p:sp>
        <p:nvSpPr>
          <p:cNvPr id="2051" name="AutoShape 12"/>
          <p:cNvSpPr>
            <a:spLocks noChangeArrowheads="1"/>
          </p:cNvSpPr>
          <p:nvPr/>
        </p:nvSpPr>
        <p:spPr bwMode="auto">
          <a:xfrm>
            <a:off x="404813" y="1908175"/>
            <a:ext cx="2736850" cy="2808288"/>
          </a:xfrm>
          <a:prstGeom prst="roundRect">
            <a:avLst>
              <a:gd name="adj" fmla="val 16667"/>
            </a:avLst>
          </a:prstGeom>
          <a:solidFill>
            <a:schemeClr val="bg1"/>
          </a:solidFill>
          <a:ln w="9525">
            <a:solidFill>
              <a:schemeClr val="bg1"/>
            </a:solidFill>
            <a:round/>
            <a:headEnd/>
            <a:tailEnd/>
          </a:ln>
        </p:spPr>
        <p:txBody>
          <a:bodyPr wrap="none" anchor="ctr"/>
          <a:lstStyle/>
          <a:p>
            <a:pPr algn="ctr" eaLnBrk="0" hangingPunct="0"/>
            <a:endParaRPr lang="de-DE">
              <a:latin typeface="Calibri" pitchFamily="34" charset="0"/>
            </a:endParaRPr>
          </a:p>
        </p:txBody>
      </p:sp>
      <p:sp>
        <p:nvSpPr>
          <p:cNvPr id="2052" name="Text Box 43"/>
          <p:cNvSpPr txBox="1">
            <a:spLocks noChangeArrowheads="1"/>
          </p:cNvSpPr>
          <p:nvPr/>
        </p:nvSpPr>
        <p:spPr bwMode="auto">
          <a:xfrm>
            <a:off x="304800" y="4787900"/>
            <a:ext cx="2971801" cy="1508105"/>
          </a:xfrm>
          <a:prstGeom prst="rect">
            <a:avLst/>
          </a:prstGeom>
          <a:noFill/>
          <a:ln w="9525">
            <a:noFill/>
            <a:miter lim="800000"/>
            <a:headEnd/>
            <a:tailEnd/>
          </a:ln>
        </p:spPr>
        <p:txBody>
          <a:bodyPr wrap="square">
            <a:spAutoFit/>
          </a:bodyPr>
          <a:lstStyle/>
          <a:p>
            <a:pPr eaLnBrk="0" hangingPunct="0">
              <a:spcBef>
                <a:spcPct val="50000"/>
              </a:spcBef>
            </a:pPr>
            <a:r>
              <a:rPr lang="en-US" sz="800" dirty="0">
                <a:solidFill>
                  <a:schemeClr val="bg1"/>
                </a:solidFill>
                <a:latin typeface="Tahoma" pitchFamily="34" charset="0"/>
                <a:cs typeface="Tahoma" pitchFamily="34" charset="0"/>
              </a:rPr>
              <a:t>Style Number: 	</a:t>
            </a:r>
            <a:r>
              <a:rPr lang="en-US" sz="800" dirty="0" smtClean="0">
                <a:solidFill>
                  <a:schemeClr val="bg1"/>
                </a:solidFill>
                <a:latin typeface="Tahoma" pitchFamily="34" charset="0"/>
                <a:cs typeface="Tahoma" pitchFamily="34" charset="0"/>
              </a:rPr>
              <a:t>746452</a:t>
            </a:r>
            <a:endParaRPr lang="en-US" sz="800" dirty="0">
              <a:solidFill>
                <a:schemeClr val="bg1"/>
              </a:solidFill>
              <a:latin typeface="Tahoma" pitchFamily="34" charset="0"/>
              <a:cs typeface="Tahoma" pitchFamily="34" charset="0"/>
            </a:endParaRPr>
          </a:p>
          <a:p>
            <a:endParaRPr lang="de-DE" sz="800" dirty="0" smtClean="0">
              <a:solidFill>
                <a:schemeClr val="bg1"/>
              </a:solidFill>
              <a:latin typeface="Tahoma" pitchFamily="34" charset="0"/>
              <a:ea typeface="Tahoma" pitchFamily="34" charset="0"/>
              <a:cs typeface="Tahoma" pitchFamily="34" charset="0"/>
            </a:endParaRPr>
          </a:p>
          <a:p>
            <a:r>
              <a:rPr lang="de-DE" sz="800" dirty="0" smtClean="0">
                <a:solidFill>
                  <a:schemeClr val="bg1"/>
                </a:solidFill>
                <a:latin typeface="Tahoma" pitchFamily="34" charset="0"/>
                <a:ea typeface="Tahoma" pitchFamily="34" charset="0"/>
                <a:cs typeface="Tahoma" pitchFamily="34" charset="0"/>
              </a:rPr>
              <a:t>100% Polyester</a:t>
            </a:r>
          </a:p>
          <a:p>
            <a:pPr lvl="0"/>
            <a:r>
              <a:rPr lang="en-GB" sz="800" dirty="0" smtClean="0">
                <a:solidFill>
                  <a:schemeClr val="bg1"/>
                </a:solidFill>
                <a:latin typeface="Tahoma" pitchFamily="34" charset="0"/>
                <a:ea typeface="Tahoma" pitchFamily="34" charset="0"/>
                <a:cs typeface="Tahoma" pitchFamily="34" charset="0"/>
              </a:rPr>
              <a:t>Regular fit</a:t>
            </a:r>
            <a:endParaRPr lang="en-US" sz="800" dirty="0" smtClean="0">
              <a:solidFill>
                <a:schemeClr val="bg1"/>
              </a:solidFill>
              <a:latin typeface="Tahoma" pitchFamily="34" charset="0"/>
              <a:ea typeface="Tahoma" pitchFamily="34" charset="0"/>
              <a:cs typeface="Tahoma" pitchFamily="34" charset="0"/>
            </a:endParaRPr>
          </a:p>
          <a:p>
            <a:pPr lvl="0"/>
            <a:r>
              <a:rPr lang="de-DE" sz="800" dirty="0" smtClean="0">
                <a:solidFill>
                  <a:schemeClr val="bg1"/>
                </a:solidFill>
                <a:latin typeface="Tahoma" pitchFamily="34" charset="0"/>
                <a:ea typeface="Tahoma" pitchFamily="34" charset="0"/>
                <a:cs typeface="Tahoma" pitchFamily="34" charset="0"/>
              </a:rPr>
              <a:t>PUMA dryCELL wicks moisture management technology</a:t>
            </a:r>
            <a:endParaRPr lang="en-US" sz="800" dirty="0" smtClean="0">
              <a:solidFill>
                <a:schemeClr val="bg1"/>
              </a:solidFill>
              <a:latin typeface="Tahoma" pitchFamily="34" charset="0"/>
              <a:ea typeface="Tahoma" pitchFamily="34" charset="0"/>
              <a:cs typeface="Tahoma" pitchFamily="34" charset="0"/>
            </a:endParaRPr>
          </a:p>
          <a:p>
            <a:pPr lvl="0"/>
            <a:r>
              <a:rPr lang="en-GB" sz="800" dirty="0" smtClean="0">
                <a:solidFill>
                  <a:schemeClr val="bg1"/>
                </a:solidFill>
                <a:latin typeface="Tahoma" pitchFamily="34" charset="0"/>
                <a:ea typeface="Tahoma" pitchFamily="34" charset="0"/>
                <a:cs typeface="Tahoma" pitchFamily="34" charset="0"/>
              </a:rPr>
              <a:t>Authentic Licensed Product heat transfer</a:t>
            </a:r>
            <a:endParaRPr lang="en-US" sz="800" dirty="0" smtClean="0">
              <a:solidFill>
                <a:schemeClr val="bg1"/>
              </a:solidFill>
              <a:latin typeface="Tahoma" pitchFamily="34" charset="0"/>
              <a:ea typeface="Tahoma" pitchFamily="34" charset="0"/>
              <a:cs typeface="Tahoma" pitchFamily="34" charset="0"/>
            </a:endParaRPr>
          </a:p>
          <a:p>
            <a:pPr lvl="0"/>
            <a:r>
              <a:rPr lang="en-GB" sz="800" dirty="0" smtClean="0">
                <a:solidFill>
                  <a:schemeClr val="bg1"/>
                </a:solidFill>
                <a:latin typeface="Tahoma" pitchFamily="34" charset="0"/>
                <a:ea typeface="Tahoma" pitchFamily="34" charset="0"/>
                <a:cs typeface="Tahoma" pitchFamily="34" charset="0"/>
              </a:rPr>
              <a:t>Woven PU Club Badge</a:t>
            </a:r>
            <a:endParaRPr lang="en-US" sz="800" dirty="0" smtClean="0">
              <a:solidFill>
                <a:schemeClr val="bg1"/>
              </a:solidFill>
              <a:latin typeface="Tahoma" pitchFamily="34" charset="0"/>
              <a:ea typeface="Tahoma" pitchFamily="34" charset="0"/>
              <a:cs typeface="Tahoma" pitchFamily="34" charset="0"/>
            </a:endParaRPr>
          </a:p>
          <a:p>
            <a:pPr lvl="0"/>
            <a:r>
              <a:rPr lang="en-GB" sz="800" dirty="0" smtClean="0">
                <a:solidFill>
                  <a:schemeClr val="bg1"/>
                </a:solidFill>
                <a:latin typeface="Tahoma" pitchFamily="34" charset="0"/>
                <a:ea typeface="Tahoma" pitchFamily="34" charset="0"/>
                <a:cs typeface="Tahoma" pitchFamily="34" charset="0"/>
              </a:rPr>
              <a:t>Concordia heat transfer</a:t>
            </a:r>
            <a:endParaRPr lang="en-US" sz="800" dirty="0" smtClean="0">
              <a:solidFill>
                <a:schemeClr val="bg1"/>
              </a:solidFill>
              <a:latin typeface="Tahoma" pitchFamily="34" charset="0"/>
              <a:ea typeface="Tahoma" pitchFamily="34" charset="0"/>
              <a:cs typeface="Tahoma" pitchFamily="34" charset="0"/>
            </a:endParaRPr>
          </a:p>
          <a:p>
            <a:pPr lvl="0"/>
            <a:r>
              <a:rPr lang="en-GB" sz="800" dirty="0" smtClean="0">
                <a:solidFill>
                  <a:schemeClr val="bg1"/>
                </a:solidFill>
                <a:latin typeface="Tahoma" pitchFamily="34" charset="0"/>
                <a:ea typeface="Tahoma" pitchFamily="34" charset="0"/>
                <a:cs typeface="Tahoma" pitchFamily="34" charset="0"/>
              </a:rPr>
              <a:t>Embroidered PUMA Cat</a:t>
            </a:r>
            <a:endParaRPr lang="en-US" sz="800" dirty="0" smtClean="0">
              <a:solidFill>
                <a:schemeClr val="bg1"/>
              </a:solidFill>
              <a:latin typeface="Tahoma" pitchFamily="34" charset="0"/>
              <a:ea typeface="Tahoma" pitchFamily="34" charset="0"/>
              <a:cs typeface="Tahoma" pitchFamily="34" charset="0"/>
            </a:endParaRPr>
          </a:p>
          <a:p>
            <a:endParaRPr lang="en-US" sz="800" dirty="0" smtClean="0">
              <a:solidFill>
                <a:schemeClr val="bg1"/>
              </a:solidFill>
              <a:latin typeface="Tahoma" pitchFamily="34" charset="0"/>
              <a:cs typeface="Tahoma" pitchFamily="34" charset="0"/>
            </a:endParaRPr>
          </a:p>
          <a:p>
            <a:pPr eaLnBrk="0" hangingPunct="0">
              <a:spcBef>
                <a:spcPct val="50000"/>
              </a:spcBef>
            </a:pPr>
            <a:endParaRPr lang="en-US" sz="800" dirty="0">
              <a:solidFill>
                <a:schemeClr val="bg1"/>
              </a:solidFill>
              <a:latin typeface="Tahoma" pitchFamily="34" charset="0"/>
            </a:endParaRPr>
          </a:p>
        </p:txBody>
      </p:sp>
      <p:sp>
        <p:nvSpPr>
          <p:cNvPr id="2053" name="Text Box 43"/>
          <p:cNvSpPr txBox="1">
            <a:spLocks noChangeArrowheads="1"/>
          </p:cNvSpPr>
          <p:nvPr/>
        </p:nvSpPr>
        <p:spPr bwMode="auto">
          <a:xfrm>
            <a:off x="457200" y="7010400"/>
            <a:ext cx="5943600" cy="1077913"/>
          </a:xfrm>
          <a:prstGeom prst="rect">
            <a:avLst/>
          </a:prstGeom>
          <a:noFill/>
          <a:ln w="9525">
            <a:noFill/>
            <a:miter lim="800000"/>
            <a:headEnd/>
            <a:tailEnd/>
          </a:ln>
        </p:spPr>
        <p:txBody>
          <a:bodyPr>
            <a:spAutoFit/>
          </a:bodyPr>
          <a:lstStyle/>
          <a:p>
            <a:pPr algn="ctr" eaLnBrk="0" hangingPunct="0">
              <a:spcBef>
                <a:spcPct val="50000"/>
              </a:spcBef>
            </a:pPr>
            <a:r>
              <a:rPr lang="en-US" sz="800">
                <a:solidFill>
                  <a:schemeClr val="bg1"/>
                </a:solidFill>
                <a:latin typeface="Tahoma" pitchFamily="34" charset="0"/>
                <a:cs typeface="Tahoma" pitchFamily="34" charset="0"/>
              </a:rPr>
              <a:t>PUMA is one of the world’s leading Sports Brands, designing, developing, selling and marketing footwear, apparel and accessories. For over 65 years, PUMA has established a history of making fast product designs for the fastest athletes on the planet. PUMA offers performance and sport-inspired lifestyle products in categories such as Football, Running, Training and Fitness, Golf, and Motorsports. It engages in exciting collaborations with renowned design brands such as Alexander McQueen and Mihara Yasuhiro to bring innovative and fast designs to the sports world. The PUMA Group owns the brands PUMA, Cobra Golf, Tretorn, Dobotex and Brandon. The company distributes its products in more than 120 countries, employs more than 10,000 people worldwide, and is headquartered in Herzogenaurach/Germany. For more information, please visit </a:t>
            </a:r>
            <a:r>
              <a:rPr lang="en-US" sz="800">
                <a:solidFill>
                  <a:schemeClr val="bg1"/>
                </a:solidFill>
                <a:latin typeface="Tahoma" pitchFamily="34" charset="0"/>
                <a:cs typeface="Tahoma" pitchFamily="34" charset="0"/>
                <a:hlinkClick r:id="rId4"/>
              </a:rPr>
              <a:t>http://www.puma.com</a:t>
            </a:r>
            <a:endParaRPr lang="en-US" sz="800">
              <a:solidFill>
                <a:schemeClr val="bg1"/>
              </a:solidFill>
              <a:latin typeface="Tahoma" pitchFamily="34" charset="0"/>
              <a:cs typeface="Tahoma" pitchFamily="34" charset="0"/>
            </a:endParaRPr>
          </a:p>
        </p:txBody>
      </p:sp>
      <p:sp>
        <p:nvSpPr>
          <p:cNvPr id="2054" name="Textfeld 5"/>
          <p:cNvSpPr txBox="1">
            <a:spLocks noChangeArrowheads="1"/>
          </p:cNvSpPr>
          <p:nvPr/>
        </p:nvSpPr>
        <p:spPr bwMode="auto">
          <a:xfrm>
            <a:off x="357188" y="1357313"/>
            <a:ext cx="3000375" cy="307975"/>
          </a:xfrm>
          <a:prstGeom prst="rect">
            <a:avLst/>
          </a:prstGeom>
          <a:noFill/>
          <a:ln w="9525">
            <a:noFill/>
            <a:miter lim="800000"/>
            <a:headEnd/>
            <a:tailEnd/>
          </a:ln>
        </p:spPr>
        <p:txBody>
          <a:bodyPr>
            <a:spAutoFit/>
          </a:bodyPr>
          <a:lstStyle/>
          <a:p>
            <a:r>
              <a:rPr lang="de-DE" sz="1400" b="1" dirty="0" smtClean="0">
                <a:solidFill>
                  <a:schemeClr val="bg1"/>
                </a:solidFill>
                <a:latin typeface="Tahoma" pitchFamily="34" charset="0"/>
                <a:cs typeface="Tahoma" pitchFamily="34" charset="0"/>
              </a:rPr>
              <a:t>AFC Cup Replica Shirt</a:t>
            </a:r>
            <a:endParaRPr lang="de-DE" sz="1400" b="1" dirty="0">
              <a:solidFill>
                <a:schemeClr val="bg1"/>
              </a:solidFill>
              <a:latin typeface="Tahoma" pitchFamily="34" charset="0"/>
              <a:cs typeface="Tahoma" pitchFamily="34" charset="0"/>
            </a:endParaRPr>
          </a:p>
        </p:txBody>
      </p:sp>
      <p:sp>
        <p:nvSpPr>
          <p:cNvPr id="2055" name="Textfeld 6"/>
          <p:cNvSpPr txBox="1">
            <a:spLocks noChangeArrowheads="1"/>
          </p:cNvSpPr>
          <p:nvPr/>
        </p:nvSpPr>
        <p:spPr bwMode="auto">
          <a:xfrm>
            <a:off x="3276600" y="1905000"/>
            <a:ext cx="3224213" cy="3670236"/>
          </a:xfrm>
          <a:prstGeom prst="rect">
            <a:avLst/>
          </a:prstGeom>
          <a:noFill/>
          <a:ln w="9525">
            <a:noFill/>
            <a:miter lim="800000"/>
            <a:headEnd/>
            <a:tailEnd/>
          </a:ln>
        </p:spPr>
        <p:txBody>
          <a:bodyPr>
            <a:spAutoFit/>
          </a:bodyPr>
          <a:lstStyle/>
          <a:p>
            <a:r>
              <a:rPr lang="en-GB" sz="1050" dirty="0">
                <a:solidFill>
                  <a:schemeClr val="bg1"/>
                </a:solidFill>
                <a:latin typeface="Tahoma" pitchFamily="34" charset="0"/>
                <a:ea typeface="Tahoma" pitchFamily="34" charset="0"/>
                <a:cs typeface="Tahoma" pitchFamily="34" charset="0"/>
              </a:rPr>
              <a:t>The 2014/15 Arsenal FC Cup Replica shirt represents ‘Future’, one third of the </a:t>
            </a:r>
            <a:r>
              <a:rPr lang="en-GB" sz="1050" i="1" dirty="0">
                <a:solidFill>
                  <a:schemeClr val="bg1"/>
                </a:solidFill>
                <a:latin typeface="Tahoma" pitchFamily="34" charset="0"/>
                <a:ea typeface="Tahoma" pitchFamily="34" charset="0"/>
                <a:cs typeface="Tahoma" pitchFamily="34" charset="0"/>
              </a:rPr>
              <a:t>Future, Forever, Victorious </a:t>
            </a:r>
            <a:r>
              <a:rPr lang="en-GB" sz="1050" dirty="0">
                <a:solidFill>
                  <a:schemeClr val="bg1"/>
                </a:solidFill>
                <a:latin typeface="Tahoma" pitchFamily="34" charset="0"/>
                <a:ea typeface="Tahoma" pitchFamily="34" charset="0"/>
                <a:cs typeface="Tahoma" pitchFamily="34" charset="0"/>
              </a:rPr>
              <a:t>values identified by PUMA as core to the club and the design inspiration behind the Home, Away and Cup kits. Arsenal has always been driven by innovation and progression, this is symbolised in the blue and lime green shirt that will be worn by the Arsenal team away from home in all cup competitions. The Cup shirt combines diagonal blue stripes with a twist of lime green on the body panels and the sleeve cuff tips, bringing a youthful and fresh look to the shirt.  The Cup shirt has a tailored button down collar and </a:t>
            </a:r>
            <a:r>
              <a:rPr lang="en-GB" sz="1050" dirty="0" smtClean="0">
                <a:solidFill>
                  <a:schemeClr val="bg1"/>
                </a:solidFill>
                <a:latin typeface="Tahoma" pitchFamily="34" charset="0"/>
                <a:ea typeface="Tahoma" pitchFamily="34" charset="0"/>
                <a:cs typeface="Tahoma" pitchFamily="34" charset="0"/>
              </a:rPr>
              <a:t>placket </a:t>
            </a:r>
            <a:r>
              <a:rPr lang="en-GB" sz="1050" dirty="0">
                <a:solidFill>
                  <a:schemeClr val="bg1"/>
                </a:solidFill>
                <a:latin typeface="Tahoma" pitchFamily="34" charset="0"/>
                <a:ea typeface="Tahoma" pitchFamily="34" charset="0"/>
                <a:cs typeface="Tahoma" pitchFamily="34" charset="0"/>
              </a:rPr>
              <a:t>and heat transfer tapes running down the body that accentuate the torso. Breathable underarm mesh inserts and PUMA </a:t>
            </a:r>
            <a:r>
              <a:rPr lang="en-GB" sz="1050" dirty="0" err="1">
                <a:solidFill>
                  <a:schemeClr val="bg1"/>
                </a:solidFill>
                <a:latin typeface="Tahoma" pitchFamily="34" charset="0"/>
                <a:ea typeface="Tahoma" pitchFamily="34" charset="0"/>
                <a:cs typeface="Tahoma" pitchFamily="34" charset="0"/>
              </a:rPr>
              <a:t>dryCELL</a:t>
            </a:r>
            <a:r>
              <a:rPr lang="en-GB" sz="1050" dirty="0">
                <a:solidFill>
                  <a:schemeClr val="bg1"/>
                </a:solidFill>
                <a:latin typeface="Tahoma" pitchFamily="34" charset="0"/>
                <a:ea typeface="Tahoma" pitchFamily="34" charset="0"/>
                <a:cs typeface="Tahoma" pitchFamily="34" charset="0"/>
              </a:rPr>
              <a:t> moisture management technology that draws sweat away from the skin will keep the body dry. </a:t>
            </a:r>
            <a:endParaRPr lang="en-US" sz="1050" dirty="0">
              <a:solidFill>
                <a:schemeClr val="bg1"/>
              </a:solidFill>
              <a:latin typeface="Tahoma" pitchFamily="34" charset="0"/>
              <a:ea typeface="Tahoma" pitchFamily="34" charset="0"/>
              <a:cs typeface="Tahoma" pitchFamily="34" charset="0"/>
            </a:endParaRPr>
          </a:p>
          <a:p>
            <a:r>
              <a:rPr lang="en-GB" sz="1050" dirty="0">
                <a:solidFill>
                  <a:schemeClr val="bg1"/>
                </a:solidFill>
                <a:latin typeface="Tahoma" pitchFamily="34" charset="0"/>
                <a:ea typeface="Tahoma" pitchFamily="34" charset="0"/>
                <a:cs typeface="Tahoma" pitchFamily="34" charset="0"/>
              </a:rPr>
              <a:t> </a:t>
            </a:r>
            <a:endParaRPr lang="en-US" sz="1050" dirty="0">
              <a:solidFill>
                <a:schemeClr val="bg1"/>
              </a:solidFill>
              <a:latin typeface="Tahoma" pitchFamily="34" charset="0"/>
              <a:ea typeface="Tahoma" pitchFamily="34" charset="0"/>
              <a:cs typeface="Tahoma" pitchFamily="34" charset="0"/>
            </a:endParaRPr>
          </a:p>
          <a:p>
            <a:endParaRPr lang="en-US" sz="1100" dirty="0">
              <a:solidFill>
                <a:schemeClr val="bg1"/>
              </a:solidFill>
              <a:latin typeface="Tahoma" pitchFamily="34" charset="0"/>
              <a:cs typeface="Tahoma" pitchFamily="34" charset="0"/>
            </a:endParaRPr>
          </a:p>
          <a:p>
            <a:endParaRPr lang="de-DE" sz="1100" dirty="0">
              <a:solidFill>
                <a:schemeClr val="bg1"/>
              </a:solidFill>
              <a:latin typeface="Tahoma" pitchFamily="34" charset="0"/>
              <a:cs typeface="Tahoma" pitchFamily="34" charset="0"/>
            </a:endParaRPr>
          </a:p>
          <a:p>
            <a:endParaRPr lang="de-DE" sz="1100" dirty="0">
              <a:solidFill>
                <a:schemeClr val="bg1"/>
              </a:solidFill>
              <a:latin typeface="Tahoma" pitchFamily="34" charset="0"/>
              <a:cs typeface="Tahoma" pitchFamily="34" charset="0"/>
            </a:endParaRPr>
          </a:p>
        </p:txBody>
      </p:sp>
      <p:sp>
        <p:nvSpPr>
          <p:cNvPr id="2056" name="Textfeld 5"/>
          <p:cNvSpPr txBox="1">
            <a:spLocks noChangeArrowheads="1"/>
          </p:cNvSpPr>
          <p:nvPr/>
        </p:nvSpPr>
        <p:spPr bwMode="auto">
          <a:xfrm>
            <a:off x="357188" y="642938"/>
            <a:ext cx="3986212" cy="276999"/>
          </a:xfrm>
          <a:prstGeom prst="rect">
            <a:avLst/>
          </a:prstGeom>
          <a:noFill/>
          <a:ln w="9525">
            <a:noFill/>
            <a:miter lim="800000"/>
            <a:headEnd/>
            <a:tailEnd/>
          </a:ln>
        </p:spPr>
        <p:txBody>
          <a:bodyPr wrap="square">
            <a:spAutoFit/>
          </a:bodyPr>
          <a:lstStyle/>
          <a:p>
            <a:r>
              <a:rPr lang="de-DE" sz="1200" b="1" dirty="0">
                <a:solidFill>
                  <a:schemeClr val="bg1"/>
                </a:solidFill>
                <a:latin typeface="Tahoma" pitchFamily="34" charset="0"/>
                <a:cs typeface="Tahoma" pitchFamily="34" charset="0"/>
              </a:rPr>
              <a:t>Embargo </a:t>
            </a:r>
            <a:r>
              <a:rPr lang="de-DE" sz="1200" b="1">
                <a:solidFill>
                  <a:schemeClr val="bg1"/>
                </a:solidFill>
                <a:latin typeface="Tahoma" pitchFamily="34" charset="0"/>
                <a:cs typeface="Tahoma" pitchFamily="34" charset="0"/>
              </a:rPr>
              <a:t>22.00 </a:t>
            </a:r>
            <a:r>
              <a:rPr lang="de-DE" sz="1200" b="1" smtClean="0">
                <a:solidFill>
                  <a:schemeClr val="bg1"/>
                </a:solidFill>
                <a:latin typeface="Tahoma" pitchFamily="34" charset="0"/>
                <a:cs typeface="Tahoma" pitchFamily="34" charset="0"/>
              </a:rPr>
              <a:t>GMT/23.00 </a:t>
            </a:r>
            <a:r>
              <a:rPr lang="de-DE" sz="1200" b="1" smtClean="0">
                <a:solidFill>
                  <a:schemeClr val="bg1"/>
                </a:solidFill>
                <a:latin typeface="Tahoma" pitchFamily="34" charset="0"/>
                <a:cs typeface="Tahoma" pitchFamily="34" charset="0"/>
              </a:rPr>
              <a:t>UK TIME</a:t>
            </a:r>
            <a:r>
              <a:rPr lang="de-DE" sz="1200" b="1" smtClean="0">
                <a:solidFill>
                  <a:schemeClr val="bg1"/>
                </a:solidFill>
                <a:latin typeface="Tahoma" pitchFamily="34" charset="0"/>
                <a:cs typeface="Tahoma" pitchFamily="34" charset="0"/>
              </a:rPr>
              <a:t> </a:t>
            </a:r>
            <a:r>
              <a:rPr lang="de-DE" sz="1200" b="1" smtClean="0">
                <a:solidFill>
                  <a:schemeClr val="bg1"/>
                </a:solidFill>
                <a:latin typeface="Tahoma" pitchFamily="34" charset="0"/>
                <a:cs typeface="Tahoma" pitchFamily="34" charset="0"/>
              </a:rPr>
              <a:t>10 </a:t>
            </a:r>
            <a:r>
              <a:rPr lang="de-DE" sz="1200" b="1" dirty="0">
                <a:solidFill>
                  <a:schemeClr val="bg1"/>
                </a:solidFill>
                <a:latin typeface="Tahoma" pitchFamily="34" charset="0"/>
                <a:cs typeface="Tahoma" pitchFamily="34" charset="0"/>
              </a:rPr>
              <a:t>July 2014</a:t>
            </a:r>
          </a:p>
        </p:txBody>
      </p:sp>
      <p:pic>
        <p:nvPicPr>
          <p:cNvPr id="1026" name="Picture 2" descr="Y:\Performance\Football\Arsenal\Kit Launch\Press Material\Product Factsheets\ALL AFC IMAGES\746452_04_3d_pr.jpg"/>
          <p:cNvPicPr>
            <a:picLocks noChangeAspect="1" noChangeArrowheads="1"/>
          </p:cNvPicPr>
          <p:nvPr/>
        </p:nvPicPr>
        <p:blipFill>
          <a:blip r:embed="rId5" cstate="print"/>
          <a:srcRect/>
          <a:stretch>
            <a:fillRect/>
          </a:stretch>
        </p:blipFill>
        <p:spPr bwMode="auto">
          <a:xfrm>
            <a:off x="838200" y="1981200"/>
            <a:ext cx="1981200" cy="2657606"/>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321</Words>
  <Application>Microsoft Office PowerPoint</Application>
  <PresentationFormat>On-screen Show (4:3)</PresentationFormat>
  <Paragraphs>16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PUMA AG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Rachel Dybicki</dc:creator>
  <cp:lastModifiedBy>Collette ONeill</cp:lastModifiedBy>
  <cp:revision>12</cp:revision>
  <dcterms:created xsi:type="dcterms:W3CDTF">2014-06-23T13:42:30Z</dcterms:created>
  <dcterms:modified xsi:type="dcterms:W3CDTF">2014-07-04T13:24:55Z</dcterms:modified>
</cp:coreProperties>
</file>