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542" y="-96"/>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1120AB-F838-49A0-B5C4-53FD77C14D1E}" type="datetimeFigureOut">
              <a:rPr lang="en-US" smtClean="0"/>
              <a:pPr/>
              <a:t>7/4/2014</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9009D0-4969-4F30-BBBA-20D8FD1C83D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xfrm>
            <a:off x="2143125" y="685800"/>
            <a:ext cx="2571750" cy="3429000"/>
          </a:xfrm>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smtClean="0">
              <a:ea typeface="ＭＳ Ｐゴシック" pitchFamily="34" charset="-128"/>
            </a:endParaRPr>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5A03E48-4245-4188-BA90-7DF44F704576}" type="slidenum">
              <a:rPr lang="en-US" smtClean="0">
                <a:latin typeface="Arial" charset="0"/>
                <a:ea typeface="ＭＳ Ｐゴシック" pitchFamily="34" charset="-128"/>
              </a:rPr>
              <a:pPr fontAlgn="base">
                <a:spcBef>
                  <a:spcPct val="0"/>
                </a:spcBef>
                <a:spcAft>
                  <a:spcPct val="0"/>
                </a:spcAft>
                <a:defRPr/>
              </a:pPr>
              <a:t>1</a:t>
            </a:fld>
            <a:endParaRPr lang="en-US" smtClean="0">
              <a:latin typeface="Arial"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9"/>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AE17F2-0CAB-477A-A045-48F5C518E9C7}" type="datetimeFigureOut">
              <a:rPr lang="en-US" smtClean="0"/>
              <a:pPr/>
              <a:t>7/4/2014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C7FDA-8631-471C-A72F-1F74D6824FD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AE17F2-0CAB-477A-A045-48F5C518E9C7}" type="datetimeFigureOut">
              <a:rPr lang="en-US" smtClean="0"/>
              <a:pPr/>
              <a:t>7/4/2014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C7FDA-8631-471C-A72F-1F74D6824FD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6"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AE17F2-0CAB-477A-A045-48F5C518E9C7}" type="datetimeFigureOut">
              <a:rPr lang="en-US" smtClean="0"/>
              <a:pPr/>
              <a:t>7/4/2014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C7FDA-8631-471C-A72F-1F74D6824FD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AE17F2-0CAB-477A-A045-48F5C518E9C7}" type="datetimeFigureOut">
              <a:rPr lang="en-US" smtClean="0"/>
              <a:pPr/>
              <a:t>7/4/2014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C7FDA-8631-471C-A72F-1F74D6824FD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AE17F2-0CAB-477A-A045-48F5C518E9C7}" type="datetimeFigureOut">
              <a:rPr lang="en-US" smtClean="0"/>
              <a:pPr/>
              <a:t>7/4/2014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C7FDA-8631-471C-A72F-1F74D6824FD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6"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1"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AE17F2-0CAB-477A-A045-48F5C518E9C7}" type="datetimeFigureOut">
              <a:rPr lang="en-US" smtClean="0"/>
              <a:pPr/>
              <a:t>7/4/2014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8C7FDA-8631-471C-A72F-1F74D6824FD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AE17F2-0CAB-477A-A045-48F5C518E9C7}" type="datetimeFigureOut">
              <a:rPr lang="en-US" smtClean="0"/>
              <a:pPr/>
              <a:t>7/4/2014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8C7FDA-8631-471C-A72F-1F74D6824FD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AE17F2-0CAB-477A-A045-48F5C518E9C7}" type="datetimeFigureOut">
              <a:rPr lang="en-US" smtClean="0"/>
              <a:pPr/>
              <a:t>7/4/2014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8C7FDA-8631-471C-A72F-1F74D6824FD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AE17F2-0CAB-477A-A045-48F5C518E9C7}" type="datetimeFigureOut">
              <a:rPr lang="en-US" smtClean="0"/>
              <a:pPr/>
              <a:t>7/4/2014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8C7FDA-8631-471C-A72F-1F74D6824FD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1"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AE17F2-0CAB-477A-A045-48F5C518E9C7}" type="datetimeFigureOut">
              <a:rPr lang="en-US" smtClean="0"/>
              <a:pPr/>
              <a:t>7/4/2014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8C7FDA-8631-471C-A72F-1F74D6824FD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AE17F2-0CAB-477A-A045-48F5C518E9C7}" type="datetimeFigureOut">
              <a:rPr lang="en-US" smtClean="0"/>
              <a:pPr/>
              <a:t>7/4/2014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8C7FDA-8631-471C-A72F-1F74D6824FD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2"/>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6"/>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88AE17F2-0CAB-477A-A045-48F5C518E9C7}" type="datetimeFigureOut">
              <a:rPr lang="en-US" smtClean="0"/>
              <a:pPr/>
              <a:t>7/4/2014</a:t>
            </a:fld>
            <a:endParaRPr lang="en-US"/>
          </a:p>
        </p:txBody>
      </p:sp>
      <p:sp>
        <p:nvSpPr>
          <p:cNvPr id="5" name="Footer Placeholder 4"/>
          <p:cNvSpPr>
            <a:spLocks noGrp="1"/>
          </p:cNvSpPr>
          <p:nvPr>
            <p:ph type="ftr" sz="quarter" idx="3"/>
          </p:nvPr>
        </p:nvSpPr>
        <p:spPr>
          <a:xfrm>
            <a:off x="2343150" y="8475136"/>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6"/>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F58C7FDA-8631-471C-A72F-1F74D6824FD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hyperlink" Target="http://www.puma.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2"/>
          <p:cNvPicPr>
            <a:picLocks noChangeAspect="1" noChangeArrowheads="1"/>
          </p:cNvPicPr>
          <p:nvPr/>
        </p:nvPicPr>
        <p:blipFill>
          <a:blip r:embed="rId3" cstate="print"/>
          <a:srcRect/>
          <a:stretch>
            <a:fillRect/>
          </a:stretch>
        </p:blipFill>
        <p:spPr bwMode="auto">
          <a:xfrm>
            <a:off x="0" y="4764"/>
            <a:ext cx="6858000" cy="9134475"/>
          </a:xfrm>
          <a:prstGeom prst="rect">
            <a:avLst/>
          </a:prstGeom>
          <a:noFill/>
          <a:ln w="9525">
            <a:noFill/>
            <a:miter lim="800000"/>
            <a:headEnd/>
            <a:tailEnd/>
          </a:ln>
        </p:spPr>
      </p:pic>
      <p:sp>
        <p:nvSpPr>
          <p:cNvPr id="2051" name="AutoShape 12"/>
          <p:cNvSpPr>
            <a:spLocks noChangeArrowheads="1"/>
          </p:cNvSpPr>
          <p:nvPr/>
        </p:nvSpPr>
        <p:spPr bwMode="auto">
          <a:xfrm>
            <a:off x="404813" y="1908175"/>
            <a:ext cx="2736850" cy="2808288"/>
          </a:xfrm>
          <a:prstGeom prst="roundRect">
            <a:avLst>
              <a:gd name="adj" fmla="val 16667"/>
            </a:avLst>
          </a:prstGeom>
          <a:solidFill>
            <a:schemeClr val="bg1"/>
          </a:solidFill>
          <a:ln w="9525">
            <a:solidFill>
              <a:schemeClr val="bg1"/>
            </a:solidFill>
            <a:round/>
            <a:headEnd/>
            <a:tailEnd/>
          </a:ln>
        </p:spPr>
        <p:txBody>
          <a:bodyPr wrap="none" anchor="ctr"/>
          <a:lstStyle/>
          <a:p>
            <a:pPr algn="ctr" eaLnBrk="0" hangingPunct="0"/>
            <a:endParaRPr lang="de-DE">
              <a:latin typeface="Calibri" pitchFamily="34" charset="0"/>
            </a:endParaRPr>
          </a:p>
        </p:txBody>
      </p:sp>
      <p:sp>
        <p:nvSpPr>
          <p:cNvPr id="2052" name="Text Box 43"/>
          <p:cNvSpPr txBox="1">
            <a:spLocks noChangeArrowheads="1"/>
          </p:cNvSpPr>
          <p:nvPr/>
        </p:nvSpPr>
        <p:spPr bwMode="auto">
          <a:xfrm>
            <a:off x="304801" y="4787902"/>
            <a:ext cx="2971801" cy="1631216"/>
          </a:xfrm>
          <a:prstGeom prst="rect">
            <a:avLst/>
          </a:prstGeom>
          <a:noFill/>
          <a:ln w="9525">
            <a:noFill/>
            <a:miter lim="800000"/>
            <a:headEnd/>
            <a:tailEnd/>
          </a:ln>
        </p:spPr>
        <p:txBody>
          <a:bodyPr wrap="square">
            <a:spAutoFit/>
          </a:bodyPr>
          <a:lstStyle/>
          <a:p>
            <a:pPr eaLnBrk="0" hangingPunct="0">
              <a:spcBef>
                <a:spcPct val="50000"/>
              </a:spcBef>
            </a:pPr>
            <a:r>
              <a:rPr lang="en-US" sz="800" dirty="0" smtClean="0">
                <a:solidFill>
                  <a:schemeClr val="bg1"/>
                </a:solidFill>
                <a:latin typeface="Tahoma" pitchFamily="34" charset="0"/>
                <a:ea typeface="Tahoma" pitchFamily="34" charset="0"/>
                <a:cs typeface="Tahoma" pitchFamily="34" charset="0"/>
              </a:rPr>
              <a:t>Style Number: 	746445</a:t>
            </a:r>
          </a:p>
          <a:p>
            <a:pPr eaLnBrk="0" hangingPunct="0">
              <a:spcBef>
                <a:spcPct val="50000"/>
              </a:spcBef>
            </a:pPr>
            <a:r>
              <a:rPr lang="en-US" sz="800" dirty="0" smtClean="0">
                <a:solidFill>
                  <a:schemeClr val="bg1"/>
                </a:solidFill>
                <a:latin typeface="Tahoma" pitchFamily="34" charset="0"/>
                <a:ea typeface="Tahoma" pitchFamily="34" charset="0"/>
                <a:cs typeface="Tahoma" pitchFamily="34" charset="0"/>
              </a:rPr>
              <a:t>Material: 89% Polyester/ 11% Lycra</a:t>
            </a:r>
          </a:p>
          <a:p>
            <a:r>
              <a:rPr lang="en-US" sz="800" dirty="0" smtClean="0">
                <a:solidFill>
                  <a:schemeClr val="bg1"/>
                </a:solidFill>
                <a:latin typeface="Tahoma" pitchFamily="34" charset="0"/>
                <a:ea typeface="Tahoma" pitchFamily="34" charset="0"/>
                <a:cs typeface="Tahoma" pitchFamily="34" charset="0"/>
              </a:rPr>
              <a:t>PUMA </a:t>
            </a:r>
            <a:r>
              <a:rPr lang="en-US" sz="800" dirty="0" err="1" smtClean="0">
                <a:solidFill>
                  <a:schemeClr val="bg1"/>
                </a:solidFill>
                <a:latin typeface="Tahoma" pitchFamily="34" charset="0"/>
                <a:ea typeface="Tahoma" pitchFamily="34" charset="0"/>
                <a:cs typeface="Tahoma" pitchFamily="34" charset="0"/>
              </a:rPr>
              <a:t>powerCELL</a:t>
            </a:r>
            <a:r>
              <a:rPr lang="en-US" sz="800" dirty="0" smtClean="0">
                <a:solidFill>
                  <a:schemeClr val="bg1"/>
                </a:solidFill>
                <a:latin typeface="Tahoma" pitchFamily="34" charset="0"/>
                <a:ea typeface="Tahoma" pitchFamily="34" charset="0"/>
                <a:cs typeface="Tahoma" pitchFamily="34" charset="0"/>
              </a:rPr>
              <a:t> technology</a:t>
            </a:r>
          </a:p>
          <a:p>
            <a:r>
              <a:rPr lang="en-US" sz="800" dirty="0" smtClean="0">
                <a:solidFill>
                  <a:schemeClr val="bg1"/>
                </a:solidFill>
                <a:latin typeface="Tahoma" pitchFamily="34" charset="0"/>
                <a:ea typeface="Tahoma" pitchFamily="34" charset="0"/>
                <a:cs typeface="Tahoma" pitchFamily="34" charset="0"/>
              </a:rPr>
              <a:t>Slim fit</a:t>
            </a:r>
          </a:p>
          <a:p>
            <a:r>
              <a:rPr lang="en-US" sz="800" dirty="0" smtClean="0">
                <a:solidFill>
                  <a:schemeClr val="bg1"/>
                </a:solidFill>
                <a:latin typeface="Tahoma" pitchFamily="34" charset="0"/>
                <a:ea typeface="Tahoma" pitchFamily="34" charset="0"/>
                <a:cs typeface="Tahoma" pitchFamily="34" charset="0"/>
              </a:rPr>
              <a:t>Heat Transfer Sponsor Logo</a:t>
            </a:r>
          </a:p>
          <a:p>
            <a:r>
              <a:rPr lang="en-US" sz="800" dirty="0" smtClean="0">
                <a:solidFill>
                  <a:schemeClr val="bg1"/>
                </a:solidFill>
                <a:latin typeface="Tahoma" pitchFamily="34" charset="0"/>
                <a:ea typeface="Tahoma" pitchFamily="34" charset="0"/>
                <a:cs typeface="Tahoma" pitchFamily="34" charset="0"/>
              </a:rPr>
              <a:t>Woven PU Club Badge</a:t>
            </a:r>
          </a:p>
          <a:p>
            <a:r>
              <a:rPr lang="en-US" sz="800" dirty="0" smtClean="0">
                <a:solidFill>
                  <a:schemeClr val="bg1"/>
                </a:solidFill>
                <a:latin typeface="Tahoma" pitchFamily="34" charset="0"/>
                <a:ea typeface="Tahoma" pitchFamily="34" charset="0"/>
                <a:cs typeface="Tahoma" pitchFamily="34" charset="0"/>
              </a:rPr>
              <a:t>Concordia heat transfer </a:t>
            </a:r>
          </a:p>
          <a:p>
            <a:r>
              <a:rPr lang="en-US" sz="800" dirty="0" smtClean="0">
                <a:solidFill>
                  <a:schemeClr val="bg1"/>
                </a:solidFill>
                <a:latin typeface="Tahoma" pitchFamily="34" charset="0"/>
                <a:ea typeface="Tahoma" pitchFamily="34" charset="0"/>
                <a:cs typeface="Tahoma" pitchFamily="34" charset="0"/>
              </a:rPr>
              <a:t>Heat Transfer PUMA Cat</a:t>
            </a:r>
          </a:p>
          <a:p>
            <a:pPr eaLnBrk="0" hangingPunct="0">
              <a:spcBef>
                <a:spcPct val="50000"/>
              </a:spcBef>
            </a:pPr>
            <a:endParaRPr lang="en-US" sz="800" dirty="0" smtClean="0">
              <a:solidFill>
                <a:schemeClr val="bg1"/>
              </a:solidFill>
              <a:latin typeface="Tahoma" pitchFamily="34" charset="0"/>
              <a:cs typeface="Tahoma" pitchFamily="34" charset="0"/>
            </a:endParaRPr>
          </a:p>
          <a:p>
            <a:endParaRPr lang="en-US" sz="800" dirty="0" smtClean="0">
              <a:solidFill>
                <a:schemeClr val="bg1"/>
              </a:solidFill>
              <a:latin typeface="Tahoma" pitchFamily="34" charset="0"/>
              <a:cs typeface="Tahoma" pitchFamily="34" charset="0"/>
            </a:endParaRPr>
          </a:p>
          <a:p>
            <a:pPr eaLnBrk="0" hangingPunct="0">
              <a:spcBef>
                <a:spcPct val="50000"/>
              </a:spcBef>
            </a:pPr>
            <a:endParaRPr lang="en-US" sz="800" dirty="0">
              <a:solidFill>
                <a:schemeClr val="bg1"/>
              </a:solidFill>
              <a:latin typeface="Tahoma" pitchFamily="34" charset="0"/>
            </a:endParaRPr>
          </a:p>
        </p:txBody>
      </p:sp>
      <p:sp>
        <p:nvSpPr>
          <p:cNvPr id="2053" name="Text Box 43"/>
          <p:cNvSpPr txBox="1">
            <a:spLocks noChangeArrowheads="1"/>
          </p:cNvSpPr>
          <p:nvPr/>
        </p:nvSpPr>
        <p:spPr bwMode="auto">
          <a:xfrm>
            <a:off x="457200" y="7086600"/>
            <a:ext cx="5943600" cy="1107996"/>
          </a:xfrm>
          <a:prstGeom prst="rect">
            <a:avLst/>
          </a:prstGeom>
          <a:noFill/>
          <a:ln w="9525">
            <a:noFill/>
            <a:miter lim="800000"/>
            <a:headEnd/>
            <a:tailEnd/>
          </a:ln>
        </p:spPr>
        <p:txBody>
          <a:bodyPr>
            <a:spAutoFit/>
          </a:bodyPr>
          <a:lstStyle/>
          <a:p>
            <a:pPr algn="ctr" eaLnBrk="0" hangingPunct="0">
              <a:spcBef>
                <a:spcPct val="50000"/>
              </a:spcBef>
            </a:pPr>
            <a:r>
              <a:rPr lang="en-US" sz="800" dirty="0">
                <a:solidFill>
                  <a:schemeClr val="bg1"/>
                </a:solidFill>
                <a:latin typeface="Tahoma" pitchFamily="34" charset="0"/>
                <a:cs typeface="Tahoma" pitchFamily="34" charset="0"/>
              </a:rPr>
              <a:t>PUMA is one of the world’s leading Sports Brands, designing, developing, selling and marketing footwear, apparel and accessories. For over 65 years, PUMA has established a history of making fast product designs for the fastest athletes on the planet. PUMA offers performance and sport-inspired lifestyle products in categories such as Football, Running, Training and Fitness, Golf, and Motorsports. It engages in exciting collaborations with renowned design brands such as Alexander McQueen and </a:t>
            </a:r>
            <a:r>
              <a:rPr lang="en-US" sz="800" dirty="0" err="1">
                <a:solidFill>
                  <a:schemeClr val="bg1"/>
                </a:solidFill>
                <a:latin typeface="Tahoma" pitchFamily="34" charset="0"/>
                <a:cs typeface="Tahoma" pitchFamily="34" charset="0"/>
              </a:rPr>
              <a:t>Mihara</a:t>
            </a:r>
            <a:r>
              <a:rPr lang="en-US" sz="800" dirty="0">
                <a:solidFill>
                  <a:schemeClr val="bg1"/>
                </a:solidFill>
                <a:latin typeface="Tahoma" pitchFamily="34" charset="0"/>
                <a:cs typeface="Tahoma" pitchFamily="34" charset="0"/>
              </a:rPr>
              <a:t> Yasuhiro to bring innovative and fast designs to the sports world. The PUMA Group owns the brands PUMA, Cobra Golf, </a:t>
            </a:r>
            <a:r>
              <a:rPr lang="en-US" sz="800" dirty="0" err="1">
                <a:solidFill>
                  <a:schemeClr val="bg1"/>
                </a:solidFill>
                <a:latin typeface="Tahoma" pitchFamily="34" charset="0"/>
                <a:cs typeface="Tahoma" pitchFamily="34" charset="0"/>
              </a:rPr>
              <a:t>Tretorn</a:t>
            </a:r>
            <a:r>
              <a:rPr lang="en-US" sz="800" dirty="0">
                <a:solidFill>
                  <a:schemeClr val="bg1"/>
                </a:solidFill>
                <a:latin typeface="Tahoma" pitchFamily="34" charset="0"/>
                <a:cs typeface="Tahoma" pitchFamily="34" charset="0"/>
              </a:rPr>
              <a:t>, </a:t>
            </a:r>
            <a:r>
              <a:rPr lang="en-US" sz="800" dirty="0" err="1">
                <a:solidFill>
                  <a:schemeClr val="bg1"/>
                </a:solidFill>
                <a:latin typeface="Tahoma" pitchFamily="34" charset="0"/>
                <a:cs typeface="Tahoma" pitchFamily="34" charset="0"/>
              </a:rPr>
              <a:t>Dobotex</a:t>
            </a:r>
            <a:r>
              <a:rPr lang="en-US" sz="800" dirty="0">
                <a:solidFill>
                  <a:schemeClr val="bg1"/>
                </a:solidFill>
                <a:latin typeface="Tahoma" pitchFamily="34" charset="0"/>
                <a:cs typeface="Tahoma" pitchFamily="34" charset="0"/>
              </a:rPr>
              <a:t> and Brandon. The company distributes its products in more than 120 countries, employs more than 10,000 people worldwide, and is headquartered in </a:t>
            </a:r>
            <a:r>
              <a:rPr lang="en-US" sz="800" dirty="0" err="1">
                <a:solidFill>
                  <a:schemeClr val="bg1"/>
                </a:solidFill>
                <a:latin typeface="Tahoma" pitchFamily="34" charset="0"/>
                <a:cs typeface="Tahoma" pitchFamily="34" charset="0"/>
              </a:rPr>
              <a:t>Herzogenaurach</a:t>
            </a:r>
            <a:r>
              <a:rPr lang="en-US" sz="800" dirty="0">
                <a:solidFill>
                  <a:schemeClr val="bg1"/>
                </a:solidFill>
                <a:latin typeface="Tahoma" pitchFamily="34" charset="0"/>
                <a:cs typeface="Tahoma" pitchFamily="34" charset="0"/>
              </a:rPr>
              <a:t>/Germany. For more information, please visit </a:t>
            </a:r>
            <a:r>
              <a:rPr lang="en-US" sz="800" dirty="0">
                <a:solidFill>
                  <a:schemeClr val="bg1"/>
                </a:solidFill>
                <a:latin typeface="Tahoma" pitchFamily="34" charset="0"/>
                <a:cs typeface="Tahoma" pitchFamily="34" charset="0"/>
                <a:hlinkClick r:id="rId4"/>
              </a:rPr>
              <a:t>http://www.puma.com</a:t>
            </a:r>
            <a:endParaRPr lang="en-US" sz="800" dirty="0">
              <a:solidFill>
                <a:schemeClr val="bg1"/>
              </a:solidFill>
              <a:latin typeface="Tahoma" pitchFamily="34" charset="0"/>
              <a:cs typeface="Tahoma" pitchFamily="34" charset="0"/>
            </a:endParaRPr>
          </a:p>
        </p:txBody>
      </p:sp>
      <p:sp>
        <p:nvSpPr>
          <p:cNvPr id="2054" name="Textfeld 5"/>
          <p:cNvSpPr txBox="1">
            <a:spLocks noChangeArrowheads="1"/>
          </p:cNvSpPr>
          <p:nvPr/>
        </p:nvSpPr>
        <p:spPr bwMode="auto">
          <a:xfrm>
            <a:off x="357189" y="1357314"/>
            <a:ext cx="3148012" cy="307777"/>
          </a:xfrm>
          <a:prstGeom prst="rect">
            <a:avLst/>
          </a:prstGeom>
          <a:noFill/>
          <a:ln w="9525">
            <a:noFill/>
            <a:miter lim="800000"/>
            <a:headEnd/>
            <a:tailEnd/>
          </a:ln>
        </p:spPr>
        <p:txBody>
          <a:bodyPr wrap="square">
            <a:spAutoFit/>
          </a:bodyPr>
          <a:lstStyle/>
          <a:p>
            <a:r>
              <a:rPr lang="de-DE" sz="1400" b="1" dirty="0" smtClean="0">
                <a:solidFill>
                  <a:schemeClr val="bg1"/>
                </a:solidFill>
                <a:latin typeface="Tahoma" pitchFamily="34" charset="0"/>
                <a:cs typeface="Tahoma" pitchFamily="34" charset="0"/>
              </a:rPr>
              <a:t>AFC Home Shirt ACTV Authentic</a:t>
            </a:r>
            <a:endParaRPr lang="de-DE" sz="1400" b="1" dirty="0">
              <a:solidFill>
                <a:schemeClr val="bg1"/>
              </a:solidFill>
              <a:latin typeface="Tahoma" pitchFamily="34" charset="0"/>
              <a:cs typeface="Tahoma" pitchFamily="34" charset="0"/>
            </a:endParaRPr>
          </a:p>
        </p:txBody>
      </p:sp>
      <p:sp>
        <p:nvSpPr>
          <p:cNvPr id="2055" name="Textfeld 6"/>
          <p:cNvSpPr txBox="1">
            <a:spLocks noChangeArrowheads="1"/>
          </p:cNvSpPr>
          <p:nvPr/>
        </p:nvSpPr>
        <p:spPr bwMode="auto">
          <a:xfrm>
            <a:off x="3276600" y="1752600"/>
            <a:ext cx="3224213" cy="5770811"/>
          </a:xfrm>
          <a:prstGeom prst="rect">
            <a:avLst/>
          </a:prstGeom>
          <a:noFill/>
          <a:ln w="9525">
            <a:noFill/>
            <a:miter lim="800000"/>
            <a:headEnd/>
            <a:tailEnd/>
          </a:ln>
        </p:spPr>
        <p:txBody>
          <a:bodyPr>
            <a:spAutoFit/>
          </a:bodyPr>
          <a:lstStyle/>
          <a:p>
            <a:pPr algn="just"/>
            <a:r>
              <a:rPr lang="en-GB" sz="1050" dirty="0">
                <a:solidFill>
                  <a:schemeClr val="bg1"/>
                </a:solidFill>
                <a:latin typeface="Tahoma" pitchFamily="34" charset="0"/>
                <a:ea typeface="Tahoma" pitchFamily="34" charset="0"/>
                <a:cs typeface="Tahoma" pitchFamily="34" charset="0"/>
              </a:rPr>
              <a:t>The 2014/15 Arsenal FC Home Replica shirt stays true to the traditional Arsenal colours that first appeared in 1933.  It represents ‘Forever’, one third of the </a:t>
            </a:r>
            <a:r>
              <a:rPr lang="en-GB" sz="1050" i="1" dirty="0">
                <a:solidFill>
                  <a:schemeClr val="bg1"/>
                </a:solidFill>
                <a:latin typeface="Tahoma" pitchFamily="34" charset="0"/>
                <a:ea typeface="Tahoma" pitchFamily="34" charset="0"/>
                <a:cs typeface="Tahoma" pitchFamily="34" charset="0"/>
              </a:rPr>
              <a:t>Future, Forever, Victorious</a:t>
            </a:r>
            <a:r>
              <a:rPr lang="en-GB" sz="1050" dirty="0">
                <a:solidFill>
                  <a:schemeClr val="bg1"/>
                </a:solidFill>
                <a:latin typeface="Tahoma" pitchFamily="34" charset="0"/>
                <a:ea typeface="Tahoma" pitchFamily="34" charset="0"/>
                <a:cs typeface="Tahoma" pitchFamily="34" charset="0"/>
              </a:rPr>
              <a:t> values identified by PUMA as core to the club and</a:t>
            </a:r>
            <a:r>
              <a:rPr lang="en-GB" sz="1050" i="1" dirty="0">
                <a:solidFill>
                  <a:schemeClr val="bg1"/>
                </a:solidFill>
                <a:latin typeface="Tahoma" pitchFamily="34" charset="0"/>
                <a:ea typeface="Tahoma" pitchFamily="34" charset="0"/>
                <a:cs typeface="Tahoma" pitchFamily="34" charset="0"/>
              </a:rPr>
              <a:t> </a:t>
            </a:r>
            <a:r>
              <a:rPr lang="en-GB" sz="1050" dirty="0">
                <a:solidFill>
                  <a:schemeClr val="bg1"/>
                </a:solidFill>
                <a:latin typeface="Tahoma" pitchFamily="34" charset="0"/>
                <a:ea typeface="Tahoma" pitchFamily="34" charset="0"/>
                <a:cs typeface="Tahoma" pitchFamily="34" charset="0"/>
              </a:rPr>
              <a:t>the design inspiration behind the Home, Away and Cup kits, with ‘Forever’ symbolising the importance of community and belonging to both the club and its fans. The crew neck Home shirt has a classic red body with heat transfer tapes running down the body that accentuate the torso. It has iconic white contrast sleeves that feature tipping on the cuffs, a design detail also seen on the Away and Cup shirts.  Breathable underarm mesh inserts and PUMA </a:t>
            </a:r>
            <a:r>
              <a:rPr lang="en-GB" sz="1050" dirty="0" err="1">
                <a:solidFill>
                  <a:schemeClr val="bg1"/>
                </a:solidFill>
                <a:latin typeface="Tahoma" pitchFamily="34" charset="0"/>
                <a:ea typeface="Tahoma" pitchFamily="34" charset="0"/>
                <a:cs typeface="Tahoma" pitchFamily="34" charset="0"/>
              </a:rPr>
              <a:t>powerCELL</a:t>
            </a:r>
            <a:r>
              <a:rPr lang="en-GB" sz="1050" dirty="0">
                <a:solidFill>
                  <a:schemeClr val="bg1"/>
                </a:solidFill>
                <a:latin typeface="Tahoma" pitchFamily="34" charset="0"/>
                <a:ea typeface="Tahoma" pitchFamily="34" charset="0"/>
                <a:cs typeface="Tahoma" pitchFamily="34" charset="0"/>
              </a:rPr>
              <a:t> moisture management technology will help keep the body dry. The slim fit shirt features PUMA’s new football apparel innovation PWR ACTV, a technology that combines athletic taping and compression within the apparel to help players have a competitive advantage. The ACTV tape is strategically placed within the garment to provide micro-massages on the skin, working with the human body to help maximise performance and provide players with a faster, more effective energy supply to the active muscles.</a:t>
            </a:r>
            <a:endParaRPr lang="en-US" sz="1050" dirty="0">
              <a:solidFill>
                <a:schemeClr val="bg1"/>
              </a:solidFill>
              <a:latin typeface="Tahoma" pitchFamily="34" charset="0"/>
              <a:ea typeface="Tahoma" pitchFamily="34" charset="0"/>
              <a:cs typeface="Tahoma" pitchFamily="34" charset="0"/>
            </a:endParaRPr>
          </a:p>
          <a:p>
            <a:pPr algn="just"/>
            <a:r>
              <a:rPr lang="en-GB" sz="1050" dirty="0">
                <a:solidFill>
                  <a:schemeClr val="bg1"/>
                </a:solidFill>
                <a:latin typeface="Tahoma" pitchFamily="34" charset="0"/>
                <a:ea typeface="Tahoma" pitchFamily="34" charset="0"/>
                <a:cs typeface="Tahoma" pitchFamily="34" charset="0"/>
              </a:rPr>
              <a:t> </a:t>
            </a:r>
            <a:endParaRPr lang="en-US" sz="1050" dirty="0">
              <a:solidFill>
                <a:schemeClr val="bg1"/>
              </a:solidFill>
              <a:latin typeface="Tahoma" pitchFamily="34" charset="0"/>
              <a:ea typeface="Tahoma" pitchFamily="34" charset="0"/>
              <a:cs typeface="Tahoma" pitchFamily="34" charset="0"/>
            </a:endParaRPr>
          </a:p>
          <a:p>
            <a:pPr algn="just"/>
            <a:r>
              <a:rPr lang="en-GB" sz="1050" dirty="0">
                <a:solidFill>
                  <a:schemeClr val="bg1"/>
                </a:solidFill>
                <a:latin typeface="Tahoma" pitchFamily="34" charset="0"/>
                <a:ea typeface="Tahoma" pitchFamily="34" charset="0"/>
                <a:cs typeface="Tahoma" pitchFamily="34" charset="0"/>
              </a:rPr>
              <a:t>The Home Shirt ACTV Authentic is identical to the shirt to be worn by the Arsenal team and packaged in a special edition tablet case.  A replica version of the Home shirt is also available for </a:t>
            </a:r>
            <a:r>
              <a:rPr lang="en-GB" sz="1050" dirty="0" smtClean="0">
                <a:solidFill>
                  <a:schemeClr val="bg1"/>
                </a:solidFill>
                <a:latin typeface="Tahoma" pitchFamily="34" charset="0"/>
                <a:ea typeface="Tahoma" pitchFamily="34" charset="0"/>
                <a:cs typeface="Tahoma" pitchFamily="34" charset="0"/>
              </a:rPr>
              <a:t>purchase giving </a:t>
            </a:r>
            <a:r>
              <a:rPr lang="en-GB" sz="1050" dirty="0">
                <a:solidFill>
                  <a:schemeClr val="bg1"/>
                </a:solidFill>
                <a:latin typeface="Tahoma" pitchFamily="34" charset="0"/>
                <a:ea typeface="Tahoma" pitchFamily="34" charset="0"/>
                <a:cs typeface="Tahoma" pitchFamily="34" charset="0"/>
              </a:rPr>
              <a:t>fans a purchasing choice depending on their budget and preference. </a:t>
            </a:r>
            <a:endParaRPr lang="en-US" sz="1050" dirty="0">
              <a:solidFill>
                <a:schemeClr val="bg1"/>
              </a:solidFill>
              <a:latin typeface="Tahoma" pitchFamily="34" charset="0"/>
              <a:ea typeface="Tahoma" pitchFamily="34" charset="0"/>
              <a:cs typeface="Tahoma" pitchFamily="34" charset="0"/>
            </a:endParaRPr>
          </a:p>
          <a:p>
            <a:endParaRPr lang="en-US" sz="1100" dirty="0">
              <a:solidFill>
                <a:schemeClr val="bg1"/>
              </a:solidFill>
              <a:latin typeface="Tahoma" pitchFamily="34" charset="0"/>
              <a:cs typeface="Tahoma" pitchFamily="34" charset="0"/>
            </a:endParaRPr>
          </a:p>
          <a:p>
            <a:endParaRPr lang="de-DE" sz="1100" dirty="0">
              <a:solidFill>
                <a:schemeClr val="bg1"/>
              </a:solidFill>
              <a:latin typeface="Tahoma" pitchFamily="34" charset="0"/>
              <a:cs typeface="Tahoma" pitchFamily="34" charset="0"/>
            </a:endParaRPr>
          </a:p>
          <a:p>
            <a:endParaRPr lang="de-DE" sz="1100" dirty="0">
              <a:solidFill>
                <a:schemeClr val="bg1"/>
              </a:solidFill>
              <a:latin typeface="Tahoma" pitchFamily="34" charset="0"/>
              <a:cs typeface="Tahoma" pitchFamily="34" charset="0"/>
            </a:endParaRPr>
          </a:p>
        </p:txBody>
      </p:sp>
      <p:sp>
        <p:nvSpPr>
          <p:cNvPr id="2056" name="Textfeld 5"/>
          <p:cNvSpPr txBox="1">
            <a:spLocks noChangeArrowheads="1"/>
          </p:cNvSpPr>
          <p:nvPr/>
        </p:nvSpPr>
        <p:spPr bwMode="auto">
          <a:xfrm>
            <a:off x="357188" y="642939"/>
            <a:ext cx="4291012" cy="276999"/>
          </a:xfrm>
          <a:prstGeom prst="rect">
            <a:avLst/>
          </a:prstGeom>
          <a:noFill/>
          <a:ln w="9525">
            <a:noFill/>
            <a:miter lim="800000"/>
            <a:headEnd/>
            <a:tailEnd/>
          </a:ln>
        </p:spPr>
        <p:txBody>
          <a:bodyPr wrap="square">
            <a:spAutoFit/>
          </a:bodyPr>
          <a:lstStyle/>
          <a:p>
            <a:r>
              <a:rPr lang="de-DE" sz="1200" b="1" dirty="0">
                <a:solidFill>
                  <a:schemeClr val="bg1"/>
                </a:solidFill>
                <a:latin typeface="Tahoma" pitchFamily="34" charset="0"/>
                <a:cs typeface="Tahoma" pitchFamily="34" charset="0"/>
              </a:rPr>
              <a:t>Embargo 22.00 </a:t>
            </a:r>
            <a:r>
              <a:rPr lang="de-DE" sz="1200" b="1" dirty="0" smtClean="0">
                <a:solidFill>
                  <a:schemeClr val="bg1"/>
                </a:solidFill>
                <a:latin typeface="Tahoma" pitchFamily="34" charset="0"/>
                <a:cs typeface="Tahoma" pitchFamily="34" charset="0"/>
              </a:rPr>
              <a:t>GMT/23.00 </a:t>
            </a:r>
            <a:r>
              <a:rPr lang="de-DE" sz="1200" b="1" dirty="0" smtClean="0">
                <a:solidFill>
                  <a:schemeClr val="bg1"/>
                </a:solidFill>
                <a:latin typeface="Tahoma" pitchFamily="34" charset="0"/>
                <a:cs typeface="Tahoma" pitchFamily="34" charset="0"/>
              </a:rPr>
              <a:t>UK TIME </a:t>
            </a:r>
            <a:r>
              <a:rPr lang="de-DE" sz="1200" b="1" dirty="0" smtClean="0">
                <a:solidFill>
                  <a:schemeClr val="bg1"/>
                </a:solidFill>
                <a:latin typeface="Tahoma" pitchFamily="34" charset="0"/>
                <a:cs typeface="Tahoma" pitchFamily="34" charset="0"/>
              </a:rPr>
              <a:t>10 </a:t>
            </a:r>
            <a:r>
              <a:rPr lang="de-DE" sz="1200" b="1" dirty="0">
                <a:solidFill>
                  <a:schemeClr val="bg1"/>
                </a:solidFill>
                <a:latin typeface="Tahoma" pitchFamily="34" charset="0"/>
                <a:cs typeface="Tahoma" pitchFamily="34" charset="0"/>
              </a:rPr>
              <a:t>July 2014</a:t>
            </a:r>
          </a:p>
        </p:txBody>
      </p:sp>
      <p:pic>
        <p:nvPicPr>
          <p:cNvPr id="1026" name="Picture 2" descr="Y:\Performance\Football\Arsenal\Kit Launch\Press Material\Product Factsheets\ALL AFC IMAGES\746445_01_3d_pr.jpg"/>
          <p:cNvPicPr>
            <a:picLocks noChangeAspect="1" noChangeArrowheads="1"/>
          </p:cNvPicPr>
          <p:nvPr/>
        </p:nvPicPr>
        <p:blipFill>
          <a:blip r:embed="rId5" cstate="print"/>
          <a:srcRect/>
          <a:stretch>
            <a:fillRect/>
          </a:stretch>
        </p:blipFill>
        <p:spPr bwMode="auto">
          <a:xfrm>
            <a:off x="762000" y="1981200"/>
            <a:ext cx="2009072" cy="26670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377</Words>
  <Application>Microsoft Office PowerPoint</Application>
  <PresentationFormat>On-screen Show (4:3)</PresentationFormat>
  <Paragraphs>17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PUMA AG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Rachel Dybicki</dc:creator>
  <cp:lastModifiedBy>Collette ONeill</cp:lastModifiedBy>
  <cp:revision>9</cp:revision>
  <dcterms:created xsi:type="dcterms:W3CDTF">2014-06-23T13:49:19Z</dcterms:created>
  <dcterms:modified xsi:type="dcterms:W3CDTF">2014-07-04T13:25:39Z</dcterms:modified>
</cp:coreProperties>
</file>