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Lst>
  <p:notesMasterIdLst>
    <p:notesMasterId r:id="rId4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Helvetica" panose="020B0604020202020204" pitchFamily="34" charset="0"/>
      <p:regular r:id="rId45"/>
      <p:bold r:id="rId46"/>
      <p:italic r:id="rId47"/>
      <p:boldItalic r:id="rId48"/>
    </p:embeddedFont>
    <p:embeddedFont>
      <p:font typeface="Helvetica Neue" panose="020B0604020202020204" charset="0"/>
      <p:regular r:id="rId49"/>
      <p:bold r:id="rId50"/>
      <p:italic r:id="rId51"/>
      <p:boldItalic r:id="rId52"/>
    </p:embeddedFont>
    <p:embeddedFont>
      <p:font typeface="Oswald SemiBold" panose="020B0604020202020204" charset="0"/>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29">
          <p15:clr>
            <a:srgbClr val="9AA0A6"/>
          </p15:clr>
        </p15:guide>
        <p15:guide id="2" orient="horz" pos="818">
          <p15:clr>
            <a:srgbClr val="9AA0A6"/>
          </p15:clr>
        </p15:guide>
        <p15:guide id="3" orient="horz" pos="913">
          <p15:clr>
            <a:srgbClr val="9AA0A6"/>
          </p15:clr>
        </p15:guide>
        <p15:guide id="4" orient="horz">
          <p15:clr>
            <a:srgbClr val="9AA0A6"/>
          </p15:clr>
        </p15:guide>
        <p15:guide id="6">
          <p15:clr>
            <a:srgbClr val="9AA0A6"/>
          </p15:clr>
        </p15:guide>
        <p15:guide id="7" pos="523">
          <p15:clr>
            <a:srgbClr val="9AA0A6"/>
          </p15:clr>
        </p15:guide>
        <p15:guide id="8" pos="3498">
          <p15:clr>
            <a:srgbClr val="9AA0A6"/>
          </p15:clr>
        </p15:guide>
        <p15:guide id="9" orient="horz" pos="129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27CB2-3508-0F7B-FC29-691F3C990156}" v="66" dt="2023-10-03T22:10:26.290"/>
    <p1510:client id="{CE02F35B-7C0D-4350-8553-E7E0A0CC8E33}" v="2" dt="2023-10-04T11:19:45.793"/>
    <p1510:client id="{D7CACE4C-A573-9D50-BFDC-A2C799A62534}" v="15" dt="2023-10-03T21:00:11.057"/>
  </p1510:revLst>
</p1510:revInfo>
</file>

<file path=ppt/tableStyles.xml><?xml version="1.0" encoding="utf-8"?>
<a:tblStyleLst xmlns:a="http://schemas.openxmlformats.org/drawingml/2006/main" def="{242F61D6-C6F6-4CCD-BB92-F1110EB5E72D}">
  <a:tblStyle styleId="{242F61D6-C6F6-4CCD-BB92-F1110EB5E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529"/>
        <p:guide orient="horz" pos="818"/>
        <p:guide orient="horz" pos="913"/>
        <p:guide orient="horz"/>
        <p:guide/>
        <p:guide pos="523"/>
        <p:guide pos="3498"/>
        <p:guide orient="horz" pos="1292"/>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o, Hanna" userId="S::hanna.domingo@adidas.com::b7b9b23a-0e14-41a6-95cb-1838454e69ab" providerId="AD" clId="Web-{03B27CB2-3508-0F7B-FC29-691F3C990156}"/>
    <pc:docChg chg="modSld">
      <pc:chgData name="Domingo, Hanna" userId="S::hanna.domingo@adidas.com::b7b9b23a-0e14-41a6-95cb-1838454e69ab" providerId="AD" clId="Web-{03B27CB2-3508-0F7B-FC29-691F3C990156}" dt="2023-10-03T22:10:19.774" v="60" actId="20577"/>
      <pc:docMkLst>
        <pc:docMk/>
      </pc:docMkLst>
      <pc:sldChg chg="delSp modSp">
        <pc:chgData name="Domingo, Hanna" userId="S::hanna.domingo@adidas.com::b7b9b23a-0e14-41a6-95cb-1838454e69ab" providerId="AD" clId="Web-{03B27CB2-3508-0F7B-FC29-691F3C990156}" dt="2023-10-03T22:06:20.768" v="36" actId="1076"/>
        <pc:sldMkLst>
          <pc:docMk/>
          <pc:sldMk cId="0" sldId="263"/>
        </pc:sldMkLst>
        <pc:spChg chg="mod">
          <ac:chgData name="Domingo, Hanna" userId="S::hanna.domingo@adidas.com::b7b9b23a-0e14-41a6-95cb-1838454e69ab" providerId="AD" clId="Web-{03B27CB2-3508-0F7B-FC29-691F3C990156}" dt="2023-10-03T22:06:20.580" v="22" actId="1076"/>
          <ac:spMkLst>
            <pc:docMk/>
            <pc:sldMk cId="0" sldId="263"/>
            <ac:spMk id="153" creationId="{00000000-0000-0000-0000-000000000000}"/>
          </ac:spMkLst>
        </pc:spChg>
        <pc:spChg chg="mod">
          <ac:chgData name="Domingo, Hanna" userId="S::hanna.domingo@adidas.com::b7b9b23a-0e14-41a6-95cb-1838454e69ab" providerId="AD" clId="Web-{03B27CB2-3508-0F7B-FC29-691F3C990156}" dt="2023-10-03T22:06:20.596" v="23" actId="1076"/>
          <ac:spMkLst>
            <pc:docMk/>
            <pc:sldMk cId="0" sldId="263"/>
            <ac:spMk id="154" creationId="{00000000-0000-0000-0000-000000000000}"/>
          </ac:spMkLst>
        </pc:spChg>
        <pc:spChg chg="mod">
          <ac:chgData name="Domingo, Hanna" userId="S::hanna.domingo@adidas.com::b7b9b23a-0e14-41a6-95cb-1838454e69ab" providerId="AD" clId="Web-{03B27CB2-3508-0F7B-FC29-691F3C990156}" dt="2023-10-03T22:06:20.612" v="24" actId="1076"/>
          <ac:spMkLst>
            <pc:docMk/>
            <pc:sldMk cId="0" sldId="263"/>
            <ac:spMk id="155" creationId="{00000000-0000-0000-0000-000000000000}"/>
          </ac:spMkLst>
        </pc:spChg>
        <pc:spChg chg="mod">
          <ac:chgData name="Domingo, Hanna" userId="S::hanna.domingo@adidas.com::b7b9b23a-0e14-41a6-95cb-1838454e69ab" providerId="AD" clId="Web-{03B27CB2-3508-0F7B-FC29-691F3C990156}" dt="2023-10-03T22:06:20.643" v="27" actId="1076"/>
          <ac:spMkLst>
            <pc:docMk/>
            <pc:sldMk cId="0" sldId="263"/>
            <ac:spMk id="158" creationId="{00000000-0000-0000-0000-000000000000}"/>
          </ac:spMkLst>
        </pc:spChg>
        <pc:spChg chg="mod">
          <ac:chgData name="Domingo, Hanna" userId="S::hanna.domingo@adidas.com::b7b9b23a-0e14-41a6-95cb-1838454e69ab" providerId="AD" clId="Web-{03B27CB2-3508-0F7B-FC29-691F3C990156}" dt="2023-10-03T22:06:20.768" v="36" actId="1076"/>
          <ac:spMkLst>
            <pc:docMk/>
            <pc:sldMk cId="0" sldId="263"/>
            <ac:spMk id="160" creationId="{00000000-0000-0000-0000-000000000000}"/>
          </ac:spMkLst>
        </pc:spChg>
        <pc:spChg chg="mod">
          <ac:chgData name="Domingo, Hanna" userId="S::hanna.domingo@adidas.com::b7b9b23a-0e14-41a6-95cb-1838454e69ab" providerId="AD" clId="Web-{03B27CB2-3508-0F7B-FC29-691F3C990156}" dt="2023-10-03T22:06:20.674" v="29" actId="1076"/>
          <ac:spMkLst>
            <pc:docMk/>
            <pc:sldMk cId="0" sldId="263"/>
            <ac:spMk id="161" creationId="{00000000-0000-0000-0000-000000000000}"/>
          </ac:spMkLst>
        </pc:spChg>
        <pc:spChg chg="mod">
          <ac:chgData name="Domingo, Hanna" userId="S::hanna.domingo@adidas.com::b7b9b23a-0e14-41a6-95cb-1838454e69ab" providerId="AD" clId="Web-{03B27CB2-3508-0F7B-FC29-691F3C990156}" dt="2023-10-03T22:06:20.690" v="31" actId="1076"/>
          <ac:spMkLst>
            <pc:docMk/>
            <pc:sldMk cId="0" sldId="263"/>
            <ac:spMk id="163" creationId="{00000000-0000-0000-0000-000000000000}"/>
          </ac:spMkLst>
        </pc:spChg>
        <pc:spChg chg="mod">
          <ac:chgData name="Domingo, Hanna" userId="S::hanna.domingo@adidas.com::b7b9b23a-0e14-41a6-95cb-1838454e69ab" providerId="AD" clId="Web-{03B27CB2-3508-0F7B-FC29-691F3C990156}" dt="2023-10-03T22:06:20.705" v="32" actId="1076"/>
          <ac:spMkLst>
            <pc:docMk/>
            <pc:sldMk cId="0" sldId="263"/>
            <ac:spMk id="164" creationId="{00000000-0000-0000-0000-000000000000}"/>
          </ac:spMkLst>
        </pc:spChg>
        <pc:spChg chg="del mod">
          <ac:chgData name="Domingo, Hanna" userId="S::hanna.domingo@adidas.com::b7b9b23a-0e14-41a6-95cb-1838454e69ab" providerId="AD" clId="Web-{03B27CB2-3508-0F7B-FC29-691F3C990156}" dt="2023-10-03T22:04:56.609" v="3"/>
          <ac:spMkLst>
            <pc:docMk/>
            <pc:sldMk cId="0" sldId="263"/>
            <ac:spMk id="165" creationId="{00000000-0000-0000-0000-000000000000}"/>
          </ac:spMkLst>
        </pc:spChg>
        <pc:spChg chg="del">
          <ac:chgData name="Domingo, Hanna" userId="S::hanna.domingo@adidas.com::b7b9b23a-0e14-41a6-95cb-1838454e69ab" providerId="AD" clId="Web-{03B27CB2-3508-0F7B-FC29-691F3C990156}" dt="2023-10-03T22:04:56.609" v="2"/>
          <ac:spMkLst>
            <pc:docMk/>
            <pc:sldMk cId="0" sldId="263"/>
            <ac:spMk id="166" creationId="{00000000-0000-0000-0000-000000000000}"/>
          </ac:spMkLst>
        </pc:spChg>
        <pc:spChg chg="mod">
          <ac:chgData name="Domingo, Hanna" userId="S::hanna.domingo@adidas.com::b7b9b23a-0e14-41a6-95cb-1838454e69ab" providerId="AD" clId="Web-{03B27CB2-3508-0F7B-FC29-691F3C990156}" dt="2023-10-03T22:06:20.721" v="33" actId="1076"/>
          <ac:spMkLst>
            <pc:docMk/>
            <pc:sldMk cId="0" sldId="263"/>
            <ac:spMk id="168" creationId="{00000000-0000-0000-0000-000000000000}"/>
          </ac:spMkLst>
        </pc:spChg>
        <pc:spChg chg="mod">
          <ac:chgData name="Domingo, Hanna" userId="S::hanna.domingo@adidas.com::b7b9b23a-0e14-41a6-95cb-1838454e69ab" providerId="AD" clId="Web-{03B27CB2-3508-0F7B-FC29-691F3C990156}" dt="2023-10-03T22:06:20.752" v="35" actId="1076"/>
          <ac:spMkLst>
            <pc:docMk/>
            <pc:sldMk cId="0" sldId="263"/>
            <ac:spMk id="170" creationId="{00000000-0000-0000-0000-000000000000}"/>
          </ac:spMkLst>
        </pc:spChg>
        <pc:cxnChg chg="mod">
          <ac:chgData name="Domingo, Hanna" userId="S::hanna.domingo@adidas.com::b7b9b23a-0e14-41a6-95cb-1838454e69ab" providerId="AD" clId="Web-{03B27CB2-3508-0F7B-FC29-691F3C990156}" dt="2023-10-03T22:06:20.627" v="25" actId="1076"/>
          <ac:cxnSpMkLst>
            <pc:docMk/>
            <pc:sldMk cId="0" sldId="263"/>
            <ac:cxnSpMk id="156" creationId="{00000000-0000-0000-0000-000000000000}"/>
          </ac:cxnSpMkLst>
        </pc:cxnChg>
        <pc:cxnChg chg="mod">
          <ac:chgData name="Domingo, Hanna" userId="S::hanna.domingo@adidas.com::b7b9b23a-0e14-41a6-95cb-1838454e69ab" providerId="AD" clId="Web-{03B27CB2-3508-0F7B-FC29-691F3C990156}" dt="2023-10-03T22:06:20.627" v="26" actId="1076"/>
          <ac:cxnSpMkLst>
            <pc:docMk/>
            <pc:sldMk cId="0" sldId="263"/>
            <ac:cxnSpMk id="157" creationId="{00000000-0000-0000-0000-000000000000}"/>
          </ac:cxnSpMkLst>
        </pc:cxnChg>
        <pc:cxnChg chg="mod">
          <ac:chgData name="Domingo, Hanna" userId="S::hanna.domingo@adidas.com::b7b9b23a-0e14-41a6-95cb-1838454e69ab" providerId="AD" clId="Web-{03B27CB2-3508-0F7B-FC29-691F3C990156}" dt="2023-10-03T22:06:20.659" v="28" actId="1076"/>
          <ac:cxnSpMkLst>
            <pc:docMk/>
            <pc:sldMk cId="0" sldId="263"/>
            <ac:cxnSpMk id="159" creationId="{00000000-0000-0000-0000-000000000000}"/>
          </ac:cxnSpMkLst>
        </pc:cxnChg>
        <pc:cxnChg chg="mod">
          <ac:chgData name="Domingo, Hanna" userId="S::hanna.domingo@adidas.com::b7b9b23a-0e14-41a6-95cb-1838454e69ab" providerId="AD" clId="Web-{03B27CB2-3508-0F7B-FC29-691F3C990156}" dt="2023-10-03T22:06:20.674" v="30" actId="1076"/>
          <ac:cxnSpMkLst>
            <pc:docMk/>
            <pc:sldMk cId="0" sldId="263"/>
            <ac:cxnSpMk id="162" creationId="{00000000-0000-0000-0000-000000000000}"/>
          </ac:cxnSpMkLst>
        </pc:cxnChg>
        <pc:cxnChg chg="del">
          <ac:chgData name="Domingo, Hanna" userId="S::hanna.domingo@adidas.com::b7b9b23a-0e14-41a6-95cb-1838454e69ab" providerId="AD" clId="Web-{03B27CB2-3508-0F7B-FC29-691F3C990156}" dt="2023-10-03T22:04:59.969" v="4"/>
          <ac:cxnSpMkLst>
            <pc:docMk/>
            <pc:sldMk cId="0" sldId="263"/>
            <ac:cxnSpMk id="167" creationId="{00000000-0000-0000-0000-000000000000}"/>
          </ac:cxnSpMkLst>
        </pc:cxnChg>
        <pc:cxnChg chg="mod">
          <ac:chgData name="Domingo, Hanna" userId="S::hanna.domingo@adidas.com::b7b9b23a-0e14-41a6-95cb-1838454e69ab" providerId="AD" clId="Web-{03B27CB2-3508-0F7B-FC29-691F3C990156}" dt="2023-10-03T22:06:20.737" v="34" actId="1076"/>
          <ac:cxnSpMkLst>
            <pc:docMk/>
            <pc:sldMk cId="0" sldId="263"/>
            <ac:cxnSpMk id="169" creationId="{00000000-0000-0000-0000-000000000000}"/>
          </ac:cxnSpMkLst>
        </pc:cxnChg>
      </pc:sldChg>
      <pc:sldChg chg="addSp delSp modSp">
        <pc:chgData name="Domingo, Hanna" userId="S::hanna.domingo@adidas.com::b7b9b23a-0e14-41a6-95cb-1838454e69ab" providerId="AD" clId="Web-{03B27CB2-3508-0F7B-FC29-691F3C990156}" dt="2023-10-03T22:08:20.709" v="43" actId="1076"/>
        <pc:sldMkLst>
          <pc:docMk/>
          <pc:sldMk cId="0" sldId="269"/>
        </pc:sldMkLst>
        <pc:picChg chg="add mod">
          <ac:chgData name="Domingo, Hanna" userId="S::hanna.domingo@adidas.com::b7b9b23a-0e14-41a6-95cb-1838454e69ab" providerId="AD" clId="Web-{03B27CB2-3508-0F7B-FC29-691F3C990156}" dt="2023-10-03T22:08:16.224" v="41" actId="1076"/>
          <ac:picMkLst>
            <pc:docMk/>
            <pc:sldMk cId="0" sldId="269"/>
            <ac:picMk id="2" creationId="{EB9246BA-14A4-8C18-3251-1A38182D5815}"/>
          </ac:picMkLst>
        </pc:picChg>
        <pc:picChg chg="del">
          <ac:chgData name="Domingo, Hanna" userId="S::hanna.domingo@adidas.com::b7b9b23a-0e14-41a6-95cb-1838454e69ab" providerId="AD" clId="Web-{03B27CB2-3508-0F7B-FC29-691F3C990156}" dt="2023-10-03T22:06:54.956" v="37"/>
          <ac:picMkLst>
            <pc:docMk/>
            <pc:sldMk cId="0" sldId="269"/>
            <ac:picMk id="220" creationId="{00000000-0000-0000-0000-000000000000}"/>
          </ac:picMkLst>
        </pc:picChg>
        <pc:picChg chg="mod">
          <ac:chgData name="Domingo, Hanna" userId="S::hanna.domingo@adidas.com::b7b9b23a-0e14-41a6-95cb-1838454e69ab" providerId="AD" clId="Web-{03B27CB2-3508-0F7B-FC29-691F3C990156}" dt="2023-10-03T22:08:19.396" v="42" actId="1076"/>
          <ac:picMkLst>
            <pc:docMk/>
            <pc:sldMk cId="0" sldId="269"/>
            <ac:picMk id="221" creationId="{00000000-0000-0000-0000-000000000000}"/>
          </ac:picMkLst>
        </pc:picChg>
        <pc:picChg chg="mod">
          <ac:chgData name="Domingo, Hanna" userId="S::hanna.domingo@adidas.com::b7b9b23a-0e14-41a6-95cb-1838454e69ab" providerId="AD" clId="Web-{03B27CB2-3508-0F7B-FC29-691F3C990156}" dt="2023-10-03T22:08:20.709" v="43" actId="1076"/>
          <ac:picMkLst>
            <pc:docMk/>
            <pc:sldMk cId="0" sldId="269"/>
            <ac:picMk id="227" creationId="{00000000-0000-0000-0000-000000000000}"/>
          </ac:picMkLst>
        </pc:picChg>
      </pc:sldChg>
      <pc:sldChg chg="addSp delSp modSp">
        <pc:chgData name="Domingo, Hanna" userId="S::hanna.domingo@adidas.com::b7b9b23a-0e14-41a6-95cb-1838454e69ab" providerId="AD" clId="Web-{03B27CB2-3508-0F7B-FC29-691F3C990156}" dt="2023-10-03T22:09:29.289" v="53" actId="1076"/>
        <pc:sldMkLst>
          <pc:docMk/>
          <pc:sldMk cId="0" sldId="279"/>
        </pc:sldMkLst>
        <pc:picChg chg="add mod">
          <ac:chgData name="Domingo, Hanna" userId="S::hanna.domingo@adidas.com::b7b9b23a-0e14-41a6-95cb-1838454e69ab" providerId="AD" clId="Web-{03B27CB2-3508-0F7B-FC29-691F3C990156}" dt="2023-10-03T22:09:24.945" v="50" actId="1076"/>
          <ac:picMkLst>
            <pc:docMk/>
            <pc:sldMk cId="0" sldId="279"/>
            <ac:picMk id="2" creationId="{EDB2552B-CAE7-5A81-B852-CCBFEA942CA5}"/>
          </ac:picMkLst>
        </pc:picChg>
        <pc:picChg chg="add mod">
          <ac:chgData name="Domingo, Hanna" userId="S::hanna.domingo@adidas.com::b7b9b23a-0e14-41a6-95cb-1838454e69ab" providerId="AD" clId="Web-{03B27CB2-3508-0F7B-FC29-691F3C990156}" dt="2023-10-03T22:09:29.289" v="53" actId="1076"/>
          <ac:picMkLst>
            <pc:docMk/>
            <pc:sldMk cId="0" sldId="279"/>
            <ac:picMk id="3" creationId="{B577BA4B-E11F-BB19-0ED7-D835BBBDF510}"/>
          </ac:picMkLst>
        </pc:picChg>
        <pc:picChg chg="del">
          <ac:chgData name="Domingo, Hanna" userId="S::hanna.domingo@adidas.com::b7b9b23a-0e14-41a6-95cb-1838454e69ab" providerId="AD" clId="Web-{03B27CB2-3508-0F7B-FC29-691F3C990156}" dt="2023-10-03T22:08:43.553" v="44"/>
          <ac:picMkLst>
            <pc:docMk/>
            <pc:sldMk cId="0" sldId="279"/>
            <ac:picMk id="333" creationId="{00000000-0000-0000-0000-000000000000}"/>
          </ac:picMkLst>
        </pc:picChg>
      </pc:sldChg>
      <pc:sldChg chg="modSp">
        <pc:chgData name="Domingo, Hanna" userId="S::hanna.domingo@adidas.com::b7b9b23a-0e14-41a6-95cb-1838454e69ab" providerId="AD" clId="Web-{03B27CB2-3508-0F7B-FC29-691F3C990156}" dt="2023-10-03T22:10:19.774" v="60" actId="20577"/>
        <pc:sldMkLst>
          <pc:docMk/>
          <pc:sldMk cId="0" sldId="286"/>
        </pc:sldMkLst>
        <pc:spChg chg="mod">
          <ac:chgData name="Domingo, Hanna" userId="S::hanna.domingo@adidas.com::b7b9b23a-0e14-41a6-95cb-1838454e69ab" providerId="AD" clId="Web-{03B27CB2-3508-0F7B-FC29-691F3C990156}" dt="2023-10-03T22:10:19.774" v="60" actId="20577"/>
          <ac:spMkLst>
            <pc:docMk/>
            <pc:sldMk cId="0" sldId="286"/>
            <ac:spMk id="395" creationId="{00000000-0000-0000-0000-000000000000}"/>
          </ac:spMkLst>
        </pc:spChg>
        <pc:spChg chg="mod">
          <ac:chgData name="Domingo, Hanna" userId="S::hanna.domingo@adidas.com::b7b9b23a-0e14-41a6-95cb-1838454e69ab" providerId="AD" clId="Web-{03B27CB2-3508-0F7B-FC29-691F3C990156}" dt="2023-10-03T22:10:16.368" v="58" actId="20577"/>
          <ac:spMkLst>
            <pc:docMk/>
            <pc:sldMk cId="0" sldId="286"/>
            <ac:spMk id="398" creationId="{00000000-0000-0000-0000-000000000000}"/>
          </ac:spMkLst>
        </pc:spChg>
      </pc:sldChg>
    </pc:docChg>
  </pc:docChgLst>
  <pc:docChgLst>
    <pc:chgData name="Chen, Rose" userId="8cde7ac6-0e2a-4659-8b7a-d3cd8fa2db1a" providerId="ADAL" clId="{CE02F35B-7C0D-4350-8553-E7E0A0CC8E33}"/>
    <pc:docChg chg="modSld sldOrd">
      <pc:chgData name="Chen, Rose" userId="8cde7ac6-0e2a-4659-8b7a-d3cd8fa2db1a" providerId="ADAL" clId="{CE02F35B-7C0D-4350-8553-E7E0A0CC8E33}" dt="2023-10-04T11:19:45.793" v="1" actId="1076"/>
      <pc:docMkLst>
        <pc:docMk/>
      </pc:docMkLst>
      <pc:sldChg chg="ord">
        <pc:chgData name="Chen, Rose" userId="8cde7ac6-0e2a-4659-8b7a-d3cd8fa2db1a" providerId="ADAL" clId="{CE02F35B-7C0D-4350-8553-E7E0A0CC8E33}" dt="2023-10-04T11:18:54.336" v="0" actId="20578"/>
        <pc:sldMkLst>
          <pc:docMk/>
          <pc:sldMk cId="0" sldId="269"/>
        </pc:sldMkLst>
      </pc:sldChg>
      <pc:sldChg chg="modSp mod">
        <pc:chgData name="Chen, Rose" userId="8cde7ac6-0e2a-4659-8b7a-d3cd8fa2db1a" providerId="ADAL" clId="{CE02F35B-7C0D-4350-8553-E7E0A0CC8E33}" dt="2023-10-04T11:19:45.793" v="1" actId="1076"/>
        <pc:sldMkLst>
          <pc:docMk/>
          <pc:sldMk cId="0" sldId="279"/>
        </pc:sldMkLst>
        <pc:picChg chg="mod">
          <ac:chgData name="Chen, Rose" userId="8cde7ac6-0e2a-4659-8b7a-d3cd8fa2db1a" providerId="ADAL" clId="{CE02F35B-7C0D-4350-8553-E7E0A0CC8E33}" dt="2023-10-04T11:19:45.793" v="1" actId="1076"/>
          <ac:picMkLst>
            <pc:docMk/>
            <pc:sldMk cId="0" sldId="279"/>
            <ac:picMk id="2" creationId="{EDB2552B-CAE7-5A81-B852-CCBFEA942CA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823ceb672a_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2823ceb672a_3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823967fa18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2823967fa18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823ceb672a_2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2823ceb672a_2_3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ae688ea236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gae688ea236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505f6248f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505f6248f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ae688ea23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ae688ea236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823ceb67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823ceb67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823ceb672a_2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823ceb672a_2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ae688ea23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ae688ea236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9cdbf36cc2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9cdbf36cc2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823ceb672a_2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823ceb672a_2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ae688ea236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ae688ea236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823ceb672a_3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823ceb672a_3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823ceb672a_3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823ceb672a_3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823ceb672a_3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823ceb672a_3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823ceb672a_3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2823ceb672a_3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823ceb672a_3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823ceb672a_3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823ceb672a_3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823ceb672a_3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823ceb672a_3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823ceb672a_3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823ceb672a_3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823ceb672a_3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9cdbf36cc2_0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g9cdbf36cc2_0_5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823ceb672a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g2823ceb672a_3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823ceb672a_3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823ceb672a_3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823ceb672a_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g2823ceb672a_3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83dd08fc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g283dd08fcb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a06826122e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a06826122e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ae688ea236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gae688ea236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ae688ea23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gae688ea236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e688ea23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gae688ea236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ae688ea23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gae688ea236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ae688ea23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ae688ea236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hite - Blank 1">
  <p:cSld name="TITLE_3">
    <p:bg>
      <p:bgPr>
        <a:solidFill>
          <a:srgbClr val="F5E0CC"/>
        </a:solidFill>
        <a:effectLst/>
      </p:bgPr>
    </p:bg>
    <p:spTree>
      <p:nvGrpSpPr>
        <p:cNvPr id="1"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White - Folio 1 1">
  <p:cSld name="TITLE_2_1">
    <p:spTree>
      <p:nvGrpSpPr>
        <p:cNvPr id="1" name="Shape 37"/>
        <p:cNvGrpSpPr/>
        <p:nvPr/>
      </p:nvGrpSpPr>
      <p:grpSpPr>
        <a:xfrm>
          <a:off x="0" y="0"/>
          <a:ext cx="0" cy="0"/>
          <a:chOff x="0" y="0"/>
          <a:chExt cx="0" cy="0"/>
        </a:xfrm>
      </p:grpSpPr>
      <p:sp>
        <p:nvSpPr>
          <p:cNvPr id="38" name="Google Shape;38;p11"/>
          <p:cNvSpPr/>
          <p:nvPr/>
        </p:nvSpPr>
        <p:spPr>
          <a:xfrm>
            <a:off x="275" y="-75"/>
            <a:ext cx="246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1"/>
          <p:cNvSpPr/>
          <p:nvPr/>
        </p:nvSpPr>
        <p:spPr>
          <a:xfrm>
            <a:off x="252800" y="-1800"/>
            <a:ext cx="8891100" cy="5143500"/>
          </a:xfrm>
          <a:prstGeom prst="rect">
            <a:avLst/>
          </a:prstGeom>
          <a:solidFill>
            <a:srgbClr val="17171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1"/>
          <p:cNvSpPr txBox="1"/>
          <p:nvPr/>
        </p:nvSpPr>
        <p:spPr>
          <a:xfrm rot="-5400000">
            <a:off x="-1048049" y="2334608"/>
            <a:ext cx="2344500" cy="474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solidFill>
                  <a:srgbClr val="000000"/>
                </a:solidFill>
                <a:latin typeface="Helvetica Neue"/>
                <a:ea typeface="Helvetica Neue"/>
                <a:cs typeface="Helvetica Neue"/>
                <a:sym typeface="Helvetica Neue"/>
              </a:rPr>
              <a:t>adidas x IVY PARK</a:t>
            </a:r>
            <a:endParaRPr sz="700" b="1" i="0" u="none" strike="noStrike" cap="none">
              <a:solidFill>
                <a:srgbClr val="000000"/>
              </a:solidFill>
              <a:latin typeface="Helvetica Neue"/>
              <a:ea typeface="Helvetica Neue"/>
              <a:cs typeface="Helvetica Neue"/>
              <a:sym typeface="Helvetica Neue"/>
            </a:endParaRPr>
          </a:p>
        </p:txBody>
      </p:sp>
      <p:sp>
        <p:nvSpPr>
          <p:cNvPr id="41" name="Google Shape;41;p11"/>
          <p:cNvSpPr txBox="1"/>
          <p:nvPr/>
        </p:nvSpPr>
        <p:spPr>
          <a:xfrm rot="-5400000">
            <a:off x="-150159" y="4649482"/>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fld id="{00000000-1234-1234-1234-123412341234}" type="slidenum">
              <a:rPr lang="en" sz="700" b="1" i="0" u="none" strike="noStrike" cap="none">
                <a:solidFill>
                  <a:srgbClr val="000000"/>
                </a:solidFill>
                <a:latin typeface="Helvetica Neue"/>
                <a:ea typeface="Helvetica Neue"/>
                <a:cs typeface="Helvetica Neue"/>
                <a:sym typeface="Helvetica Neue"/>
              </a:rPr>
              <a:t>‹#›</a:t>
            </a:fld>
            <a:endParaRPr sz="700" b="1"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range - Folio">
  <p:cSld name="TITLE_1">
    <p:bg>
      <p:bgPr>
        <a:solidFill>
          <a:srgbClr val="F16B51"/>
        </a:solidFill>
        <a:effectLst/>
      </p:bgPr>
    </p:bg>
    <p:spTree>
      <p:nvGrpSpPr>
        <p:cNvPr id="1" name="Shape 42"/>
        <p:cNvGrpSpPr/>
        <p:nvPr/>
      </p:nvGrpSpPr>
      <p:grpSpPr>
        <a:xfrm>
          <a:off x="0" y="0"/>
          <a:ext cx="0" cy="0"/>
          <a:chOff x="0" y="0"/>
          <a:chExt cx="0" cy="0"/>
        </a:xfrm>
      </p:grpSpPr>
      <p:sp>
        <p:nvSpPr>
          <p:cNvPr id="43" name="Google Shape;43;p12"/>
          <p:cNvSpPr/>
          <p:nvPr/>
        </p:nvSpPr>
        <p:spPr>
          <a:xfrm>
            <a:off x="275" y="-75"/>
            <a:ext cx="246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2"/>
          <p:cNvSpPr txBox="1"/>
          <p:nvPr/>
        </p:nvSpPr>
        <p:spPr>
          <a:xfrm rot="-5400000">
            <a:off x="-1048049" y="2334608"/>
            <a:ext cx="2344500" cy="474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solidFill>
                  <a:srgbClr val="000000"/>
                </a:solidFill>
                <a:latin typeface="Helvetica Neue"/>
                <a:ea typeface="Helvetica Neue"/>
                <a:cs typeface="Helvetica Neue"/>
                <a:sym typeface="Helvetica Neue"/>
              </a:rPr>
              <a:t>adidas x IVY PARK</a:t>
            </a:r>
            <a:endParaRPr sz="700" b="1" i="0" u="none" strike="noStrike" cap="none">
              <a:solidFill>
                <a:srgbClr val="000000"/>
              </a:solidFill>
              <a:latin typeface="Helvetica Neue"/>
              <a:ea typeface="Helvetica Neue"/>
              <a:cs typeface="Helvetica Neue"/>
              <a:sym typeface="Helvetica Neue"/>
            </a:endParaRPr>
          </a:p>
        </p:txBody>
      </p:sp>
      <p:sp>
        <p:nvSpPr>
          <p:cNvPr id="45" name="Google Shape;45;p12"/>
          <p:cNvSpPr txBox="1"/>
          <p:nvPr/>
        </p:nvSpPr>
        <p:spPr>
          <a:xfrm rot="-5400000">
            <a:off x="-150159" y="4649482"/>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fld id="{00000000-1234-1234-1234-123412341234}" type="slidenum">
              <a:rPr lang="en" sz="700" b="1" i="0" u="none" strike="noStrike" cap="none">
                <a:solidFill>
                  <a:srgbClr val="000000"/>
                </a:solidFill>
                <a:latin typeface="Helvetica Neue"/>
                <a:ea typeface="Helvetica Neue"/>
                <a:cs typeface="Helvetica Neue"/>
                <a:sym typeface="Helvetica Neue"/>
              </a:rPr>
              <a:t>‹#›</a:t>
            </a:fld>
            <a:endParaRPr sz="700" b="1"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urgundy - Folio">
  <p:cSld name="TITLE_1_1_1">
    <p:bg>
      <p:bgPr>
        <a:solidFill>
          <a:srgbClr val="3E2132"/>
        </a:solidFill>
        <a:effectLst/>
      </p:bgPr>
    </p:bg>
    <p:spTree>
      <p:nvGrpSpPr>
        <p:cNvPr id="1" name="Shape 46"/>
        <p:cNvGrpSpPr/>
        <p:nvPr/>
      </p:nvGrpSpPr>
      <p:grpSpPr>
        <a:xfrm>
          <a:off x="0" y="0"/>
          <a:ext cx="0" cy="0"/>
          <a:chOff x="0" y="0"/>
          <a:chExt cx="0" cy="0"/>
        </a:xfrm>
      </p:grpSpPr>
      <p:sp>
        <p:nvSpPr>
          <p:cNvPr id="47" name="Google Shape;47;p13"/>
          <p:cNvSpPr/>
          <p:nvPr/>
        </p:nvSpPr>
        <p:spPr>
          <a:xfrm>
            <a:off x="275" y="-75"/>
            <a:ext cx="246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3"/>
          <p:cNvSpPr txBox="1"/>
          <p:nvPr/>
        </p:nvSpPr>
        <p:spPr>
          <a:xfrm rot="-5400000">
            <a:off x="-1048049" y="2334608"/>
            <a:ext cx="2344500" cy="474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solidFill>
                  <a:srgbClr val="000000"/>
                </a:solidFill>
                <a:latin typeface="Helvetica Neue"/>
                <a:ea typeface="Helvetica Neue"/>
                <a:cs typeface="Helvetica Neue"/>
                <a:sym typeface="Helvetica Neue"/>
              </a:rPr>
              <a:t>adidas x IVY PARK</a:t>
            </a:r>
            <a:endParaRPr sz="700" b="1" i="0" u="none" strike="noStrike" cap="none">
              <a:solidFill>
                <a:srgbClr val="000000"/>
              </a:solidFill>
              <a:latin typeface="Helvetica Neue"/>
              <a:ea typeface="Helvetica Neue"/>
              <a:cs typeface="Helvetica Neue"/>
              <a:sym typeface="Helvetica Neue"/>
            </a:endParaRPr>
          </a:p>
        </p:txBody>
      </p:sp>
      <p:sp>
        <p:nvSpPr>
          <p:cNvPr id="49" name="Google Shape;49;p13"/>
          <p:cNvSpPr txBox="1"/>
          <p:nvPr/>
        </p:nvSpPr>
        <p:spPr>
          <a:xfrm rot="-5400000">
            <a:off x="-150159" y="4649482"/>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fld id="{00000000-1234-1234-1234-123412341234}" type="slidenum">
              <a:rPr lang="en" sz="700" b="1" i="0" u="none" strike="noStrike" cap="none">
                <a:solidFill>
                  <a:srgbClr val="000000"/>
                </a:solidFill>
                <a:latin typeface="Helvetica Neue"/>
                <a:ea typeface="Helvetica Neue"/>
                <a:cs typeface="Helvetica Neue"/>
                <a:sym typeface="Helvetica Neue"/>
              </a:rPr>
              <a:t>‹#›</a:t>
            </a:fld>
            <a:endParaRPr sz="700" b="1"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ream - Folio">
  <p:cSld name="TITLE_1_1_1_1">
    <p:bg>
      <p:bgPr>
        <a:solidFill>
          <a:srgbClr val="E4D8C5"/>
        </a:solidFill>
        <a:effectLst/>
      </p:bgPr>
    </p:bg>
    <p:spTree>
      <p:nvGrpSpPr>
        <p:cNvPr id="1" name="Shape 50"/>
        <p:cNvGrpSpPr/>
        <p:nvPr/>
      </p:nvGrpSpPr>
      <p:grpSpPr>
        <a:xfrm>
          <a:off x="0" y="0"/>
          <a:ext cx="0" cy="0"/>
          <a:chOff x="0" y="0"/>
          <a:chExt cx="0" cy="0"/>
        </a:xfrm>
      </p:grpSpPr>
      <p:sp>
        <p:nvSpPr>
          <p:cNvPr id="51" name="Google Shape;51;p14"/>
          <p:cNvSpPr/>
          <p:nvPr/>
        </p:nvSpPr>
        <p:spPr>
          <a:xfrm>
            <a:off x="275" y="-75"/>
            <a:ext cx="246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4"/>
          <p:cNvSpPr txBox="1"/>
          <p:nvPr/>
        </p:nvSpPr>
        <p:spPr>
          <a:xfrm rot="-5400000">
            <a:off x="-1048049" y="2334608"/>
            <a:ext cx="2344500" cy="474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solidFill>
                  <a:srgbClr val="000000"/>
                </a:solidFill>
                <a:latin typeface="Helvetica Neue"/>
                <a:ea typeface="Helvetica Neue"/>
                <a:cs typeface="Helvetica Neue"/>
                <a:sym typeface="Helvetica Neue"/>
              </a:rPr>
              <a:t>adidas x IVY PARK</a:t>
            </a:r>
            <a:endParaRPr sz="700" b="1" i="0" u="none" strike="noStrike" cap="none">
              <a:solidFill>
                <a:srgbClr val="000000"/>
              </a:solidFill>
              <a:latin typeface="Helvetica Neue"/>
              <a:ea typeface="Helvetica Neue"/>
              <a:cs typeface="Helvetica Neue"/>
              <a:sym typeface="Helvetica Neue"/>
            </a:endParaRPr>
          </a:p>
        </p:txBody>
      </p:sp>
      <p:sp>
        <p:nvSpPr>
          <p:cNvPr id="53" name="Google Shape;53;p14"/>
          <p:cNvSpPr txBox="1"/>
          <p:nvPr/>
        </p:nvSpPr>
        <p:spPr>
          <a:xfrm rot="-5400000">
            <a:off x="-150159" y="4649482"/>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fld id="{00000000-1234-1234-1234-123412341234}" type="slidenum">
              <a:rPr lang="en" sz="700" b="1" i="0" u="none" strike="noStrike" cap="none">
                <a:solidFill>
                  <a:srgbClr val="000000"/>
                </a:solidFill>
                <a:latin typeface="Helvetica Neue"/>
                <a:ea typeface="Helvetica Neue"/>
                <a:cs typeface="Helvetica Neue"/>
                <a:sym typeface="Helvetica Neue"/>
              </a:rPr>
              <a:t>‹#›</a:t>
            </a:fld>
            <a:endParaRPr sz="700" b="1" i="0" u="none" strike="noStrike" cap="none">
              <a:solidFill>
                <a:srgbClr val="000000"/>
              </a:solidFill>
              <a:latin typeface="Helvetica Neue"/>
              <a:ea typeface="Helvetica Neue"/>
              <a:cs typeface="Helvetica Neue"/>
              <a:sym typeface="Helvetica Neue"/>
            </a:endParaRPr>
          </a:p>
        </p:txBody>
      </p:sp>
      <p:sp>
        <p:nvSpPr>
          <p:cNvPr id="54" name="Google Shape;54;p14"/>
          <p:cNvSpPr/>
          <p:nvPr/>
        </p:nvSpPr>
        <p:spPr>
          <a:xfrm>
            <a:off x="260928" y="-9928"/>
            <a:ext cx="8891100" cy="5193900"/>
          </a:xfrm>
          <a:prstGeom prst="rect">
            <a:avLst/>
          </a:prstGeom>
          <a:solidFill>
            <a:srgbClr val="F5E0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57" name="Google Shape;57;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8" name="Google Shape;5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_4">
    <p:spTree>
      <p:nvGrpSpPr>
        <p:cNvPr id="1" name="Shape 59"/>
        <p:cNvGrpSpPr/>
        <p:nvPr/>
      </p:nvGrpSpPr>
      <p:grpSpPr>
        <a:xfrm>
          <a:off x="0" y="0"/>
          <a:ext cx="0" cy="0"/>
          <a:chOff x="0" y="0"/>
          <a:chExt cx="0" cy="0"/>
        </a:xfrm>
      </p:grpSpPr>
      <p:sp>
        <p:nvSpPr>
          <p:cNvPr id="60" name="Google Shape;60;p1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61" name="Google Shape;61;p1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 name="Google Shape;6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p:cSld name="TITLE_5">
    <p:spTree>
      <p:nvGrpSpPr>
        <p:cNvPr id="1" name="Shape 63"/>
        <p:cNvGrpSpPr/>
        <p:nvPr/>
      </p:nvGrpSpPr>
      <p:grpSpPr>
        <a:xfrm>
          <a:off x="0" y="0"/>
          <a:ext cx="0" cy="0"/>
          <a:chOff x="0" y="0"/>
          <a:chExt cx="0" cy="0"/>
        </a:xfrm>
      </p:grpSpPr>
      <p:sp>
        <p:nvSpPr>
          <p:cNvPr id="64" name="Google Shape;64;p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65" name="Google Shape;65;p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2">
  <p:cSld name="TITLE_6">
    <p:spTree>
      <p:nvGrpSpPr>
        <p:cNvPr id="1" name="Shape 67"/>
        <p:cNvGrpSpPr/>
        <p:nvPr/>
      </p:nvGrpSpPr>
      <p:grpSpPr>
        <a:xfrm>
          <a:off x="0" y="0"/>
          <a:ext cx="0" cy="0"/>
          <a:chOff x="0" y="0"/>
          <a:chExt cx="0" cy="0"/>
        </a:xfrm>
      </p:grpSpPr>
      <p:sp>
        <p:nvSpPr>
          <p:cNvPr id="68" name="Google Shape;68;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69" name="Google Shape;69;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0" name="Google Shape;70;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3">
  <p:cSld name="TITLE_7">
    <p:spTree>
      <p:nvGrpSpPr>
        <p:cNvPr id="1" name="Shape 71"/>
        <p:cNvGrpSpPr/>
        <p:nvPr/>
      </p:nvGrpSpPr>
      <p:grpSpPr>
        <a:xfrm>
          <a:off x="0" y="0"/>
          <a:ext cx="0" cy="0"/>
          <a:chOff x="0" y="0"/>
          <a:chExt cx="0" cy="0"/>
        </a:xfrm>
      </p:grpSpPr>
      <p:sp>
        <p:nvSpPr>
          <p:cNvPr id="72" name="Google Shape;72;p1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73" name="Google Shape;73;p1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4" name="Google Shape;7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4">
  <p:cSld name="TITLE_8">
    <p:spTree>
      <p:nvGrpSpPr>
        <p:cNvPr id="1" name="Shape 75"/>
        <p:cNvGrpSpPr/>
        <p:nvPr/>
      </p:nvGrpSpPr>
      <p:grpSpPr>
        <a:xfrm>
          <a:off x="0" y="0"/>
          <a:ext cx="0" cy="0"/>
          <a:chOff x="0" y="0"/>
          <a:chExt cx="0" cy="0"/>
        </a:xfrm>
      </p:grpSpPr>
      <p:sp>
        <p:nvSpPr>
          <p:cNvPr id="76" name="Google Shape;76;p2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77" name="Google Shape;77;p2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8" name="Google Shape;7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White - Blank" type="title">
  <p:cSld name="TITLE">
    <p:spTree>
      <p:nvGrpSpPr>
        <p:cNvPr id="1" name="Shape 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5">
  <p:cSld name="TITLE_9">
    <p:spTree>
      <p:nvGrpSpPr>
        <p:cNvPr id="1" name="Shape 79"/>
        <p:cNvGrpSpPr/>
        <p:nvPr/>
      </p:nvGrpSpPr>
      <p:grpSpPr>
        <a:xfrm>
          <a:off x="0" y="0"/>
          <a:ext cx="0" cy="0"/>
          <a:chOff x="0" y="0"/>
          <a:chExt cx="0" cy="0"/>
        </a:xfrm>
      </p:grpSpPr>
      <p:sp>
        <p:nvSpPr>
          <p:cNvPr id="80" name="Google Shape;80;p2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81" name="Google Shape;81;p2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2" name="Google Shape;82;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6">
  <p:cSld name="TITLE_10">
    <p:spTree>
      <p:nvGrpSpPr>
        <p:cNvPr id="1" name="Shape 83"/>
        <p:cNvGrpSpPr/>
        <p:nvPr/>
      </p:nvGrpSpPr>
      <p:grpSpPr>
        <a:xfrm>
          <a:off x="0" y="0"/>
          <a:ext cx="0" cy="0"/>
          <a:chOff x="0" y="0"/>
          <a:chExt cx="0" cy="0"/>
        </a:xfrm>
      </p:grpSpPr>
      <p:sp>
        <p:nvSpPr>
          <p:cNvPr id="84" name="Google Shape;84;p2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85" name="Google Shape;85;p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6" name="Google Shape;86;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7">
  <p:cSld name="TITLE_11">
    <p:spTree>
      <p:nvGrpSpPr>
        <p:cNvPr id="1" name="Shape 87"/>
        <p:cNvGrpSpPr/>
        <p:nvPr/>
      </p:nvGrpSpPr>
      <p:grpSpPr>
        <a:xfrm>
          <a:off x="0" y="0"/>
          <a:ext cx="0" cy="0"/>
          <a:chOff x="0" y="0"/>
          <a:chExt cx="0" cy="0"/>
        </a:xfrm>
      </p:grpSpPr>
      <p:sp>
        <p:nvSpPr>
          <p:cNvPr id="88" name="Google Shape;88;p2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89" name="Google Shape;89;p2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0" name="Google Shape;9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White - Folio 1 2">
  <p:cSld name="TITLE_2_2">
    <p:spTree>
      <p:nvGrpSpPr>
        <p:cNvPr id="1" name="Shape 8"/>
        <p:cNvGrpSpPr/>
        <p:nvPr/>
      </p:nvGrpSpPr>
      <p:grpSpPr>
        <a:xfrm>
          <a:off x="0" y="0"/>
          <a:ext cx="0" cy="0"/>
          <a:chOff x="0" y="0"/>
          <a:chExt cx="0" cy="0"/>
        </a:xfrm>
      </p:grpSpPr>
      <p:sp>
        <p:nvSpPr>
          <p:cNvPr id="9" name="Google Shape;9;p4"/>
          <p:cNvSpPr/>
          <p:nvPr/>
        </p:nvSpPr>
        <p:spPr>
          <a:xfrm>
            <a:off x="260925" y="-9925"/>
            <a:ext cx="8891100" cy="5184000"/>
          </a:xfrm>
          <a:prstGeom prst="rect">
            <a:avLst/>
          </a:prstGeom>
          <a:solidFill>
            <a:srgbClr val="E7F5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p4"/>
          <p:cNvSpPr/>
          <p:nvPr/>
        </p:nvSpPr>
        <p:spPr>
          <a:xfrm>
            <a:off x="275" y="-75"/>
            <a:ext cx="246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Google Shape;11;p4"/>
          <p:cNvPicPr preferRelativeResize="0"/>
          <p:nvPr/>
        </p:nvPicPr>
        <p:blipFill rotWithShape="1">
          <a:blip r:embed="rId2">
            <a:alphaModFix/>
          </a:blip>
          <a:srcRect/>
          <a:stretch/>
        </p:blipFill>
        <p:spPr>
          <a:xfrm rot="-5400000">
            <a:off x="-203488" y="2467514"/>
            <a:ext cx="655374" cy="208475"/>
          </a:xfrm>
          <a:prstGeom prst="rect">
            <a:avLst/>
          </a:prstGeom>
          <a:noFill/>
          <a:ln>
            <a:noFill/>
          </a:ln>
        </p:spPr>
      </p:pic>
      <p:sp>
        <p:nvSpPr>
          <p:cNvPr id="12" name="Google Shape;12;p4"/>
          <p:cNvSpPr txBox="1"/>
          <p:nvPr/>
        </p:nvSpPr>
        <p:spPr>
          <a:xfrm>
            <a:off x="-1400" y="4843909"/>
            <a:ext cx="316200" cy="3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fld id="{00000000-1234-1234-1234-123412341234}" type="slidenum">
              <a:rPr lang="en" sz="600" b="1" i="0" u="none" strike="noStrike" cap="none">
                <a:solidFill>
                  <a:srgbClr val="171717"/>
                </a:solidFill>
                <a:latin typeface="Helvetica Neue"/>
                <a:ea typeface="Helvetica Neue"/>
                <a:cs typeface="Helvetica Neue"/>
                <a:sym typeface="Helvetica Neue"/>
              </a:rPr>
              <a:t>‹#›</a:t>
            </a:fld>
            <a:endParaRPr sz="600" b="1" i="0" u="none" strike="noStrike" cap="none">
              <a:solidFill>
                <a:srgbClr val="171717"/>
              </a:solidFill>
              <a:latin typeface="Helvetica Neue"/>
              <a:ea typeface="Helvetica Neue"/>
              <a:cs typeface="Helvetica Neue"/>
              <a:sym typeface="Helvetica Neu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White - Folio 1">
  <p:cSld name="TITLE_2">
    <p:spTree>
      <p:nvGrpSpPr>
        <p:cNvPr id="1" name="Shape 13"/>
        <p:cNvGrpSpPr/>
        <p:nvPr/>
      </p:nvGrpSpPr>
      <p:grpSpPr>
        <a:xfrm>
          <a:off x="0" y="0"/>
          <a:ext cx="0" cy="0"/>
          <a:chOff x="0" y="0"/>
          <a:chExt cx="0" cy="0"/>
        </a:xfrm>
      </p:grpSpPr>
      <p:sp>
        <p:nvSpPr>
          <p:cNvPr id="14" name="Google Shape;14;p5"/>
          <p:cNvSpPr/>
          <p:nvPr/>
        </p:nvSpPr>
        <p:spPr>
          <a:xfrm>
            <a:off x="275" y="-75"/>
            <a:ext cx="246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5"/>
          <p:cNvSpPr/>
          <p:nvPr/>
        </p:nvSpPr>
        <p:spPr>
          <a:xfrm>
            <a:off x="260928" y="-9928"/>
            <a:ext cx="8891100" cy="5193900"/>
          </a:xfrm>
          <a:prstGeom prst="rect">
            <a:avLst/>
          </a:prstGeom>
          <a:solidFill>
            <a:srgbClr val="2446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4272A"/>
              </a:solidFill>
              <a:latin typeface="Arial"/>
              <a:ea typeface="Arial"/>
              <a:cs typeface="Arial"/>
              <a:sym typeface="Arial"/>
            </a:endParaRPr>
          </a:p>
        </p:txBody>
      </p:sp>
      <p:sp>
        <p:nvSpPr>
          <p:cNvPr id="16" name="Google Shape;16;p5"/>
          <p:cNvSpPr txBox="1"/>
          <p:nvPr/>
        </p:nvSpPr>
        <p:spPr>
          <a:xfrm>
            <a:off x="-1400" y="4843909"/>
            <a:ext cx="316200" cy="3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fld id="{00000000-1234-1234-1234-123412341234}" type="slidenum">
              <a:rPr lang="en" sz="600" b="1" i="0" u="none" strike="noStrike" cap="none">
                <a:solidFill>
                  <a:srgbClr val="171717"/>
                </a:solidFill>
                <a:latin typeface="Helvetica Neue"/>
                <a:ea typeface="Helvetica Neue"/>
                <a:cs typeface="Helvetica Neue"/>
                <a:sym typeface="Helvetica Neue"/>
              </a:rPr>
              <a:t>‹#›</a:t>
            </a:fld>
            <a:endParaRPr sz="600" b="1" i="0" u="none" strike="noStrike" cap="none">
              <a:solidFill>
                <a:srgbClr val="171717"/>
              </a:solidFill>
              <a:latin typeface="Helvetica Neue"/>
              <a:ea typeface="Helvetica Neue"/>
              <a:cs typeface="Helvetica Neue"/>
              <a:sym typeface="Helvetica Neue"/>
            </a:endParaRPr>
          </a:p>
        </p:txBody>
      </p:sp>
      <p:pic>
        <p:nvPicPr>
          <p:cNvPr id="17" name="Google Shape;17;p5"/>
          <p:cNvPicPr preferRelativeResize="0"/>
          <p:nvPr/>
        </p:nvPicPr>
        <p:blipFill rotWithShape="1">
          <a:blip r:embed="rId2">
            <a:alphaModFix/>
          </a:blip>
          <a:srcRect/>
          <a:stretch/>
        </p:blipFill>
        <p:spPr>
          <a:xfrm rot="-5400000">
            <a:off x="-203488" y="2467514"/>
            <a:ext cx="655374" cy="2084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White - Folio 1 2 1 1">
  <p:cSld name="TITLE_2_2_1_1">
    <p:spTree>
      <p:nvGrpSpPr>
        <p:cNvPr id="1" name="Shape 18"/>
        <p:cNvGrpSpPr/>
        <p:nvPr/>
      </p:nvGrpSpPr>
      <p:grpSpPr>
        <a:xfrm>
          <a:off x="0" y="0"/>
          <a:ext cx="0" cy="0"/>
          <a:chOff x="0" y="0"/>
          <a:chExt cx="0" cy="0"/>
        </a:xfrm>
      </p:grpSpPr>
      <p:sp>
        <p:nvSpPr>
          <p:cNvPr id="19" name="Google Shape;19;p6"/>
          <p:cNvSpPr/>
          <p:nvPr/>
        </p:nvSpPr>
        <p:spPr>
          <a:xfrm>
            <a:off x="275" y="-75"/>
            <a:ext cx="246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 name="Google Shape;20;p6"/>
          <p:cNvPicPr preferRelativeResize="0"/>
          <p:nvPr/>
        </p:nvPicPr>
        <p:blipFill rotWithShape="1">
          <a:blip r:embed="rId2">
            <a:alphaModFix/>
          </a:blip>
          <a:srcRect/>
          <a:stretch/>
        </p:blipFill>
        <p:spPr>
          <a:xfrm rot="-5400000">
            <a:off x="-203488" y="2467514"/>
            <a:ext cx="655374" cy="208475"/>
          </a:xfrm>
          <a:prstGeom prst="rect">
            <a:avLst/>
          </a:prstGeom>
          <a:noFill/>
          <a:ln>
            <a:noFill/>
          </a:ln>
        </p:spPr>
      </p:pic>
      <p:sp>
        <p:nvSpPr>
          <p:cNvPr id="21" name="Google Shape;21;p6"/>
          <p:cNvSpPr txBox="1"/>
          <p:nvPr/>
        </p:nvSpPr>
        <p:spPr>
          <a:xfrm>
            <a:off x="-1400" y="4843909"/>
            <a:ext cx="316200" cy="3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fld id="{00000000-1234-1234-1234-123412341234}" type="slidenum">
              <a:rPr lang="en" sz="600" b="1" i="0" u="none" strike="noStrike" cap="none">
                <a:solidFill>
                  <a:srgbClr val="171717"/>
                </a:solidFill>
                <a:latin typeface="Helvetica Neue"/>
                <a:ea typeface="Helvetica Neue"/>
                <a:cs typeface="Helvetica Neue"/>
                <a:sym typeface="Helvetica Neue"/>
              </a:rPr>
              <a:t>‹#›</a:t>
            </a:fld>
            <a:endParaRPr sz="600" b="1" i="0" u="none" strike="noStrike" cap="none">
              <a:solidFill>
                <a:srgbClr val="171717"/>
              </a:solidFill>
              <a:latin typeface="Helvetica Neue"/>
              <a:ea typeface="Helvetica Neue"/>
              <a:cs typeface="Helvetica Neue"/>
              <a:sym typeface="Helvetica Neue"/>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k Grey - Folio">
  <p:cSld name="TITLE_1_1">
    <p:bg>
      <p:bgPr>
        <a:solidFill>
          <a:srgbClr val="FFFFFF"/>
        </a:solidFill>
        <a:effectLst/>
      </p:bgPr>
    </p:bg>
    <p:spTree>
      <p:nvGrpSpPr>
        <p:cNvPr id="1" name="Shape 22"/>
        <p:cNvGrpSpPr/>
        <p:nvPr/>
      </p:nvGrpSpPr>
      <p:grpSpPr>
        <a:xfrm>
          <a:off x="0" y="0"/>
          <a:ext cx="0" cy="0"/>
          <a:chOff x="0" y="0"/>
          <a:chExt cx="0" cy="0"/>
        </a:xfrm>
      </p:grpSpPr>
      <p:sp>
        <p:nvSpPr>
          <p:cNvPr id="23" name="Google Shape;23;p7"/>
          <p:cNvSpPr/>
          <p:nvPr/>
        </p:nvSpPr>
        <p:spPr>
          <a:xfrm>
            <a:off x="275" y="-75"/>
            <a:ext cx="246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7"/>
          <p:cNvSpPr txBox="1"/>
          <p:nvPr/>
        </p:nvSpPr>
        <p:spPr>
          <a:xfrm rot="-5400000">
            <a:off x="-1048049" y="2334608"/>
            <a:ext cx="2344500" cy="474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solidFill>
                  <a:srgbClr val="000000"/>
                </a:solidFill>
                <a:latin typeface="Helvetica Neue"/>
                <a:ea typeface="Helvetica Neue"/>
                <a:cs typeface="Helvetica Neue"/>
                <a:sym typeface="Helvetica Neue"/>
              </a:rPr>
              <a:t>adidas x IVY PARK</a:t>
            </a:r>
            <a:endParaRPr sz="700" b="1" i="0" u="none" strike="noStrike" cap="none">
              <a:solidFill>
                <a:srgbClr val="000000"/>
              </a:solidFill>
              <a:latin typeface="Helvetica Neue"/>
              <a:ea typeface="Helvetica Neue"/>
              <a:cs typeface="Helvetica Neue"/>
              <a:sym typeface="Helvetica Neue"/>
            </a:endParaRPr>
          </a:p>
        </p:txBody>
      </p:sp>
      <p:sp>
        <p:nvSpPr>
          <p:cNvPr id="25" name="Google Shape;25;p7"/>
          <p:cNvSpPr txBox="1"/>
          <p:nvPr/>
        </p:nvSpPr>
        <p:spPr>
          <a:xfrm rot="-5400000">
            <a:off x="-150159" y="4649482"/>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fld id="{00000000-1234-1234-1234-123412341234}" type="slidenum">
              <a:rPr lang="en" sz="700" b="1" i="0" u="none" strike="noStrike" cap="none">
                <a:solidFill>
                  <a:srgbClr val="000000"/>
                </a:solidFill>
                <a:latin typeface="Helvetica Neue"/>
                <a:ea typeface="Helvetica Neue"/>
                <a:cs typeface="Helvetica Neue"/>
                <a:sym typeface="Helvetica Neue"/>
              </a:rPr>
              <a:t>‹#›</a:t>
            </a:fld>
            <a:endParaRPr sz="700" b="1"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hite - Blank 1 1">
  <p:cSld name="TITLE_3_1">
    <p:bg>
      <p:bgPr>
        <a:solidFill>
          <a:srgbClr val="171717"/>
        </a:solidFill>
        <a:effectLst/>
      </p:bgPr>
    </p:bg>
    <p:spTree>
      <p:nvGrpSpPr>
        <p:cNvPr id="1" name="Shape 2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hite - Folio 1 2 2">
  <p:cSld name="TITLE_2_2_2">
    <p:spTree>
      <p:nvGrpSpPr>
        <p:cNvPr id="1" name="Shape 27"/>
        <p:cNvGrpSpPr/>
        <p:nvPr/>
      </p:nvGrpSpPr>
      <p:grpSpPr>
        <a:xfrm>
          <a:off x="0" y="0"/>
          <a:ext cx="0" cy="0"/>
          <a:chOff x="0" y="0"/>
          <a:chExt cx="0" cy="0"/>
        </a:xfrm>
      </p:grpSpPr>
      <p:sp>
        <p:nvSpPr>
          <p:cNvPr id="28" name="Google Shape;28;p9"/>
          <p:cNvSpPr/>
          <p:nvPr/>
        </p:nvSpPr>
        <p:spPr>
          <a:xfrm>
            <a:off x="260928" y="-9928"/>
            <a:ext cx="8891100" cy="5193900"/>
          </a:xfrm>
          <a:prstGeom prst="rect">
            <a:avLst/>
          </a:prstGeom>
          <a:solidFill>
            <a:srgbClr val="FF5D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9"/>
          <p:cNvSpPr/>
          <p:nvPr/>
        </p:nvSpPr>
        <p:spPr>
          <a:xfrm>
            <a:off x="275" y="-75"/>
            <a:ext cx="246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 name="Google Shape;30;p9"/>
          <p:cNvPicPr preferRelativeResize="0"/>
          <p:nvPr/>
        </p:nvPicPr>
        <p:blipFill rotWithShape="1">
          <a:blip r:embed="rId2">
            <a:alphaModFix/>
          </a:blip>
          <a:srcRect/>
          <a:stretch/>
        </p:blipFill>
        <p:spPr>
          <a:xfrm rot="-5400000">
            <a:off x="-203488" y="2467514"/>
            <a:ext cx="655374" cy="208475"/>
          </a:xfrm>
          <a:prstGeom prst="rect">
            <a:avLst/>
          </a:prstGeom>
          <a:noFill/>
          <a:ln>
            <a:noFill/>
          </a:ln>
        </p:spPr>
      </p:pic>
      <p:sp>
        <p:nvSpPr>
          <p:cNvPr id="31" name="Google Shape;31;p9"/>
          <p:cNvSpPr txBox="1"/>
          <p:nvPr/>
        </p:nvSpPr>
        <p:spPr>
          <a:xfrm>
            <a:off x="-1400" y="4843909"/>
            <a:ext cx="316200" cy="3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fld id="{00000000-1234-1234-1234-123412341234}" type="slidenum">
              <a:rPr lang="en" sz="600" b="1" i="0" u="none" strike="noStrike" cap="none">
                <a:solidFill>
                  <a:srgbClr val="171717"/>
                </a:solidFill>
                <a:latin typeface="Helvetica Neue"/>
                <a:ea typeface="Helvetica Neue"/>
                <a:cs typeface="Helvetica Neue"/>
                <a:sym typeface="Helvetica Neue"/>
              </a:rPr>
              <a:t>‹#›</a:t>
            </a:fld>
            <a:endParaRPr sz="600" b="1" i="0" u="none" strike="noStrike" cap="none">
              <a:solidFill>
                <a:srgbClr val="171717"/>
              </a:solidFill>
              <a:latin typeface="Helvetica Neue"/>
              <a:ea typeface="Helvetica Neue"/>
              <a:cs typeface="Helvetica Neue"/>
              <a:sym typeface="Helvetica Neu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White - Folio 1 2 1">
  <p:cSld name="TITLE_2_2_1">
    <p:spTree>
      <p:nvGrpSpPr>
        <p:cNvPr id="1" name="Shape 32"/>
        <p:cNvGrpSpPr/>
        <p:nvPr/>
      </p:nvGrpSpPr>
      <p:grpSpPr>
        <a:xfrm>
          <a:off x="0" y="0"/>
          <a:ext cx="0" cy="0"/>
          <a:chOff x="0" y="0"/>
          <a:chExt cx="0" cy="0"/>
        </a:xfrm>
      </p:grpSpPr>
      <p:sp>
        <p:nvSpPr>
          <p:cNvPr id="33" name="Google Shape;33;p10"/>
          <p:cNvSpPr/>
          <p:nvPr/>
        </p:nvSpPr>
        <p:spPr>
          <a:xfrm>
            <a:off x="260928" y="-9928"/>
            <a:ext cx="8891100" cy="5193900"/>
          </a:xfrm>
          <a:prstGeom prst="rect">
            <a:avLst/>
          </a:prstGeom>
          <a:solidFill>
            <a:srgbClr val="3E21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0"/>
          <p:cNvSpPr/>
          <p:nvPr/>
        </p:nvSpPr>
        <p:spPr>
          <a:xfrm>
            <a:off x="275" y="-75"/>
            <a:ext cx="246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 name="Google Shape;35;p10"/>
          <p:cNvPicPr preferRelativeResize="0"/>
          <p:nvPr/>
        </p:nvPicPr>
        <p:blipFill rotWithShape="1">
          <a:blip r:embed="rId2">
            <a:alphaModFix/>
          </a:blip>
          <a:srcRect/>
          <a:stretch/>
        </p:blipFill>
        <p:spPr>
          <a:xfrm rot="-5400000">
            <a:off x="-203488" y="2467514"/>
            <a:ext cx="655374" cy="208475"/>
          </a:xfrm>
          <a:prstGeom prst="rect">
            <a:avLst/>
          </a:prstGeom>
          <a:noFill/>
          <a:ln>
            <a:noFill/>
          </a:ln>
        </p:spPr>
      </p:pic>
      <p:sp>
        <p:nvSpPr>
          <p:cNvPr id="36" name="Google Shape;36;p10"/>
          <p:cNvSpPr txBox="1"/>
          <p:nvPr/>
        </p:nvSpPr>
        <p:spPr>
          <a:xfrm>
            <a:off x="-1400" y="4843909"/>
            <a:ext cx="316200" cy="3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fld id="{00000000-1234-1234-1234-123412341234}" type="slidenum">
              <a:rPr lang="en" sz="600" b="1" i="0" u="none" strike="noStrike" cap="none">
                <a:solidFill>
                  <a:srgbClr val="171717"/>
                </a:solidFill>
                <a:latin typeface="Helvetica Neue"/>
                <a:ea typeface="Helvetica Neue"/>
                <a:cs typeface="Helvetica Neue"/>
                <a:sym typeface="Helvetica Neue"/>
              </a:rPr>
              <a:t>‹#›</a:t>
            </a:fld>
            <a:endParaRPr sz="600" b="1" i="0" u="none" strike="noStrike" cap="none">
              <a:solidFill>
                <a:srgbClr val="171717"/>
              </a:solidFill>
              <a:latin typeface="Helvetica Neue"/>
              <a:ea typeface="Helvetica Neue"/>
              <a:cs typeface="Helvetica Neue"/>
              <a:sym typeface="Helvetica Neue"/>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2">
          <p15:clr>
            <a:srgbClr val="EA4335"/>
          </p15:clr>
        </p15:guide>
        <p15:guide id="2" pos="288">
          <p15:clr>
            <a:srgbClr val="EA4335"/>
          </p15:clr>
        </p15:guide>
        <p15:guide id="3" pos="5688">
          <p15:clr>
            <a:srgbClr val="EA4335"/>
          </p15:clr>
        </p15:guide>
        <p15:guide id="4" orient="horz" pos="72">
          <p15:clr>
            <a:srgbClr val="EA4335"/>
          </p15:clr>
        </p15:guide>
        <p15:guide id="5" orient="horz" pos="316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9.xml"/><Relationship Id="rId16"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https://docs.google.com/spreadsheets/d/1XX2FDf8B7qeDtjAvNJPud5Jxe-a2uJF1yHPtHC8F0js/edit#gid=0"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docs.google.com/spreadsheets/d/1XX2FDf8B7qeDtjAvNJPud5Jxe-a2uJF1yHPtHC8F0js/edit#gid=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hyperlink" Target="https://docs.google.com/spreadsheets/d/1XX2FDf8B7qeDtjAvNJPud5Jxe-a2uJF1yHPtHC8F0js/edit#gid=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hyperlink" Target="https://adidasgroup.sharepoint.com/:f:/s/OriPRandSocial/EmFM65gYoBRNk8qqouGBgLoBOXMkBaXMn4g6a1LMLuFRGA?e=5yCshA"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4"/>
        <p:cNvGrpSpPr/>
        <p:nvPr/>
      </p:nvGrpSpPr>
      <p:grpSpPr>
        <a:xfrm>
          <a:off x="0" y="0"/>
          <a:ext cx="0" cy="0"/>
          <a:chOff x="0" y="0"/>
          <a:chExt cx="0" cy="0"/>
        </a:xfrm>
      </p:grpSpPr>
      <p:sp>
        <p:nvSpPr>
          <p:cNvPr id="95" name="Google Shape;95;p24"/>
          <p:cNvSpPr txBox="1"/>
          <p:nvPr/>
        </p:nvSpPr>
        <p:spPr>
          <a:xfrm>
            <a:off x="196821" y="209503"/>
            <a:ext cx="2940600" cy="440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rgbClr val="000000"/>
                </a:solidFill>
                <a:latin typeface="Helvetica Neue"/>
                <a:ea typeface="Helvetica Neue"/>
                <a:cs typeface="Helvetica Neue"/>
                <a:sym typeface="Helvetica Neue"/>
              </a:rPr>
              <a:t>CONFIDENTIAL DOCUMENT</a:t>
            </a:r>
            <a:endParaRPr sz="700" b="1" i="0" u="none" strike="noStrike" cap="none">
              <a:solidFill>
                <a:srgbClr val="000000"/>
              </a:solidFill>
              <a:latin typeface="Helvetica Neue"/>
              <a:ea typeface="Helvetica Neue"/>
              <a:cs typeface="Helvetica Neue"/>
              <a:sym typeface="Helvetica Neue"/>
            </a:endParaRPr>
          </a:p>
        </p:txBody>
      </p:sp>
      <p:sp>
        <p:nvSpPr>
          <p:cNvPr id="96" name="Google Shape;96;p24"/>
          <p:cNvSpPr txBox="1"/>
          <p:nvPr/>
        </p:nvSpPr>
        <p:spPr>
          <a:xfrm>
            <a:off x="282000" y="2227348"/>
            <a:ext cx="8520600" cy="108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Oswald SemiBold"/>
              <a:ea typeface="Oswald SemiBold"/>
              <a:cs typeface="Oswald SemiBold"/>
              <a:sym typeface="Oswald SemiBold"/>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Arial"/>
                <a:ea typeface="Arial"/>
                <a:cs typeface="Arial"/>
                <a:sym typeface="Arial"/>
              </a:rPr>
              <a:t>IVY PARK NOIR RELEASE</a:t>
            </a:r>
            <a:endParaRPr sz="12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a:solidFill>
                  <a:srgbClr val="FFFFFF"/>
                </a:solidFill>
              </a:rPr>
              <a:t>TOOLKIT</a:t>
            </a:r>
            <a:r>
              <a:rPr lang="en" sz="1200" b="1" i="0" u="none" strike="noStrike" cap="none">
                <a:solidFill>
                  <a:srgbClr val="FFFFFF"/>
                </a:solidFill>
                <a:latin typeface="Arial"/>
                <a:ea typeface="Arial"/>
                <a:cs typeface="Arial"/>
                <a:sym typeface="Arial"/>
              </a:rPr>
              <a:t> |  OCTOBER 2023</a:t>
            </a:r>
            <a:endParaRPr sz="1200" b="1" i="0" u="none" strike="noStrike" cap="none">
              <a:solidFill>
                <a:srgbClr val="FFFFFF"/>
              </a:solidFill>
              <a:latin typeface="Arial"/>
              <a:ea typeface="Arial"/>
              <a:cs typeface="Arial"/>
              <a:sym typeface="Arial"/>
            </a:endParaRPr>
          </a:p>
        </p:txBody>
      </p:sp>
      <p:pic>
        <p:nvPicPr>
          <p:cNvPr id="97" name="Google Shape;97;p24"/>
          <p:cNvPicPr preferRelativeResize="0"/>
          <p:nvPr/>
        </p:nvPicPr>
        <p:blipFill rotWithShape="1">
          <a:blip r:embed="rId3">
            <a:alphaModFix amt="58999"/>
          </a:blip>
          <a:srcRect/>
          <a:stretch/>
        </p:blipFill>
        <p:spPr>
          <a:xfrm>
            <a:off x="4425313" y="4881450"/>
            <a:ext cx="293375" cy="159025"/>
          </a:xfrm>
          <a:prstGeom prst="rect">
            <a:avLst/>
          </a:prstGeom>
          <a:noFill/>
          <a:ln>
            <a:noFill/>
          </a:ln>
        </p:spPr>
      </p:pic>
      <p:pic>
        <p:nvPicPr>
          <p:cNvPr id="2" name="Picture 1" descr="A black and white sign with white text&#10;&#10;Description automatically generated">
            <a:extLst>
              <a:ext uri="{FF2B5EF4-FFF2-40B4-BE49-F238E27FC236}">
                <a16:creationId xmlns:a16="http://schemas.microsoft.com/office/drawing/2014/main" id="{885EA094-5B65-3FAF-DBF6-88BB6940A5B8}"/>
              </a:ext>
            </a:extLst>
          </p:cNvPr>
          <p:cNvPicPr>
            <a:picLocks noChangeAspect="1"/>
          </p:cNvPicPr>
          <p:nvPr/>
        </p:nvPicPr>
        <p:blipFill>
          <a:blip r:embed="rId4"/>
          <a:stretch>
            <a:fillRect/>
          </a:stretch>
        </p:blipFill>
        <p:spPr>
          <a:xfrm>
            <a:off x="3614530" y="1947076"/>
            <a:ext cx="1914940" cy="6695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0"/>
        <p:cNvGrpSpPr/>
        <p:nvPr/>
      </p:nvGrpSpPr>
      <p:grpSpPr>
        <a:xfrm>
          <a:off x="0" y="0"/>
          <a:ext cx="0" cy="0"/>
          <a:chOff x="0" y="0"/>
          <a:chExt cx="0" cy="0"/>
        </a:xfrm>
      </p:grpSpPr>
      <p:sp>
        <p:nvSpPr>
          <p:cNvPr id="181" name="Google Shape;181;p33"/>
          <p:cNvSpPr txBox="1"/>
          <p:nvPr/>
        </p:nvSpPr>
        <p:spPr>
          <a:xfrm>
            <a:off x="681525" y="1547200"/>
            <a:ext cx="2073600" cy="661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FFFF"/>
                </a:solidFill>
                <a:latin typeface="Arial"/>
                <a:ea typeface="Arial"/>
                <a:cs typeface="Arial"/>
                <a:sym typeface="Arial"/>
              </a:rPr>
              <a:t>01.</a:t>
            </a:r>
            <a:endParaRPr sz="16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500" b="1">
                <a:solidFill>
                  <a:srgbClr val="FFFFFF"/>
                </a:solidFill>
              </a:rPr>
              <a:t>Build Heat</a:t>
            </a:r>
            <a:endParaRPr sz="1500" b="1" i="0" u="none" strike="noStrike" cap="none">
              <a:solidFill>
                <a:srgbClr val="FFFFFF"/>
              </a:solidFill>
              <a:latin typeface="Arial"/>
              <a:ea typeface="Arial"/>
              <a:cs typeface="Arial"/>
              <a:sym typeface="Arial"/>
            </a:endParaRPr>
          </a:p>
        </p:txBody>
      </p:sp>
      <p:sp>
        <p:nvSpPr>
          <p:cNvPr id="182" name="Google Shape;182;p33"/>
          <p:cNvSpPr txBox="1"/>
          <p:nvPr/>
        </p:nvSpPr>
        <p:spPr>
          <a:xfrm>
            <a:off x="681525" y="2074825"/>
            <a:ext cx="2186100" cy="164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000" b="0" i="0" u="none" strike="noStrike" cap="none">
                <a:solidFill>
                  <a:srgbClr val="FFFFFF"/>
                </a:solidFill>
                <a:latin typeface="Arial"/>
                <a:ea typeface="Arial"/>
                <a:cs typeface="Arial"/>
                <a:sym typeface="Arial"/>
              </a:rPr>
              <a:t>Generate media and social buzz and excitement around IVY PARK NOIR, the final installment of adidas and IVY PARK's collaboration.</a:t>
            </a:r>
            <a:endParaRPr sz="1000" b="0" i="0" u="none" strike="noStrike" cap="none">
              <a:solidFill>
                <a:srgbClr val="FFFFFF"/>
              </a:solidFill>
              <a:latin typeface="Arial"/>
              <a:ea typeface="Arial"/>
              <a:cs typeface="Arial"/>
              <a:sym typeface="Arial"/>
            </a:endParaRPr>
          </a:p>
        </p:txBody>
      </p:sp>
      <p:sp>
        <p:nvSpPr>
          <p:cNvPr id="183" name="Google Shape;183;p33"/>
          <p:cNvSpPr txBox="1"/>
          <p:nvPr/>
        </p:nvSpPr>
        <p:spPr>
          <a:xfrm>
            <a:off x="3364650" y="1581375"/>
            <a:ext cx="2908800" cy="6618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 sz="1600" b="1" i="0" u="none" strike="noStrike" cap="none">
                <a:solidFill>
                  <a:srgbClr val="FFFFFF"/>
                </a:solidFill>
                <a:latin typeface="Arial"/>
                <a:ea typeface="Arial"/>
                <a:cs typeface="Arial"/>
                <a:sym typeface="Arial"/>
              </a:rPr>
              <a:t>02.</a:t>
            </a:r>
            <a:endParaRPr sz="1600" b="1" i="0" u="none" strike="noStrike" cap="none">
              <a:solidFill>
                <a:srgbClr val="FFFFFF"/>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en" sz="1500" b="1">
                <a:solidFill>
                  <a:srgbClr val="FFFFFF"/>
                </a:solidFill>
              </a:rPr>
              <a:t>Celebrate</a:t>
            </a:r>
            <a:endParaRPr sz="1500" b="1" i="0" u="none" strike="noStrike" cap="none">
              <a:solidFill>
                <a:srgbClr val="FFFFFF"/>
              </a:solidFill>
              <a:latin typeface="Arial"/>
              <a:ea typeface="Arial"/>
              <a:cs typeface="Arial"/>
              <a:sym typeface="Arial"/>
            </a:endParaRPr>
          </a:p>
        </p:txBody>
      </p:sp>
      <p:sp>
        <p:nvSpPr>
          <p:cNvPr id="184" name="Google Shape;184;p33"/>
          <p:cNvSpPr txBox="1"/>
          <p:nvPr/>
        </p:nvSpPr>
        <p:spPr>
          <a:xfrm>
            <a:off x="3364650" y="2074825"/>
            <a:ext cx="21861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000" b="0" i="0" u="none" strike="noStrike" cap="none">
                <a:solidFill>
                  <a:srgbClr val="FFFFFF"/>
                </a:solidFill>
                <a:latin typeface="Arial"/>
                <a:ea typeface="Arial"/>
                <a:cs typeface="Arial"/>
                <a:sym typeface="Arial"/>
              </a:rPr>
              <a:t>Celebrate the latest drop from IVY PARK, highlighting the unique storytelling as a celebration of movement and materiality, championing the human form. Ensure this is communicated in all storytelling to build awareness and drive sales. </a:t>
            </a:r>
            <a:endParaRPr sz="1000" b="0" i="0" u="none" strike="noStrike" cap="none">
              <a:solidFill>
                <a:srgbClr val="FFFFFF"/>
              </a:solidFill>
              <a:latin typeface="Arial"/>
              <a:ea typeface="Arial"/>
              <a:cs typeface="Arial"/>
              <a:sym typeface="Arial"/>
            </a:endParaRPr>
          </a:p>
        </p:txBody>
      </p:sp>
      <p:sp>
        <p:nvSpPr>
          <p:cNvPr id="185" name="Google Shape;185;p33"/>
          <p:cNvSpPr txBox="1"/>
          <p:nvPr/>
        </p:nvSpPr>
        <p:spPr>
          <a:xfrm>
            <a:off x="6228500" y="1547200"/>
            <a:ext cx="2475900" cy="661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FFFF"/>
                </a:solidFill>
                <a:latin typeface="Arial"/>
                <a:ea typeface="Arial"/>
                <a:cs typeface="Arial"/>
                <a:sym typeface="Arial"/>
              </a:rPr>
              <a:t>03.</a:t>
            </a:r>
            <a:endParaRPr sz="16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500" b="1" i="0" u="none" strike="noStrike" cap="none">
                <a:solidFill>
                  <a:srgbClr val="FFFFFF"/>
                </a:solidFill>
                <a:latin typeface="Arial"/>
                <a:ea typeface="Arial"/>
                <a:cs typeface="Arial"/>
                <a:sym typeface="Arial"/>
              </a:rPr>
              <a:t>Activate the Community </a:t>
            </a:r>
            <a:endParaRPr sz="1500" b="1" i="0" u="none" strike="noStrike" cap="none">
              <a:solidFill>
                <a:srgbClr val="FFFFFF"/>
              </a:solidFill>
              <a:latin typeface="Arial"/>
              <a:ea typeface="Arial"/>
              <a:cs typeface="Arial"/>
              <a:sym typeface="Arial"/>
            </a:endParaRPr>
          </a:p>
        </p:txBody>
      </p:sp>
      <p:sp>
        <p:nvSpPr>
          <p:cNvPr id="186" name="Google Shape;186;p33"/>
          <p:cNvSpPr txBox="1"/>
          <p:nvPr/>
        </p:nvSpPr>
        <p:spPr>
          <a:xfrm>
            <a:off x="6228500" y="2074825"/>
            <a:ext cx="21861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rgbClr val="FFFFFF"/>
                </a:solidFill>
                <a:latin typeface="Arial"/>
                <a:ea typeface="Arial"/>
                <a:cs typeface="Arial"/>
                <a:sym typeface="Arial"/>
              </a:rPr>
              <a:t>Explore creative and engaging touchpoints to connect with the IVY PARK community, via traditional and nontraditional media approaches and through additional amplification tactics.</a:t>
            </a:r>
            <a:endParaRPr sz="1000" b="0" i="0" u="none" strike="noStrike" cap="none">
              <a:solidFill>
                <a:srgbClr val="FFFFFF"/>
              </a:solidFill>
              <a:latin typeface="Arial"/>
              <a:ea typeface="Arial"/>
              <a:cs typeface="Arial"/>
              <a:sym typeface="Arial"/>
            </a:endParaRPr>
          </a:p>
        </p:txBody>
      </p:sp>
      <p:sp>
        <p:nvSpPr>
          <p:cNvPr id="187" name="Google Shape;187;p33"/>
          <p:cNvSpPr txBox="1"/>
          <p:nvPr/>
        </p:nvSpPr>
        <p:spPr>
          <a:xfrm>
            <a:off x="381000" y="156600"/>
            <a:ext cx="3388800" cy="463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200"/>
              <a:buFont typeface="Arial"/>
              <a:buNone/>
            </a:pPr>
            <a:r>
              <a:rPr lang="en" sz="2400" b="1">
                <a:solidFill>
                  <a:schemeClr val="lt1"/>
                </a:solidFill>
                <a:latin typeface="Helvetica Neue"/>
                <a:ea typeface="Helvetica Neue"/>
                <a:cs typeface="Helvetica Neue"/>
                <a:sym typeface="Helvetica Neue"/>
              </a:rPr>
              <a:t>OBJECTIVES</a:t>
            </a:r>
            <a:endParaRPr sz="2400" b="1" i="0"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1"/>
        <p:cNvGrpSpPr/>
        <p:nvPr/>
      </p:nvGrpSpPr>
      <p:grpSpPr>
        <a:xfrm>
          <a:off x="0" y="0"/>
          <a:ext cx="0" cy="0"/>
          <a:chOff x="0" y="0"/>
          <a:chExt cx="0" cy="0"/>
        </a:xfrm>
      </p:grpSpPr>
      <p:sp>
        <p:nvSpPr>
          <p:cNvPr id="192" name="Google Shape;192;p34"/>
          <p:cNvSpPr txBox="1"/>
          <p:nvPr/>
        </p:nvSpPr>
        <p:spPr>
          <a:xfrm>
            <a:off x="381000" y="156600"/>
            <a:ext cx="5057400" cy="463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2400" b="1">
                <a:solidFill>
                  <a:schemeClr val="lt1"/>
                </a:solidFill>
                <a:latin typeface="Helvetica Neue"/>
                <a:ea typeface="Helvetica Neue"/>
                <a:cs typeface="Helvetica Neue"/>
                <a:sym typeface="Helvetica Neue"/>
              </a:rPr>
              <a:t>STRATEGIC OVERVIEW</a:t>
            </a:r>
            <a:endParaRPr sz="2400" b="1">
              <a:solidFill>
                <a:schemeClr val="lt1"/>
              </a:solidFill>
              <a:latin typeface="Helvetica Neue"/>
              <a:ea typeface="Helvetica Neue"/>
              <a:cs typeface="Helvetica Neue"/>
              <a:sym typeface="Helvetica Neue"/>
            </a:endParaRPr>
          </a:p>
        </p:txBody>
      </p:sp>
      <p:sp>
        <p:nvSpPr>
          <p:cNvPr id="193" name="Google Shape;193;p34"/>
          <p:cNvSpPr txBox="1"/>
          <p:nvPr/>
        </p:nvSpPr>
        <p:spPr>
          <a:xfrm>
            <a:off x="681525" y="1547200"/>
            <a:ext cx="20736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600"/>
              <a:buFont typeface="Arial"/>
              <a:buNone/>
            </a:pPr>
            <a:r>
              <a:rPr lang="en" sz="1600" b="1">
                <a:solidFill>
                  <a:srgbClr val="FFFFFF"/>
                </a:solidFill>
              </a:rPr>
              <a:t>01.</a:t>
            </a:r>
            <a:endParaRPr sz="1600" b="1">
              <a:solidFill>
                <a:srgbClr val="FFFFFF"/>
              </a:solidFill>
            </a:endParaRPr>
          </a:p>
          <a:p>
            <a:pPr marL="0" marR="0" lvl="0" indent="0" algn="l" rtl="0">
              <a:lnSpc>
                <a:spcPct val="100000"/>
              </a:lnSpc>
              <a:spcBef>
                <a:spcPts val="0"/>
              </a:spcBef>
              <a:spcAft>
                <a:spcPts val="0"/>
              </a:spcAft>
              <a:buClr>
                <a:srgbClr val="000000"/>
              </a:buClr>
              <a:buSzPts val="1400"/>
              <a:buFont typeface="Arial"/>
              <a:buNone/>
            </a:pPr>
            <a:r>
              <a:rPr lang="en" sz="1500" b="1">
                <a:solidFill>
                  <a:srgbClr val="FFFFFF"/>
                </a:solidFill>
              </a:rPr>
              <a:t>Build</a:t>
            </a:r>
            <a:endParaRPr sz="1300" b="1" i="0" u="none" strike="noStrike" cap="none">
              <a:solidFill>
                <a:srgbClr val="FFFFFF"/>
              </a:solidFill>
              <a:latin typeface="Arial"/>
              <a:ea typeface="Arial"/>
              <a:cs typeface="Arial"/>
              <a:sym typeface="Arial"/>
            </a:endParaRPr>
          </a:p>
        </p:txBody>
      </p:sp>
      <p:sp>
        <p:nvSpPr>
          <p:cNvPr id="194" name="Google Shape;194;p34"/>
          <p:cNvSpPr txBox="1"/>
          <p:nvPr/>
        </p:nvSpPr>
        <p:spPr>
          <a:xfrm>
            <a:off x="3364650" y="1566075"/>
            <a:ext cx="2073600" cy="661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600" b="1">
                <a:solidFill>
                  <a:srgbClr val="FFFFFF"/>
                </a:solidFill>
              </a:rPr>
              <a:t>02.</a:t>
            </a:r>
            <a:endParaRPr sz="1600" b="1">
              <a:solidFill>
                <a:srgbClr val="FFFFFF"/>
              </a:solidFill>
            </a:endParaRPr>
          </a:p>
          <a:p>
            <a:pPr marL="0" marR="0" lvl="0" indent="0" algn="l" rtl="0">
              <a:lnSpc>
                <a:spcPct val="100000"/>
              </a:lnSpc>
              <a:spcBef>
                <a:spcPts val="0"/>
              </a:spcBef>
              <a:spcAft>
                <a:spcPts val="0"/>
              </a:spcAft>
              <a:buClr>
                <a:srgbClr val="000000"/>
              </a:buClr>
              <a:buSzPts val="1400"/>
              <a:buFont typeface="Arial"/>
              <a:buNone/>
            </a:pPr>
            <a:r>
              <a:rPr lang="en" sz="1500" b="1">
                <a:solidFill>
                  <a:srgbClr val="FFFFFF"/>
                </a:solidFill>
              </a:rPr>
              <a:t>Launch</a:t>
            </a:r>
            <a:endParaRPr sz="1300" b="1" i="0" u="none" strike="noStrike" cap="none">
              <a:solidFill>
                <a:srgbClr val="FFFFFF"/>
              </a:solidFill>
              <a:latin typeface="Arial"/>
              <a:ea typeface="Arial"/>
              <a:cs typeface="Arial"/>
              <a:sym typeface="Arial"/>
            </a:endParaRPr>
          </a:p>
        </p:txBody>
      </p:sp>
      <p:sp>
        <p:nvSpPr>
          <p:cNvPr id="195" name="Google Shape;195;p34"/>
          <p:cNvSpPr txBox="1"/>
          <p:nvPr/>
        </p:nvSpPr>
        <p:spPr>
          <a:xfrm>
            <a:off x="6228500" y="1547200"/>
            <a:ext cx="2073600" cy="661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600" b="1">
                <a:solidFill>
                  <a:srgbClr val="FFFFFF"/>
                </a:solidFill>
              </a:rPr>
              <a:t>03.</a:t>
            </a:r>
            <a:endParaRPr sz="1600" b="1">
              <a:solidFill>
                <a:srgbClr val="FFFFFF"/>
              </a:solidFill>
            </a:endParaRPr>
          </a:p>
          <a:p>
            <a:pPr marL="0" marR="0" lvl="0" indent="0" algn="l" rtl="0">
              <a:lnSpc>
                <a:spcPct val="100000"/>
              </a:lnSpc>
              <a:spcBef>
                <a:spcPts val="0"/>
              </a:spcBef>
              <a:spcAft>
                <a:spcPts val="0"/>
              </a:spcAft>
              <a:buClr>
                <a:srgbClr val="000000"/>
              </a:buClr>
              <a:buSzPts val="1400"/>
              <a:buFont typeface="Arial"/>
              <a:buNone/>
            </a:pPr>
            <a:r>
              <a:rPr lang="en" sz="1500" b="1">
                <a:solidFill>
                  <a:srgbClr val="FFFFFF"/>
                </a:solidFill>
              </a:rPr>
              <a:t>Engage</a:t>
            </a:r>
            <a:endParaRPr sz="1300" b="1" i="0" u="none" strike="noStrike" cap="none">
              <a:solidFill>
                <a:srgbClr val="FFFFFF"/>
              </a:solidFill>
              <a:latin typeface="Arial"/>
              <a:ea typeface="Arial"/>
              <a:cs typeface="Arial"/>
              <a:sym typeface="Arial"/>
            </a:endParaRPr>
          </a:p>
        </p:txBody>
      </p:sp>
      <p:sp>
        <p:nvSpPr>
          <p:cNvPr id="196" name="Google Shape;196;p34"/>
          <p:cNvSpPr txBox="1"/>
          <p:nvPr/>
        </p:nvSpPr>
        <p:spPr>
          <a:xfrm>
            <a:off x="681525" y="2074825"/>
            <a:ext cx="2186100" cy="164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00">
                <a:solidFill>
                  <a:schemeClr val="lt1"/>
                </a:solidFill>
              </a:rPr>
              <a:t>Build heat and anticipation ahead of the launch of IVY PARK NOIR through amplification of IVY PARK bespoke performance look during Principal’s RENAISSANCE Tour.</a:t>
            </a:r>
            <a:endParaRPr sz="1000">
              <a:solidFill>
                <a:schemeClr val="lt1"/>
              </a:solidFill>
            </a:endParaRPr>
          </a:p>
          <a:p>
            <a:pPr marL="0" lvl="0" indent="0" algn="l" rtl="0">
              <a:lnSpc>
                <a:spcPct val="100000"/>
              </a:lnSpc>
              <a:spcBef>
                <a:spcPts val="0"/>
              </a:spcBef>
              <a:spcAft>
                <a:spcPts val="0"/>
              </a:spcAft>
              <a:buClr>
                <a:schemeClr val="dk1"/>
              </a:buClr>
              <a:buSzPts val="1100"/>
              <a:buFont typeface="Arial"/>
              <a:buNone/>
            </a:pPr>
            <a:endParaRPr sz="1000">
              <a:solidFill>
                <a:schemeClr val="lt1"/>
              </a:solidFill>
            </a:endParaRPr>
          </a:p>
          <a:p>
            <a:pPr marL="0" lvl="0" indent="0" algn="l" rtl="0">
              <a:lnSpc>
                <a:spcPct val="100000"/>
              </a:lnSpc>
              <a:spcBef>
                <a:spcPts val="0"/>
              </a:spcBef>
              <a:spcAft>
                <a:spcPts val="0"/>
              </a:spcAft>
              <a:buClr>
                <a:schemeClr val="dk1"/>
              </a:buClr>
              <a:buSzPts val="1100"/>
              <a:buFont typeface="Arial"/>
              <a:buNone/>
            </a:pPr>
            <a:endParaRPr sz="1000">
              <a:solidFill>
                <a:schemeClr val="lt1"/>
              </a:solidFill>
            </a:endParaRPr>
          </a:p>
        </p:txBody>
      </p:sp>
      <p:sp>
        <p:nvSpPr>
          <p:cNvPr id="197" name="Google Shape;197;p34"/>
          <p:cNvSpPr txBox="1"/>
          <p:nvPr/>
        </p:nvSpPr>
        <p:spPr>
          <a:xfrm>
            <a:off x="3364650" y="2074825"/>
            <a:ext cx="2375100" cy="2955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chemeClr val="dk1"/>
              </a:buClr>
              <a:buSzPts val="1100"/>
              <a:buFont typeface="Arial"/>
              <a:buNone/>
            </a:pPr>
            <a:r>
              <a:rPr lang="en" sz="1000">
                <a:solidFill>
                  <a:schemeClr val="lt1"/>
                </a:solidFill>
              </a:rPr>
              <a:t>Celebrate the reveal of IVY PARK NOIR via substantial press rollout strategy centered on the campaign and collection imagery and storytelling, with supplemental design storytelling elements and access. </a:t>
            </a:r>
            <a:endParaRPr sz="1000">
              <a:solidFill>
                <a:schemeClr val="lt1"/>
              </a:solidFill>
            </a:endParaRPr>
          </a:p>
          <a:p>
            <a:pPr marL="0" lvl="0" indent="0" algn="l" rtl="0">
              <a:lnSpc>
                <a:spcPct val="100000"/>
              </a:lnSpc>
              <a:spcBef>
                <a:spcPts val="0"/>
              </a:spcBef>
              <a:spcAft>
                <a:spcPts val="0"/>
              </a:spcAft>
              <a:buClr>
                <a:schemeClr val="dk1"/>
              </a:buClr>
              <a:buSzPts val="1100"/>
              <a:buFont typeface="Arial"/>
              <a:buNone/>
            </a:pPr>
            <a:endParaRPr sz="1000">
              <a:solidFill>
                <a:schemeClr val="lt1"/>
              </a:solidFill>
            </a:endParaRPr>
          </a:p>
          <a:p>
            <a:pPr marL="0" lvl="0" indent="0" algn="l" rtl="0">
              <a:lnSpc>
                <a:spcPct val="100000"/>
              </a:lnSpc>
              <a:spcBef>
                <a:spcPts val="0"/>
              </a:spcBef>
              <a:spcAft>
                <a:spcPts val="0"/>
              </a:spcAft>
              <a:buClr>
                <a:schemeClr val="dk1"/>
              </a:buClr>
              <a:buSzPts val="1100"/>
              <a:buFont typeface="Arial"/>
              <a:buNone/>
            </a:pPr>
            <a:r>
              <a:rPr lang="en" sz="1000">
                <a:solidFill>
                  <a:schemeClr val="lt1"/>
                </a:solidFill>
              </a:rPr>
              <a:t>Invite media to be the first to experience the collection and receive hand-selected seeding in an elevated, bespoke collection preview space, where they will have the opportunity to be styled by a prominent stylist and photographed in the style of Helmut Newton by a notable photographer on-site. </a:t>
            </a:r>
            <a:endParaRPr sz="1000">
              <a:solidFill>
                <a:schemeClr val="lt1"/>
              </a:solidFill>
            </a:endParaRPr>
          </a:p>
          <a:p>
            <a:pPr marL="0" lvl="0" indent="0" algn="l" rtl="0">
              <a:lnSpc>
                <a:spcPct val="100000"/>
              </a:lnSpc>
              <a:spcBef>
                <a:spcPts val="0"/>
              </a:spcBef>
              <a:spcAft>
                <a:spcPts val="0"/>
              </a:spcAft>
              <a:buClr>
                <a:schemeClr val="dk1"/>
              </a:buClr>
              <a:buSzPts val="1100"/>
              <a:buFont typeface="Arial"/>
              <a:buNone/>
            </a:pPr>
            <a:endParaRPr sz="1000">
              <a:solidFill>
                <a:schemeClr val="lt1"/>
              </a:solidFill>
            </a:endParaRPr>
          </a:p>
          <a:p>
            <a:pPr marL="0" lvl="0" indent="0" algn="l" rtl="0">
              <a:lnSpc>
                <a:spcPct val="100000"/>
              </a:lnSpc>
              <a:spcBef>
                <a:spcPts val="0"/>
              </a:spcBef>
              <a:spcAft>
                <a:spcPts val="0"/>
              </a:spcAft>
              <a:buClr>
                <a:schemeClr val="dk1"/>
              </a:buClr>
              <a:buSzPts val="1100"/>
              <a:buFont typeface="Arial"/>
              <a:buNone/>
            </a:pPr>
            <a:endParaRPr sz="1000">
              <a:solidFill>
                <a:schemeClr val="lt1"/>
              </a:solidFill>
            </a:endParaRPr>
          </a:p>
        </p:txBody>
      </p:sp>
      <p:sp>
        <p:nvSpPr>
          <p:cNvPr id="198" name="Google Shape;198;p34"/>
          <p:cNvSpPr txBox="1"/>
          <p:nvPr/>
        </p:nvSpPr>
        <p:spPr>
          <a:xfrm>
            <a:off x="6228500" y="2074825"/>
            <a:ext cx="2186100" cy="1108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chemeClr val="dk1"/>
              </a:buClr>
              <a:buSzPts val="1200"/>
              <a:buFont typeface="Arial"/>
              <a:buNone/>
            </a:pPr>
            <a:r>
              <a:rPr lang="en" sz="1000">
                <a:solidFill>
                  <a:schemeClr val="lt1"/>
                </a:solidFill>
              </a:rPr>
              <a:t>Maintain awareness and steady traffic towards product sales via a social push, as social creators invited to the styling suite experience go live with captured content and gifted pieces. </a:t>
            </a:r>
            <a:endParaRPr sz="1000" b="0" i="0" u="none" strike="noStrike" cap="non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2"/>
        <p:cNvGrpSpPr/>
        <p:nvPr/>
      </p:nvGrpSpPr>
      <p:grpSpPr>
        <a:xfrm>
          <a:off x="0" y="0"/>
          <a:ext cx="0" cy="0"/>
          <a:chOff x="0" y="0"/>
          <a:chExt cx="0" cy="0"/>
        </a:xfrm>
      </p:grpSpPr>
      <p:sp>
        <p:nvSpPr>
          <p:cNvPr id="203" name="Google Shape;203;p35"/>
          <p:cNvSpPr txBox="1"/>
          <p:nvPr/>
        </p:nvSpPr>
        <p:spPr>
          <a:xfrm>
            <a:off x="381000" y="156600"/>
            <a:ext cx="3388800" cy="463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200"/>
              <a:buFont typeface="Arial"/>
              <a:buNone/>
            </a:pPr>
            <a:r>
              <a:rPr lang="en" sz="2400" b="1" i="0" u="none" strike="noStrike" cap="none">
                <a:solidFill>
                  <a:schemeClr val="lt1"/>
                </a:solidFill>
                <a:latin typeface="Helvetica Neue"/>
                <a:ea typeface="Helvetica Neue"/>
                <a:cs typeface="Helvetica Neue"/>
                <a:sym typeface="Helvetica Neue"/>
              </a:rPr>
              <a:t>MESSAGING</a:t>
            </a:r>
            <a:endParaRPr sz="2400" b="1" i="0" u="none" strike="noStrike" cap="none">
              <a:solidFill>
                <a:schemeClr val="lt1"/>
              </a:solidFill>
              <a:latin typeface="Helvetica Neue"/>
              <a:ea typeface="Helvetica Neue"/>
              <a:cs typeface="Helvetica Neue"/>
              <a:sym typeface="Helvetica Neue"/>
            </a:endParaRPr>
          </a:p>
        </p:txBody>
      </p:sp>
      <p:sp>
        <p:nvSpPr>
          <p:cNvPr id="204" name="Google Shape;204;p35"/>
          <p:cNvSpPr txBox="1"/>
          <p:nvPr/>
        </p:nvSpPr>
        <p:spPr>
          <a:xfrm>
            <a:off x="681525" y="1547200"/>
            <a:ext cx="20736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600"/>
              <a:buFont typeface="Arial"/>
              <a:buNone/>
            </a:pPr>
            <a:r>
              <a:rPr lang="en" sz="1600" b="1">
                <a:solidFill>
                  <a:srgbClr val="FFFFFF"/>
                </a:solidFill>
              </a:rPr>
              <a:t>01.</a:t>
            </a:r>
            <a:endParaRPr sz="1600" b="1">
              <a:solidFill>
                <a:srgbClr val="FFFFFF"/>
              </a:solidFill>
            </a:endParaRPr>
          </a:p>
          <a:p>
            <a:pPr marL="0" marR="0" lvl="0" indent="0" algn="l" rtl="0">
              <a:lnSpc>
                <a:spcPct val="100000"/>
              </a:lnSpc>
              <a:spcBef>
                <a:spcPts val="0"/>
              </a:spcBef>
              <a:spcAft>
                <a:spcPts val="0"/>
              </a:spcAft>
              <a:buClr>
                <a:srgbClr val="000000"/>
              </a:buClr>
              <a:buSzPts val="1400"/>
              <a:buFont typeface="Arial"/>
              <a:buNone/>
            </a:pPr>
            <a:r>
              <a:rPr lang="en" sz="1500" b="1">
                <a:solidFill>
                  <a:srgbClr val="FFFFFF"/>
                </a:solidFill>
              </a:rPr>
              <a:t>Connect</a:t>
            </a:r>
            <a:endParaRPr sz="1300" b="1" i="0" u="none" strike="noStrike" cap="none">
              <a:solidFill>
                <a:srgbClr val="FFFFFF"/>
              </a:solidFill>
              <a:latin typeface="Arial"/>
              <a:ea typeface="Arial"/>
              <a:cs typeface="Arial"/>
              <a:sym typeface="Arial"/>
            </a:endParaRPr>
          </a:p>
        </p:txBody>
      </p:sp>
      <p:sp>
        <p:nvSpPr>
          <p:cNvPr id="205" name="Google Shape;205;p35"/>
          <p:cNvSpPr txBox="1"/>
          <p:nvPr/>
        </p:nvSpPr>
        <p:spPr>
          <a:xfrm>
            <a:off x="3364650" y="1566075"/>
            <a:ext cx="2073600" cy="661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600" b="1">
                <a:solidFill>
                  <a:srgbClr val="FFFFFF"/>
                </a:solidFill>
              </a:rPr>
              <a:t>02.</a:t>
            </a:r>
            <a:endParaRPr sz="1600" b="1">
              <a:solidFill>
                <a:srgbClr val="FFFFFF"/>
              </a:solidFill>
            </a:endParaRPr>
          </a:p>
          <a:p>
            <a:pPr marL="0" marR="0" lvl="0" indent="0" algn="l" rtl="0">
              <a:lnSpc>
                <a:spcPct val="100000"/>
              </a:lnSpc>
              <a:spcBef>
                <a:spcPts val="0"/>
              </a:spcBef>
              <a:spcAft>
                <a:spcPts val="0"/>
              </a:spcAft>
              <a:buClr>
                <a:srgbClr val="000000"/>
              </a:buClr>
              <a:buSzPts val="1400"/>
              <a:buFont typeface="Arial"/>
              <a:buNone/>
            </a:pPr>
            <a:r>
              <a:rPr lang="en" sz="1500" b="1">
                <a:solidFill>
                  <a:srgbClr val="FFFFFF"/>
                </a:solidFill>
              </a:rPr>
              <a:t>Advocate</a:t>
            </a:r>
            <a:endParaRPr sz="1300" b="1" i="0" u="none" strike="noStrike" cap="none">
              <a:solidFill>
                <a:srgbClr val="FFFFFF"/>
              </a:solidFill>
              <a:latin typeface="Arial"/>
              <a:ea typeface="Arial"/>
              <a:cs typeface="Arial"/>
              <a:sym typeface="Arial"/>
            </a:endParaRPr>
          </a:p>
        </p:txBody>
      </p:sp>
      <p:sp>
        <p:nvSpPr>
          <p:cNvPr id="206" name="Google Shape;206;p35"/>
          <p:cNvSpPr txBox="1"/>
          <p:nvPr/>
        </p:nvSpPr>
        <p:spPr>
          <a:xfrm>
            <a:off x="6228500" y="1547200"/>
            <a:ext cx="2073600" cy="661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600" b="1">
                <a:solidFill>
                  <a:srgbClr val="FFFFFF"/>
                </a:solidFill>
              </a:rPr>
              <a:t>03.</a:t>
            </a:r>
            <a:endParaRPr sz="1600" b="1">
              <a:solidFill>
                <a:srgbClr val="FFFFFF"/>
              </a:solidFill>
            </a:endParaRPr>
          </a:p>
          <a:p>
            <a:pPr marL="0" marR="0" lvl="0" indent="0" algn="l" rtl="0">
              <a:lnSpc>
                <a:spcPct val="100000"/>
              </a:lnSpc>
              <a:spcBef>
                <a:spcPts val="0"/>
              </a:spcBef>
              <a:spcAft>
                <a:spcPts val="0"/>
              </a:spcAft>
              <a:buClr>
                <a:srgbClr val="000000"/>
              </a:buClr>
              <a:buSzPts val="1400"/>
              <a:buFont typeface="Arial"/>
              <a:buNone/>
            </a:pPr>
            <a:r>
              <a:rPr lang="en" sz="1500" b="1">
                <a:solidFill>
                  <a:srgbClr val="FFFFFF"/>
                </a:solidFill>
              </a:rPr>
              <a:t>Engage</a:t>
            </a:r>
            <a:endParaRPr sz="1300" b="1" i="0" u="none" strike="noStrike" cap="none">
              <a:solidFill>
                <a:srgbClr val="FFFFFF"/>
              </a:solidFill>
              <a:latin typeface="Arial"/>
              <a:ea typeface="Arial"/>
              <a:cs typeface="Arial"/>
              <a:sym typeface="Arial"/>
            </a:endParaRPr>
          </a:p>
        </p:txBody>
      </p:sp>
      <p:sp>
        <p:nvSpPr>
          <p:cNvPr id="207" name="Google Shape;207;p35"/>
          <p:cNvSpPr txBox="1"/>
          <p:nvPr/>
        </p:nvSpPr>
        <p:spPr>
          <a:xfrm>
            <a:off x="681525" y="2074825"/>
            <a:ext cx="2186100" cy="164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00">
                <a:solidFill>
                  <a:schemeClr val="lt1"/>
                </a:solidFill>
              </a:rPr>
              <a:t>Vividly communicate and present the inspiration of the campaign to draw interest  from press and consumers.</a:t>
            </a:r>
            <a:endParaRPr sz="1000" b="0" i="0" u="none" strike="noStrike" cap="none">
              <a:solidFill>
                <a:srgbClr val="FFFFFF"/>
              </a:solidFill>
              <a:latin typeface="Arial"/>
              <a:ea typeface="Arial"/>
              <a:cs typeface="Arial"/>
              <a:sym typeface="Arial"/>
            </a:endParaRPr>
          </a:p>
        </p:txBody>
      </p:sp>
      <p:sp>
        <p:nvSpPr>
          <p:cNvPr id="208" name="Google Shape;208;p35"/>
          <p:cNvSpPr txBox="1"/>
          <p:nvPr/>
        </p:nvSpPr>
        <p:spPr>
          <a:xfrm>
            <a:off x="3364650" y="2074825"/>
            <a:ext cx="2186100" cy="954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chemeClr val="dk1"/>
              </a:buClr>
              <a:buSzPts val="1100"/>
              <a:buFont typeface="Arial"/>
              <a:buNone/>
            </a:pPr>
            <a:r>
              <a:rPr lang="en" sz="1000">
                <a:solidFill>
                  <a:schemeClr val="lt1"/>
                </a:solidFill>
              </a:rPr>
              <a:t>Showcase the passion and support of self-confidence and all communities behind the campaign, adidas and IVY PARK. Uphold confidence and self expression.</a:t>
            </a:r>
            <a:endParaRPr sz="1000" b="0" i="0" u="none" strike="noStrike" cap="none">
              <a:solidFill>
                <a:srgbClr val="FFFFFF"/>
              </a:solidFill>
              <a:latin typeface="Arial"/>
              <a:ea typeface="Arial"/>
              <a:cs typeface="Arial"/>
              <a:sym typeface="Arial"/>
            </a:endParaRPr>
          </a:p>
        </p:txBody>
      </p:sp>
      <p:sp>
        <p:nvSpPr>
          <p:cNvPr id="209" name="Google Shape;209;p35"/>
          <p:cNvSpPr txBox="1"/>
          <p:nvPr/>
        </p:nvSpPr>
        <p:spPr>
          <a:xfrm>
            <a:off x="6228500" y="2074825"/>
            <a:ext cx="2186100" cy="954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chemeClr val="dk1"/>
              </a:buClr>
              <a:buSzPts val="1200"/>
              <a:buFont typeface="Arial"/>
              <a:buNone/>
            </a:pPr>
            <a:r>
              <a:rPr lang="en" sz="1000">
                <a:solidFill>
                  <a:schemeClr val="lt1"/>
                </a:solidFill>
              </a:rPr>
              <a:t>Encourage press and consumers to become a part of the collection and campaign by creating a range of interactive moments around the collection and its meaning.</a:t>
            </a:r>
            <a:endParaRPr sz="1000" b="0" i="0" u="none" strike="noStrike" cap="none">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6"/>
          <p:cNvSpPr/>
          <p:nvPr/>
        </p:nvSpPr>
        <p:spPr>
          <a:xfrm>
            <a:off x="268700" y="125"/>
            <a:ext cx="8875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6"/>
          <p:cNvSpPr txBox="1"/>
          <p:nvPr/>
        </p:nvSpPr>
        <p:spPr>
          <a:xfrm>
            <a:off x="1497800" y="2051050"/>
            <a:ext cx="6417000" cy="699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4800"/>
              <a:buFont typeface="Arial"/>
              <a:buNone/>
            </a:pPr>
            <a:r>
              <a:rPr lang="en" sz="4800" b="1">
                <a:solidFill>
                  <a:schemeClr val="lt1"/>
                </a:solidFill>
                <a:latin typeface="Helvetica Neue"/>
                <a:ea typeface="Helvetica Neue"/>
                <a:cs typeface="Helvetica Neue"/>
                <a:sym typeface="Helvetica Neue"/>
              </a:rPr>
              <a:t>CAMPAIGN </a:t>
            </a:r>
            <a:endParaRPr sz="4800" b="1">
              <a:solidFill>
                <a:schemeClr val="lt1"/>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9"/>
        <p:cNvGrpSpPr/>
        <p:nvPr/>
      </p:nvGrpSpPr>
      <p:grpSpPr>
        <a:xfrm>
          <a:off x="0" y="0"/>
          <a:ext cx="0" cy="0"/>
          <a:chOff x="0" y="0"/>
          <a:chExt cx="0" cy="0"/>
        </a:xfrm>
      </p:grpSpPr>
      <p:pic>
        <p:nvPicPr>
          <p:cNvPr id="221" name="Google Shape;221;p37"/>
          <p:cNvPicPr preferRelativeResize="0"/>
          <p:nvPr/>
        </p:nvPicPr>
        <p:blipFill>
          <a:blip r:embed="rId3">
            <a:alphaModFix/>
          </a:blip>
          <a:stretch>
            <a:fillRect/>
          </a:stretch>
        </p:blipFill>
        <p:spPr>
          <a:xfrm>
            <a:off x="455955" y="2366975"/>
            <a:ext cx="3128852" cy="2346651"/>
          </a:xfrm>
          <a:prstGeom prst="rect">
            <a:avLst/>
          </a:prstGeom>
          <a:noFill/>
          <a:ln>
            <a:noFill/>
          </a:ln>
        </p:spPr>
      </p:pic>
      <p:sp>
        <p:nvSpPr>
          <p:cNvPr id="222" name="Google Shape;222;p37"/>
          <p:cNvSpPr/>
          <p:nvPr/>
        </p:nvSpPr>
        <p:spPr>
          <a:xfrm>
            <a:off x="0" y="0"/>
            <a:ext cx="27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3" name="Google Shape;223;p37"/>
          <p:cNvPicPr preferRelativeResize="0"/>
          <p:nvPr/>
        </p:nvPicPr>
        <p:blipFill>
          <a:blip r:embed="rId4">
            <a:alphaModFix/>
          </a:blip>
          <a:stretch>
            <a:fillRect/>
          </a:stretch>
        </p:blipFill>
        <p:spPr>
          <a:xfrm rot="-5400000">
            <a:off x="-154812" y="2461986"/>
            <a:ext cx="585925" cy="219525"/>
          </a:xfrm>
          <a:prstGeom prst="rect">
            <a:avLst/>
          </a:prstGeom>
          <a:noFill/>
          <a:ln>
            <a:noFill/>
          </a:ln>
        </p:spPr>
      </p:pic>
      <p:sp>
        <p:nvSpPr>
          <p:cNvPr id="224" name="Google Shape;224;p37"/>
          <p:cNvSpPr txBox="1"/>
          <p:nvPr/>
        </p:nvSpPr>
        <p:spPr>
          <a:xfrm>
            <a:off x="420725" y="511575"/>
            <a:ext cx="8151900" cy="5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Helvetica Neue"/>
              <a:ea typeface="Helvetica Neue"/>
              <a:cs typeface="Helvetica Neue"/>
              <a:sym typeface="Helvetica Neue"/>
            </a:endParaRPr>
          </a:p>
        </p:txBody>
      </p:sp>
      <p:sp>
        <p:nvSpPr>
          <p:cNvPr id="225" name="Google Shape;225;p37"/>
          <p:cNvSpPr txBox="1"/>
          <p:nvPr/>
        </p:nvSpPr>
        <p:spPr>
          <a:xfrm>
            <a:off x="420725" y="101825"/>
            <a:ext cx="8151900" cy="45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1"/>
                </a:solidFill>
                <a:latin typeface="Helvetica Neue"/>
                <a:ea typeface="Helvetica Neue"/>
                <a:cs typeface="Helvetica Neue"/>
                <a:sym typeface="Helvetica Neue"/>
              </a:rPr>
              <a:t>CAMPAIGN IMAGERY  </a:t>
            </a:r>
            <a:endParaRPr b="1" i="1">
              <a:solidFill>
                <a:schemeClr val="lt1"/>
              </a:solidFill>
              <a:latin typeface="Helvetica Neue"/>
              <a:ea typeface="Helvetica Neue"/>
              <a:cs typeface="Helvetica Neue"/>
              <a:sym typeface="Helvetica Neue"/>
            </a:endParaRPr>
          </a:p>
        </p:txBody>
      </p:sp>
      <p:sp>
        <p:nvSpPr>
          <p:cNvPr id="226" name="Google Shape;226;p37"/>
          <p:cNvSpPr txBox="1"/>
          <p:nvPr/>
        </p:nvSpPr>
        <p:spPr>
          <a:xfrm>
            <a:off x="457200" y="625800"/>
            <a:ext cx="8454300" cy="104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100" b="1">
                <a:solidFill>
                  <a:schemeClr val="lt1"/>
                </a:solidFill>
                <a:latin typeface="Helvetica Neue"/>
                <a:ea typeface="Helvetica Neue"/>
                <a:cs typeface="Helvetica Neue"/>
                <a:sym typeface="Helvetica Neue"/>
              </a:rPr>
              <a:t>*IMAGERY FOR REFERENCE ONLY.</a:t>
            </a:r>
            <a:endParaRPr sz="1100" b="1">
              <a:solidFill>
                <a:schemeClr val="lt1"/>
              </a:solidFill>
              <a:latin typeface="Helvetica Neue"/>
              <a:ea typeface="Helvetica Neue"/>
              <a:cs typeface="Helvetica Neue"/>
              <a:sym typeface="Helvetica Neue"/>
            </a:endParaRPr>
          </a:p>
          <a:p>
            <a:pPr marL="0" lvl="0" indent="0" algn="l" rtl="0">
              <a:spcBef>
                <a:spcPts val="0"/>
              </a:spcBef>
              <a:spcAft>
                <a:spcPts val="0"/>
              </a:spcAft>
              <a:buClr>
                <a:srgbClr val="000000"/>
              </a:buClr>
              <a:buSzPts val="1100"/>
              <a:buFont typeface="Arial"/>
              <a:buNone/>
            </a:pPr>
            <a:endParaRPr sz="1100" b="1">
              <a:solidFill>
                <a:schemeClr val="lt1"/>
              </a:solidFill>
              <a:latin typeface="Helvetica Neue"/>
              <a:ea typeface="Helvetica Neue"/>
              <a:cs typeface="Helvetica Neue"/>
              <a:sym typeface="Helvetica Neue"/>
            </a:endParaRPr>
          </a:p>
          <a:p>
            <a:pPr marL="0" lvl="0" indent="0" algn="l" rtl="0">
              <a:spcBef>
                <a:spcPts val="0"/>
              </a:spcBef>
              <a:spcAft>
                <a:spcPts val="0"/>
              </a:spcAft>
              <a:buClr>
                <a:srgbClr val="000000"/>
              </a:buClr>
              <a:buSzPts val="1100"/>
              <a:buFont typeface="Arial"/>
              <a:buNone/>
            </a:pPr>
            <a:r>
              <a:rPr lang="en" sz="1100" b="1">
                <a:solidFill>
                  <a:schemeClr val="lt1"/>
                </a:solidFill>
                <a:latin typeface="Helvetica Neue"/>
                <a:ea typeface="Helvetica Neue"/>
                <a:cs typeface="Helvetica Neue"/>
                <a:sym typeface="Helvetica Neue"/>
              </a:rPr>
              <a:t>FULL CAMPAIGN IMAGERY AVAILABLE FOR DOWNLOAD IN PR ASSETS SLIDE</a:t>
            </a:r>
            <a:endParaRPr sz="1200">
              <a:solidFill>
                <a:schemeClr val="lt1"/>
              </a:solidFill>
              <a:latin typeface="Helvetica Neue"/>
              <a:ea typeface="Helvetica Neue"/>
              <a:cs typeface="Helvetica Neue"/>
              <a:sym typeface="Helvetica Neue"/>
            </a:endParaRPr>
          </a:p>
        </p:txBody>
      </p:sp>
      <p:pic>
        <p:nvPicPr>
          <p:cNvPr id="227" name="Google Shape;227;p37"/>
          <p:cNvPicPr preferRelativeResize="0"/>
          <p:nvPr/>
        </p:nvPicPr>
        <p:blipFill>
          <a:blip r:embed="rId5">
            <a:alphaModFix/>
          </a:blip>
          <a:stretch>
            <a:fillRect/>
          </a:stretch>
        </p:blipFill>
        <p:spPr>
          <a:xfrm>
            <a:off x="3754418" y="1419888"/>
            <a:ext cx="2470299" cy="3293752"/>
          </a:xfrm>
          <a:prstGeom prst="rect">
            <a:avLst/>
          </a:prstGeom>
          <a:noFill/>
          <a:ln>
            <a:noFill/>
          </a:ln>
        </p:spPr>
      </p:pic>
      <p:pic>
        <p:nvPicPr>
          <p:cNvPr id="2" name="Picture 1" descr="A person in a black hat and leather jacket&#10;&#10;Description automatically generated">
            <a:extLst>
              <a:ext uri="{FF2B5EF4-FFF2-40B4-BE49-F238E27FC236}">
                <a16:creationId xmlns:a16="http://schemas.microsoft.com/office/drawing/2014/main" id="{EB9246BA-14A4-8C18-3251-1A38182D5815}"/>
              </a:ext>
            </a:extLst>
          </p:cNvPr>
          <p:cNvPicPr>
            <a:picLocks noChangeAspect="1"/>
          </p:cNvPicPr>
          <p:nvPr/>
        </p:nvPicPr>
        <p:blipFill>
          <a:blip r:embed="rId6"/>
          <a:stretch>
            <a:fillRect/>
          </a:stretch>
        </p:blipFill>
        <p:spPr>
          <a:xfrm>
            <a:off x="6395179" y="1225866"/>
            <a:ext cx="2607352" cy="34881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8"/>
          <p:cNvSpPr/>
          <p:nvPr/>
        </p:nvSpPr>
        <p:spPr>
          <a:xfrm>
            <a:off x="268700" y="125"/>
            <a:ext cx="8875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8"/>
          <p:cNvSpPr txBox="1"/>
          <p:nvPr/>
        </p:nvSpPr>
        <p:spPr>
          <a:xfrm>
            <a:off x="934025" y="2051050"/>
            <a:ext cx="7561800" cy="699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4800"/>
              <a:buFont typeface="Arial"/>
              <a:buNone/>
            </a:pPr>
            <a:r>
              <a:rPr lang="en" sz="4800" b="1">
                <a:solidFill>
                  <a:schemeClr val="lt1"/>
                </a:solidFill>
                <a:latin typeface="Helvetica Neue"/>
                <a:ea typeface="Helvetica Neue"/>
                <a:cs typeface="Helvetica Neue"/>
                <a:sym typeface="Helvetica Neue"/>
              </a:rPr>
              <a:t>COLLECTION OVERVIEW</a:t>
            </a:r>
            <a:endParaRPr sz="4800" b="1">
              <a:solidFill>
                <a:schemeClr val="lt1"/>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7"/>
        <p:cNvGrpSpPr/>
        <p:nvPr/>
      </p:nvGrpSpPr>
      <p:grpSpPr>
        <a:xfrm>
          <a:off x="0" y="0"/>
          <a:ext cx="0" cy="0"/>
          <a:chOff x="0" y="0"/>
          <a:chExt cx="0" cy="0"/>
        </a:xfrm>
      </p:grpSpPr>
      <p:sp>
        <p:nvSpPr>
          <p:cNvPr id="238" name="Google Shape;238;p39"/>
          <p:cNvSpPr/>
          <p:nvPr/>
        </p:nvSpPr>
        <p:spPr>
          <a:xfrm>
            <a:off x="0" y="0"/>
            <a:ext cx="27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9" name="Google Shape;239;p39"/>
          <p:cNvPicPr preferRelativeResize="0"/>
          <p:nvPr/>
        </p:nvPicPr>
        <p:blipFill>
          <a:blip r:embed="rId3">
            <a:alphaModFix/>
          </a:blip>
          <a:stretch>
            <a:fillRect/>
          </a:stretch>
        </p:blipFill>
        <p:spPr>
          <a:xfrm rot="-5400000">
            <a:off x="-154812" y="2461986"/>
            <a:ext cx="585925" cy="219525"/>
          </a:xfrm>
          <a:prstGeom prst="rect">
            <a:avLst/>
          </a:prstGeom>
          <a:noFill/>
          <a:ln>
            <a:noFill/>
          </a:ln>
        </p:spPr>
      </p:pic>
      <p:sp>
        <p:nvSpPr>
          <p:cNvPr id="240" name="Google Shape;240;p39"/>
          <p:cNvSpPr txBox="1"/>
          <p:nvPr/>
        </p:nvSpPr>
        <p:spPr>
          <a:xfrm>
            <a:off x="896400" y="1476900"/>
            <a:ext cx="7351200" cy="218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lt1"/>
                </a:solidFill>
                <a:latin typeface="Helvetica"/>
                <a:ea typeface="Helvetica"/>
                <a:cs typeface="Helvetica"/>
                <a:sym typeface="Helvetica"/>
              </a:rPr>
              <a:t>Drawing inspiration from the Film Noir genre, and strength and dynamism of the photographers the likes of Helmut Newton and Richard Avedon, the campaign lauds the essentialism of the all-black line.</a:t>
            </a:r>
            <a:endParaRPr sz="1100">
              <a:solidFill>
                <a:schemeClr val="lt1"/>
              </a:solidFill>
              <a:latin typeface="Helvetica"/>
              <a:ea typeface="Helvetica"/>
              <a:cs typeface="Helvetica"/>
              <a:sym typeface="Helvetica"/>
            </a:endParaRPr>
          </a:p>
          <a:p>
            <a:pPr marL="0" lvl="0" indent="0" algn="ctr" rtl="0">
              <a:spcBef>
                <a:spcPts val="0"/>
              </a:spcBef>
              <a:spcAft>
                <a:spcPts val="0"/>
              </a:spcAft>
              <a:buNone/>
            </a:pPr>
            <a:endParaRPr sz="1100">
              <a:solidFill>
                <a:schemeClr val="lt1"/>
              </a:solidFill>
              <a:latin typeface="Helvetica"/>
              <a:ea typeface="Helvetica"/>
              <a:cs typeface="Helvetica"/>
              <a:sym typeface="Helvetica"/>
            </a:endParaRPr>
          </a:p>
          <a:p>
            <a:pPr marL="0" lvl="0" indent="0" algn="ctr" rtl="0">
              <a:spcBef>
                <a:spcPts val="0"/>
              </a:spcBef>
              <a:spcAft>
                <a:spcPts val="0"/>
              </a:spcAft>
              <a:buNone/>
            </a:pPr>
            <a:r>
              <a:rPr lang="en" sz="1100">
                <a:solidFill>
                  <a:schemeClr val="lt1"/>
                </a:solidFill>
                <a:latin typeface="Helvetica"/>
                <a:ea typeface="Helvetica"/>
                <a:cs typeface="Helvetica"/>
                <a:sym typeface="Helvetica"/>
              </a:rPr>
              <a:t>Elevated black and white portraits, taken against a soft white grey background, are offset by a playful spotlight that imbues the images with intrigue and freedom. This is about the body and the shapes, curves and lines it can create when the feeling is pure.</a:t>
            </a:r>
            <a:endParaRPr sz="1100">
              <a:solidFill>
                <a:schemeClr val="lt1"/>
              </a:solidFill>
              <a:latin typeface="Helvetica"/>
              <a:ea typeface="Helvetica"/>
              <a:cs typeface="Helvetica"/>
              <a:sym typeface="Helvetica"/>
            </a:endParaRPr>
          </a:p>
          <a:p>
            <a:pPr marL="0" lvl="0" indent="0" algn="ctr" rtl="0">
              <a:spcBef>
                <a:spcPts val="0"/>
              </a:spcBef>
              <a:spcAft>
                <a:spcPts val="0"/>
              </a:spcAft>
              <a:buNone/>
            </a:pPr>
            <a:endParaRPr sz="1100">
              <a:solidFill>
                <a:schemeClr val="lt1"/>
              </a:solidFill>
              <a:latin typeface="Helvetica"/>
              <a:ea typeface="Helvetica"/>
              <a:cs typeface="Helvetica"/>
              <a:sym typeface="Helvetica"/>
            </a:endParaRPr>
          </a:p>
          <a:p>
            <a:pPr marL="0" lvl="0" indent="0" algn="ctr" rtl="0">
              <a:spcBef>
                <a:spcPts val="0"/>
              </a:spcBef>
              <a:spcAft>
                <a:spcPts val="0"/>
              </a:spcAft>
              <a:buNone/>
            </a:pPr>
            <a:r>
              <a:rPr lang="en" sz="1100">
                <a:solidFill>
                  <a:schemeClr val="lt1"/>
                </a:solidFill>
                <a:latin typeface="Helvetica"/>
                <a:ea typeface="Helvetica"/>
                <a:cs typeface="Helvetica"/>
                <a:sym typeface="Helvetica"/>
              </a:rPr>
              <a:t>The campaign, like IVY PARK, upholds fearless confidence, celebrating those that move through the world, unapologetic in their self- expression. The Vibe is Sexy &amp; Gritty at the same time, in materials like Latex in Fashion, Shiny Spandex and Sheer Mesh in Active and Leather to accent.</a:t>
            </a:r>
            <a:endParaRPr sz="1100">
              <a:solidFill>
                <a:schemeClr val="lt1"/>
              </a:solidFill>
              <a:latin typeface="Helvetica"/>
              <a:ea typeface="Helvetica"/>
              <a:cs typeface="Helvetica"/>
              <a:sym typeface="Helvetica"/>
            </a:endParaRPr>
          </a:p>
        </p:txBody>
      </p:sp>
      <p:sp>
        <p:nvSpPr>
          <p:cNvPr id="241" name="Google Shape;241;p39"/>
          <p:cNvSpPr txBox="1"/>
          <p:nvPr/>
        </p:nvSpPr>
        <p:spPr>
          <a:xfrm>
            <a:off x="420725" y="101825"/>
            <a:ext cx="8151900" cy="45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1"/>
                </a:solidFill>
                <a:latin typeface="Helvetica Neue"/>
                <a:ea typeface="Helvetica Neue"/>
                <a:cs typeface="Helvetica Neue"/>
                <a:sym typeface="Helvetica Neue"/>
              </a:rPr>
              <a:t>COLLECTION OVERVIEW</a:t>
            </a:r>
            <a:endParaRPr b="1" i="1">
              <a:solidFill>
                <a:schemeClr val="lt1"/>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5"/>
        <p:cNvGrpSpPr/>
        <p:nvPr/>
      </p:nvGrpSpPr>
      <p:grpSpPr>
        <a:xfrm>
          <a:off x="0" y="0"/>
          <a:ext cx="0" cy="0"/>
          <a:chOff x="0" y="0"/>
          <a:chExt cx="0" cy="0"/>
        </a:xfrm>
      </p:grpSpPr>
      <p:sp>
        <p:nvSpPr>
          <p:cNvPr id="246" name="Google Shape;246;p40"/>
          <p:cNvSpPr/>
          <p:nvPr/>
        </p:nvSpPr>
        <p:spPr>
          <a:xfrm>
            <a:off x="0" y="0"/>
            <a:ext cx="27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7" name="Google Shape;247;p40"/>
          <p:cNvPicPr preferRelativeResize="0"/>
          <p:nvPr/>
        </p:nvPicPr>
        <p:blipFill>
          <a:blip r:embed="rId3">
            <a:alphaModFix/>
          </a:blip>
          <a:stretch>
            <a:fillRect/>
          </a:stretch>
        </p:blipFill>
        <p:spPr>
          <a:xfrm rot="-5400000">
            <a:off x="-154812" y="2461986"/>
            <a:ext cx="585925" cy="219525"/>
          </a:xfrm>
          <a:prstGeom prst="rect">
            <a:avLst/>
          </a:prstGeom>
          <a:noFill/>
          <a:ln>
            <a:noFill/>
          </a:ln>
        </p:spPr>
      </p:pic>
      <p:sp>
        <p:nvSpPr>
          <p:cNvPr id="248" name="Google Shape;248;p40"/>
          <p:cNvSpPr txBox="1"/>
          <p:nvPr/>
        </p:nvSpPr>
        <p:spPr>
          <a:xfrm>
            <a:off x="420725" y="511575"/>
            <a:ext cx="8151900" cy="5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Helvetica Neue"/>
              <a:ea typeface="Helvetica Neue"/>
              <a:cs typeface="Helvetica Neue"/>
              <a:sym typeface="Helvetica Neue"/>
            </a:endParaRPr>
          </a:p>
        </p:txBody>
      </p:sp>
      <p:sp>
        <p:nvSpPr>
          <p:cNvPr id="249" name="Google Shape;249;p40"/>
          <p:cNvSpPr txBox="1"/>
          <p:nvPr/>
        </p:nvSpPr>
        <p:spPr>
          <a:xfrm>
            <a:off x="420725" y="101825"/>
            <a:ext cx="8151900" cy="45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1"/>
                </a:solidFill>
                <a:latin typeface="Helvetica Neue"/>
                <a:ea typeface="Helvetica Neue"/>
                <a:cs typeface="Helvetica Neue"/>
                <a:sym typeface="Helvetica Neue"/>
              </a:rPr>
              <a:t>COLLECTION OVERVIEW</a:t>
            </a:r>
            <a:endParaRPr b="1" i="1">
              <a:solidFill>
                <a:schemeClr val="lt1"/>
              </a:solidFill>
              <a:latin typeface="Helvetica Neue"/>
              <a:ea typeface="Helvetica Neue"/>
              <a:cs typeface="Helvetica Neue"/>
              <a:sym typeface="Helvetica Neue"/>
            </a:endParaRPr>
          </a:p>
        </p:txBody>
      </p:sp>
      <p:pic>
        <p:nvPicPr>
          <p:cNvPr id="250" name="Google Shape;250;p40"/>
          <p:cNvPicPr preferRelativeResize="0"/>
          <p:nvPr/>
        </p:nvPicPr>
        <p:blipFill rotWithShape="1">
          <a:blip r:embed="rId4">
            <a:alphaModFix/>
          </a:blip>
          <a:srcRect b="26128"/>
          <a:stretch/>
        </p:blipFill>
        <p:spPr>
          <a:xfrm>
            <a:off x="1093400" y="917413"/>
            <a:ext cx="6957200" cy="3308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1"/>
          <p:cNvSpPr/>
          <p:nvPr/>
        </p:nvSpPr>
        <p:spPr>
          <a:xfrm>
            <a:off x="268700" y="125"/>
            <a:ext cx="8875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1"/>
          <p:cNvSpPr txBox="1"/>
          <p:nvPr/>
        </p:nvSpPr>
        <p:spPr>
          <a:xfrm>
            <a:off x="1497800" y="2051050"/>
            <a:ext cx="6417000" cy="699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4800"/>
              <a:buFont typeface="Arial"/>
              <a:buNone/>
            </a:pPr>
            <a:r>
              <a:rPr lang="en" sz="4800" b="1">
                <a:solidFill>
                  <a:schemeClr val="lt1"/>
                </a:solidFill>
                <a:latin typeface="Helvetica Neue"/>
                <a:ea typeface="Helvetica Neue"/>
                <a:cs typeface="Helvetica Neue"/>
                <a:sym typeface="Helvetica Neue"/>
              </a:rPr>
              <a:t>MEDIA TARGETS</a:t>
            </a:r>
            <a:endParaRPr sz="4800" b="1">
              <a:solidFill>
                <a:schemeClr val="lt1"/>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0"/>
        <p:cNvGrpSpPr/>
        <p:nvPr/>
      </p:nvGrpSpPr>
      <p:grpSpPr>
        <a:xfrm>
          <a:off x="0" y="0"/>
          <a:ext cx="0" cy="0"/>
          <a:chOff x="0" y="0"/>
          <a:chExt cx="0" cy="0"/>
        </a:xfrm>
      </p:grpSpPr>
      <p:sp>
        <p:nvSpPr>
          <p:cNvPr id="261" name="Google Shape;261;p42"/>
          <p:cNvSpPr/>
          <p:nvPr/>
        </p:nvSpPr>
        <p:spPr>
          <a:xfrm>
            <a:off x="0" y="0"/>
            <a:ext cx="27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2"/>
          <p:cNvSpPr txBox="1"/>
          <p:nvPr/>
        </p:nvSpPr>
        <p:spPr>
          <a:xfrm>
            <a:off x="412200" y="112750"/>
            <a:ext cx="5726100" cy="6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b="1">
              <a:latin typeface="Helvetica Neue"/>
              <a:ea typeface="Helvetica Neue"/>
              <a:cs typeface="Helvetica Neue"/>
              <a:sym typeface="Helvetica Neue"/>
            </a:endParaRPr>
          </a:p>
        </p:txBody>
      </p:sp>
      <p:pic>
        <p:nvPicPr>
          <p:cNvPr id="263" name="Google Shape;263;p42"/>
          <p:cNvPicPr preferRelativeResize="0"/>
          <p:nvPr/>
        </p:nvPicPr>
        <p:blipFill>
          <a:blip r:embed="rId3">
            <a:alphaModFix/>
          </a:blip>
          <a:stretch>
            <a:fillRect/>
          </a:stretch>
        </p:blipFill>
        <p:spPr>
          <a:xfrm rot="-5400000">
            <a:off x="-154812" y="2461986"/>
            <a:ext cx="585925" cy="219525"/>
          </a:xfrm>
          <a:prstGeom prst="rect">
            <a:avLst/>
          </a:prstGeom>
          <a:noFill/>
          <a:ln>
            <a:noFill/>
          </a:ln>
        </p:spPr>
      </p:pic>
      <p:sp>
        <p:nvSpPr>
          <p:cNvPr id="264" name="Google Shape;264;p42"/>
          <p:cNvSpPr txBox="1"/>
          <p:nvPr/>
        </p:nvSpPr>
        <p:spPr>
          <a:xfrm>
            <a:off x="412200" y="112750"/>
            <a:ext cx="8353200" cy="4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1"/>
                </a:solidFill>
                <a:latin typeface="Helvetica Neue"/>
                <a:ea typeface="Helvetica Neue"/>
                <a:cs typeface="Helvetica Neue"/>
                <a:sym typeface="Helvetica Neue"/>
              </a:rPr>
              <a:t>MEDIA TARGETS</a:t>
            </a:r>
            <a:endParaRPr sz="2400" b="1">
              <a:solidFill>
                <a:schemeClr val="lt1"/>
              </a:solidFill>
              <a:latin typeface="Helvetica Neue"/>
              <a:ea typeface="Helvetica Neue"/>
              <a:cs typeface="Helvetica Neue"/>
              <a:sym typeface="Helvetica Neue"/>
            </a:endParaRPr>
          </a:p>
        </p:txBody>
      </p:sp>
      <p:pic>
        <p:nvPicPr>
          <p:cNvPr id="265" name="Google Shape;265;p42"/>
          <p:cNvPicPr preferRelativeResize="0"/>
          <p:nvPr/>
        </p:nvPicPr>
        <p:blipFill rotWithShape="1">
          <a:blip r:embed="rId4">
            <a:alphaModFix/>
          </a:blip>
          <a:srcRect/>
          <a:stretch/>
        </p:blipFill>
        <p:spPr>
          <a:xfrm>
            <a:off x="716649" y="1703023"/>
            <a:ext cx="869358" cy="225225"/>
          </a:xfrm>
          <a:prstGeom prst="rect">
            <a:avLst/>
          </a:prstGeom>
          <a:noFill/>
          <a:ln>
            <a:noFill/>
          </a:ln>
        </p:spPr>
      </p:pic>
      <p:sp>
        <p:nvSpPr>
          <p:cNvPr id="266" name="Google Shape;266;p42"/>
          <p:cNvSpPr txBox="1"/>
          <p:nvPr/>
        </p:nvSpPr>
        <p:spPr>
          <a:xfrm>
            <a:off x="2253938" y="3118675"/>
            <a:ext cx="1320000" cy="1533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000" i="0" u="none" strike="noStrike" cap="none">
                <a:solidFill>
                  <a:srgbClr val="FFFFFF"/>
                </a:solidFill>
                <a:latin typeface="Helvetica"/>
                <a:ea typeface="Helvetica"/>
                <a:cs typeface="Helvetica"/>
                <a:sym typeface="Helvetica"/>
              </a:rPr>
              <a:t>Focus on the latest drops in streetwear, with a focus on anticipation and exclusivity and a goal of informing and inspiring the reader.</a:t>
            </a:r>
            <a:endParaRPr sz="1000" i="0" u="none" strike="noStrike" cap="none">
              <a:solidFill>
                <a:srgbClr val="FFFFFF"/>
              </a:solidFill>
              <a:latin typeface="Helvetica"/>
              <a:ea typeface="Helvetica"/>
              <a:cs typeface="Helvetica"/>
              <a:sym typeface="Helvetica"/>
            </a:endParaRPr>
          </a:p>
        </p:txBody>
      </p:sp>
      <p:pic>
        <p:nvPicPr>
          <p:cNvPr id="267" name="Google Shape;267;p42"/>
          <p:cNvPicPr preferRelativeResize="0"/>
          <p:nvPr/>
        </p:nvPicPr>
        <p:blipFill rotWithShape="1">
          <a:blip r:embed="rId5">
            <a:alphaModFix/>
          </a:blip>
          <a:srcRect/>
          <a:stretch/>
        </p:blipFill>
        <p:spPr>
          <a:xfrm>
            <a:off x="2288792" y="1690413"/>
            <a:ext cx="1001188" cy="225237"/>
          </a:xfrm>
          <a:prstGeom prst="rect">
            <a:avLst/>
          </a:prstGeom>
          <a:noFill/>
          <a:ln>
            <a:noFill/>
          </a:ln>
        </p:spPr>
      </p:pic>
      <p:pic>
        <p:nvPicPr>
          <p:cNvPr id="268" name="Google Shape;268;p42"/>
          <p:cNvPicPr preferRelativeResize="0"/>
          <p:nvPr/>
        </p:nvPicPr>
        <p:blipFill rotWithShape="1">
          <a:blip r:embed="rId6">
            <a:alphaModFix/>
          </a:blip>
          <a:srcRect/>
          <a:stretch/>
        </p:blipFill>
        <p:spPr>
          <a:xfrm>
            <a:off x="733187" y="2233464"/>
            <a:ext cx="922460" cy="225225"/>
          </a:xfrm>
          <a:prstGeom prst="rect">
            <a:avLst/>
          </a:prstGeom>
          <a:noFill/>
          <a:ln>
            <a:noFill/>
          </a:ln>
        </p:spPr>
      </p:pic>
      <p:pic>
        <p:nvPicPr>
          <p:cNvPr id="269" name="Google Shape;269;p42"/>
          <p:cNvPicPr preferRelativeResize="0"/>
          <p:nvPr/>
        </p:nvPicPr>
        <p:blipFill rotWithShape="1">
          <a:blip r:embed="rId7">
            <a:alphaModFix/>
          </a:blip>
          <a:srcRect t="25823" b="23986"/>
          <a:stretch/>
        </p:blipFill>
        <p:spPr>
          <a:xfrm>
            <a:off x="2327665" y="2222713"/>
            <a:ext cx="794385" cy="265800"/>
          </a:xfrm>
          <a:prstGeom prst="rect">
            <a:avLst/>
          </a:prstGeom>
          <a:noFill/>
          <a:ln>
            <a:noFill/>
          </a:ln>
        </p:spPr>
      </p:pic>
      <p:pic>
        <p:nvPicPr>
          <p:cNvPr id="270" name="Google Shape;270;p42"/>
          <p:cNvPicPr preferRelativeResize="0"/>
          <p:nvPr/>
        </p:nvPicPr>
        <p:blipFill rotWithShape="1">
          <a:blip r:embed="rId8">
            <a:alphaModFix/>
          </a:blip>
          <a:srcRect/>
          <a:stretch/>
        </p:blipFill>
        <p:spPr>
          <a:xfrm>
            <a:off x="733163" y="1129349"/>
            <a:ext cx="656051" cy="268441"/>
          </a:xfrm>
          <a:prstGeom prst="rect">
            <a:avLst/>
          </a:prstGeom>
          <a:noFill/>
          <a:ln>
            <a:noFill/>
          </a:ln>
        </p:spPr>
      </p:pic>
      <p:sp>
        <p:nvSpPr>
          <p:cNvPr id="271" name="Google Shape;271;p42"/>
          <p:cNvSpPr txBox="1"/>
          <p:nvPr/>
        </p:nvSpPr>
        <p:spPr>
          <a:xfrm>
            <a:off x="637375" y="3131250"/>
            <a:ext cx="1447200" cy="1533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000" i="0" u="none" strike="noStrike" cap="none">
                <a:solidFill>
                  <a:srgbClr val="FFFFFF"/>
                </a:solidFill>
                <a:latin typeface="Helvetica"/>
                <a:ea typeface="Helvetica"/>
                <a:cs typeface="Helvetica"/>
                <a:sym typeface="Helvetica"/>
              </a:rPr>
              <a:t>Focus on the fashion industry and showcasing latest collections, with goals of informing and inspiring the reader.</a:t>
            </a:r>
            <a:endParaRPr sz="1000" i="0" u="none" strike="noStrike" cap="none">
              <a:solidFill>
                <a:srgbClr val="FFFFFF"/>
              </a:solidFill>
              <a:latin typeface="Helvetica"/>
              <a:ea typeface="Helvetica"/>
              <a:cs typeface="Helvetica"/>
              <a:sym typeface="Helvetica"/>
            </a:endParaRPr>
          </a:p>
        </p:txBody>
      </p:sp>
      <p:sp>
        <p:nvSpPr>
          <p:cNvPr id="272" name="Google Shape;272;p42"/>
          <p:cNvSpPr txBox="1"/>
          <p:nvPr/>
        </p:nvSpPr>
        <p:spPr>
          <a:xfrm>
            <a:off x="3868113" y="3118838"/>
            <a:ext cx="1359600" cy="142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000" i="0" u="none" strike="noStrike" cap="none">
                <a:solidFill>
                  <a:srgbClr val="FFFFFF"/>
                </a:solidFill>
                <a:latin typeface="Helvetica"/>
                <a:ea typeface="Helvetica"/>
                <a:cs typeface="Helvetica"/>
                <a:sym typeface="Helvetica"/>
              </a:rPr>
              <a:t>Niche and/or</a:t>
            </a:r>
            <a:r>
              <a:rPr lang="en" sz="1000">
                <a:solidFill>
                  <a:srgbClr val="FFFFFF"/>
                </a:solidFill>
                <a:latin typeface="Helvetica"/>
                <a:ea typeface="Helvetica"/>
                <a:cs typeface="Helvetica"/>
                <a:sym typeface="Helvetica"/>
              </a:rPr>
              <a:t> </a:t>
            </a:r>
            <a:r>
              <a:rPr lang="en" sz="1000" i="0" u="none" strike="noStrike" cap="none">
                <a:solidFill>
                  <a:srgbClr val="FFFFFF"/>
                </a:solidFill>
                <a:latin typeface="Helvetica"/>
                <a:ea typeface="Helvetica"/>
                <a:cs typeface="Helvetica"/>
                <a:sym typeface="Helvetica"/>
              </a:rPr>
              <a:t>independent publications, that inject “coolness” into the brand while also reaching the target consumer.</a:t>
            </a:r>
            <a:endParaRPr sz="1000" i="0" u="none" strike="noStrike" cap="none">
              <a:solidFill>
                <a:srgbClr val="FFFFFF"/>
              </a:solidFill>
              <a:latin typeface="Helvetica"/>
              <a:ea typeface="Helvetica"/>
              <a:cs typeface="Helvetica"/>
              <a:sym typeface="Helvetica"/>
            </a:endParaRPr>
          </a:p>
          <a:p>
            <a:pPr marL="0" marR="0" lvl="0" indent="0" algn="l" rtl="0">
              <a:lnSpc>
                <a:spcPct val="90000"/>
              </a:lnSpc>
              <a:spcBef>
                <a:spcPts val="0"/>
              </a:spcBef>
              <a:spcAft>
                <a:spcPts val="0"/>
              </a:spcAft>
              <a:buClr>
                <a:srgbClr val="000000"/>
              </a:buClr>
              <a:buSzPts val="1100"/>
              <a:buFont typeface="Arial"/>
              <a:buNone/>
            </a:pPr>
            <a:endParaRPr sz="1000" i="0" u="none" strike="noStrike" cap="none">
              <a:solidFill>
                <a:srgbClr val="FFFFFF"/>
              </a:solidFill>
              <a:latin typeface="Helvetica"/>
              <a:ea typeface="Helvetica"/>
              <a:cs typeface="Helvetica"/>
              <a:sym typeface="Helvetica"/>
            </a:endParaRPr>
          </a:p>
          <a:p>
            <a:pPr marL="0" marR="0" lvl="0" indent="0" algn="l" rtl="0">
              <a:lnSpc>
                <a:spcPct val="90000"/>
              </a:lnSpc>
              <a:spcBef>
                <a:spcPts val="0"/>
              </a:spcBef>
              <a:spcAft>
                <a:spcPts val="0"/>
              </a:spcAft>
              <a:buClr>
                <a:srgbClr val="000000"/>
              </a:buClr>
              <a:buSzPts val="2900"/>
              <a:buFont typeface="Arial"/>
              <a:buNone/>
            </a:pPr>
            <a:endParaRPr sz="1000" i="0" u="none" strike="noStrike" cap="none">
              <a:solidFill>
                <a:srgbClr val="FFFFFF"/>
              </a:solidFill>
              <a:latin typeface="Helvetica"/>
              <a:ea typeface="Helvetica"/>
              <a:cs typeface="Helvetica"/>
              <a:sym typeface="Helvetica"/>
            </a:endParaRPr>
          </a:p>
        </p:txBody>
      </p:sp>
      <p:pic>
        <p:nvPicPr>
          <p:cNvPr id="273" name="Google Shape;273;p42"/>
          <p:cNvPicPr preferRelativeResize="0"/>
          <p:nvPr/>
        </p:nvPicPr>
        <p:blipFill rotWithShape="1">
          <a:blip r:embed="rId9">
            <a:alphaModFix/>
          </a:blip>
          <a:srcRect/>
          <a:stretch/>
        </p:blipFill>
        <p:spPr>
          <a:xfrm>
            <a:off x="2327675" y="1118349"/>
            <a:ext cx="1001175" cy="265003"/>
          </a:xfrm>
          <a:prstGeom prst="rect">
            <a:avLst/>
          </a:prstGeom>
          <a:noFill/>
          <a:ln>
            <a:noFill/>
          </a:ln>
        </p:spPr>
      </p:pic>
      <p:pic>
        <p:nvPicPr>
          <p:cNvPr id="274" name="Google Shape;274;p42"/>
          <p:cNvPicPr preferRelativeResize="0"/>
          <p:nvPr/>
        </p:nvPicPr>
        <p:blipFill rotWithShape="1">
          <a:blip r:embed="rId10">
            <a:alphaModFix/>
          </a:blip>
          <a:srcRect/>
          <a:stretch/>
        </p:blipFill>
        <p:spPr>
          <a:xfrm>
            <a:off x="3921775" y="1087551"/>
            <a:ext cx="533181" cy="326575"/>
          </a:xfrm>
          <a:prstGeom prst="rect">
            <a:avLst/>
          </a:prstGeom>
          <a:noFill/>
          <a:ln>
            <a:noFill/>
          </a:ln>
        </p:spPr>
      </p:pic>
      <p:pic>
        <p:nvPicPr>
          <p:cNvPr id="275" name="Google Shape;275;p42"/>
          <p:cNvPicPr preferRelativeResize="0"/>
          <p:nvPr/>
        </p:nvPicPr>
        <p:blipFill rotWithShape="1">
          <a:blip r:embed="rId11">
            <a:alphaModFix/>
          </a:blip>
          <a:srcRect/>
          <a:stretch/>
        </p:blipFill>
        <p:spPr>
          <a:xfrm>
            <a:off x="3817900" y="1609377"/>
            <a:ext cx="1163389" cy="402000"/>
          </a:xfrm>
          <a:prstGeom prst="rect">
            <a:avLst/>
          </a:prstGeom>
          <a:noFill/>
          <a:ln>
            <a:noFill/>
          </a:ln>
        </p:spPr>
      </p:pic>
      <p:pic>
        <p:nvPicPr>
          <p:cNvPr id="276" name="Google Shape;276;p42"/>
          <p:cNvPicPr preferRelativeResize="0"/>
          <p:nvPr/>
        </p:nvPicPr>
        <p:blipFill rotWithShape="1">
          <a:blip r:embed="rId12">
            <a:alphaModFix/>
          </a:blip>
          <a:srcRect/>
          <a:stretch/>
        </p:blipFill>
        <p:spPr>
          <a:xfrm>
            <a:off x="3921769" y="2173875"/>
            <a:ext cx="656049" cy="344424"/>
          </a:xfrm>
          <a:prstGeom prst="rect">
            <a:avLst/>
          </a:prstGeom>
          <a:noFill/>
          <a:ln>
            <a:noFill/>
          </a:ln>
        </p:spPr>
      </p:pic>
      <p:pic>
        <p:nvPicPr>
          <p:cNvPr id="277" name="Google Shape;277;p42"/>
          <p:cNvPicPr preferRelativeResize="0"/>
          <p:nvPr/>
        </p:nvPicPr>
        <p:blipFill rotWithShape="1">
          <a:blip r:embed="rId13">
            <a:alphaModFix/>
          </a:blip>
          <a:srcRect t="25932" r="2229" b="27752"/>
          <a:stretch/>
        </p:blipFill>
        <p:spPr>
          <a:xfrm>
            <a:off x="5578300" y="1652338"/>
            <a:ext cx="1225723" cy="326575"/>
          </a:xfrm>
          <a:prstGeom prst="rect">
            <a:avLst/>
          </a:prstGeom>
          <a:noFill/>
          <a:ln>
            <a:noFill/>
          </a:ln>
        </p:spPr>
      </p:pic>
      <p:pic>
        <p:nvPicPr>
          <p:cNvPr id="278" name="Google Shape;278;p42"/>
          <p:cNvPicPr preferRelativeResize="0"/>
          <p:nvPr/>
        </p:nvPicPr>
        <p:blipFill rotWithShape="1">
          <a:blip r:embed="rId14">
            <a:alphaModFix/>
          </a:blip>
          <a:srcRect/>
          <a:stretch/>
        </p:blipFill>
        <p:spPr>
          <a:xfrm>
            <a:off x="5656050" y="2214088"/>
            <a:ext cx="1070213" cy="225226"/>
          </a:xfrm>
          <a:prstGeom prst="rect">
            <a:avLst/>
          </a:prstGeom>
          <a:noFill/>
          <a:ln>
            <a:noFill/>
          </a:ln>
        </p:spPr>
      </p:pic>
      <p:sp>
        <p:nvSpPr>
          <p:cNvPr id="279" name="Google Shape;279;p42"/>
          <p:cNvSpPr txBox="1"/>
          <p:nvPr/>
        </p:nvSpPr>
        <p:spPr>
          <a:xfrm>
            <a:off x="7326875" y="3137000"/>
            <a:ext cx="1359600" cy="1423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000" i="0" u="none" strike="noStrike" cap="none">
                <a:solidFill>
                  <a:srgbClr val="FFFFFF"/>
                </a:solidFill>
                <a:latin typeface="Helvetica"/>
                <a:ea typeface="Helvetica"/>
                <a:cs typeface="Helvetica"/>
                <a:sym typeface="Helvetica"/>
              </a:rPr>
              <a:t>Current events-oriented publications focused on the latest developments + innovations within business and the stories behind them.</a:t>
            </a:r>
            <a:endParaRPr sz="1000" i="0" u="none" strike="noStrike" cap="none">
              <a:solidFill>
                <a:srgbClr val="FFFFFF"/>
              </a:solidFill>
              <a:latin typeface="Helvetica"/>
              <a:ea typeface="Helvetica"/>
              <a:cs typeface="Helvetica"/>
              <a:sym typeface="Helvetica"/>
            </a:endParaRPr>
          </a:p>
        </p:txBody>
      </p:sp>
      <p:pic>
        <p:nvPicPr>
          <p:cNvPr id="280" name="Google Shape;280;p42"/>
          <p:cNvPicPr preferRelativeResize="0"/>
          <p:nvPr/>
        </p:nvPicPr>
        <p:blipFill rotWithShape="1">
          <a:blip r:embed="rId15">
            <a:alphaModFix/>
          </a:blip>
          <a:srcRect/>
          <a:stretch/>
        </p:blipFill>
        <p:spPr>
          <a:xfrm>
            <a:off x="7293287" y="1602425"/>
            <a:ext cx="812226" cy="426425"/>
          </a:xfrm>
          <a:prstGeom prst="rect">
            <a:avLst/>
          </a:prstGeom>
          <a:noFill/>
          <a:ln>
            <a:noFill/>
          </a:ln>
        </p:spPr>
      </p:pic>
      <p:pic>
        <p:nvPicPr>
          <p:cNvPr id="281" name="Google Shape;281;p42" descr="WWD – Women's Wear Daily brings you breaking news about the fashion  industry, designers, celebrity trend setters, and extensive coverage of  fashion week."/>
          <p:cNvPicPr preferRelativeResize="0"/>
          <p:nvPr/>
        </p:nvPicPr>
        <p:blipFill rotWithShape="1">
          <a:blip r:embed="rId16">
            <a:alphaModFix/>
          </a:blip>
          <a:srcRect/>
          <a:stretch/>
        </p:blipFill>
        <p:spPr>
          <a:xfrm>
            <a:off x="7371370" y="935550"/>
            <a:ext cx="656050" cy="656050"/>
          </a:xfrm>
          <a:prstGeom prst="rect">
            <a:avLst/>
          </a:prstGeom>
          <a:noFill/>
          <a:ln>
            <a:noFill/>
          </a:ln>
        </p:spPr>
      </p:pic>
      <p:pic>
        <p:nvPicPr>
          <p:cNvPr id="282" name="Google Shape;282;p42" descr="File:Le Figaro logo.svg - Wikipedia"/>
          <p:cNvPicPr preferRelativeResize="0"/>
          <p:nvPr/>
        </p:nvPicPr>
        <p:blipFill rotWithShape="1">
          <a:blip r:embed="rId17">
            <a:alphaModFix/>
          </a:blip>
          <a:srcRect/>
          <a:stretch/>
        </p:blipFill>
        <p:spPr>
          <a:xfrm>
            <a:off x="7326875" y="2202699"/>
            <a:ext cx="1225699" cy="286799"/>
          </a:xfrm>
          <a:prstGeom prst="rect">
            <a:avLst/>
          </a:prstGeom>
          <a:noFill/>
          <a:ln>
            <a:noFill/>
          </a:ln>
        </p:spPr>
      </p:pic>
      <p:sp>
        <p:nvSpPr>
          <p:cNvPr id="283" name="Google Shape;283;p42"/>
          <p:cNvSpPr txBox="1"/>
          <p:nvPr/>
        </p:nvSpPr>
        <p:spPr>
          <a:xfrm>
            <a:off x="5560350" y="3159775"/>
            <a:ext cx="1411500" cy="1423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000" b="1" i="1" u="none" strike="noStrike" cap="none">
                <a:solidFill>
                  <a:srgbClr val="FF0000"/>
                </a:solidFill>
                <a:latin typeface="Helvetica"/>
                <a:ea typeface="Helvetica"/>
                <a:cs typeface="Helvetica"/>
                <a:sym typeface="Helvetica"/>
              </a:rPr>
              <a:t>STYLE VERTICALS</a:t>
            </a:r>
            <a:endParaRPr sz="1000" b="1" i="1" u="none" strike="noStrike" cap="none">
              <a:solidFill>
                <a:srgbClr val="FF0000"/>
              </a:solidFill>
              <a:latin typeface="Helvetica"/>
              <a:ea typeface="Helvetica"/>
              <a:cs typeface="Helvetica"/>
              <a:sym typeface="Helvetica"/>
            </a:endParaRPr>
          </a:p>
          <a:p>
            <a:pPr marL="0" marR="0" lvl="0" indent="0" algn="ctr" rtl="0">
              <a:lnSpc>
                <a:spcPct val="90000"/>
              </a:lnSpc>
              <a:spcBef>
                <a:spcPts val="0"/>
              </a:spcBef>
              <a:spcAft>
                <a:spcPts val="0"/>
              </a:spcAft>
              <a:buClr>
                <a:srgbClr val="000000"/>
              </a:buClr>
              <a:buSzPts val="1100"/>
              <a:buFont typeface="Arial"/>
              <a:buNone/>
            </a:pPr>
            <a:endParaRPr sz="1000" i="0" u="none" strike="noStrike" cap="none">
              <a:solidFill>
                <a:srgbClr val="FFFFFF"/>
              </a:solidFill>
              <a:latin typeface="Helvetica"/>
              <a:ea typeface="Helvetica"/>
              <a:cs typeface="Helvetica"/>
              <a:sym typeface="Helvetica"/>
            </a:endParaRPr>
          </a:p>
          <a:p>
            <a:pPr marL="0" marR="0" lvl="0" indent="0" algn="l" rtl="0">
              <a:lnSpc>
                <a:spcPct val="90000"/>
              </a:lnSpc>
              <a:spcBef>
                <a:spcPts val="0"/>
              </a:spcBef>
              <a:spcAft>
                <a:spcPts val="0"/>
              </a:spcAft>
              <a:buClr>
                <a:srgbClr val="000000"/>
              </a:buClr>
              <a:buSzPts val="1100"/>
              <a:buFont typeface="Arial"/>
              <a:buNone/>
            </a:pPr>
            <a:r>
              <a:rPr lang="en" sz="1000" i="0" u="none" strike="noStrike" cap="none">
                <a:solidFill>
                  <a:srgbClr val="FFFFFF"/>
                </a:solidFill>
                <a:latin typeface="Helvetica"/>
                <a:ea typeface="Helvetica"/>
                <a:cs typeface="Helvetica"/>
                <a:sym typeface="Helvetica"/>
              </a:rPr>
              <a:t>Strategically target style verticals of entertainment titles, which focus on the latest developments and news in music and entertainment. </a:t>
            </a:r>
            <a:endParaRPr sz="1000" i="0" u="none" strike="noStrike" cap="none">
              <a:solidFill>
                <a:srgbClr val="FFFFFF"/>
              </a:solidFill>
              <a:latin typeface="Helvetica"/>
              <a:ea typeface="Helvetica"/>
              <a:cs typeface="Helvetica"/>
              <a:sym typeface="Helvetica"/>
            </a:endParaRPr>
          </a:p>
        </p:txBody>
      </p:sp>
      <p:pic>
        <p:nvPicPr>
          <p:cNvPr id="284" name="Google Shape;284;p42"/>
          <p:cNvPicPr preferRelativeResize="0"/>
          <p:nvPr/>
        </p:nvPicPr>
        <p:blipFill rotWithShape="1">
          <a:blip r:embed="rId18">
            <a:alphaModFix/>
          </a:blip>
          <a:srcRect t="33935" b="37586"/>
          <a:stretch/>
        </p:blipFill>
        <p:spPr>
          <a:xfrm>
            <a:off x="5560325" y="1062575"/>
            <a:ext cx="1411538" cy="402002"/>
          </a:xfrm>
          <a:prstGeom prst="rect">
            <a:avLst/>
          </a:prstGeom>
          <a:noFill/>
          <a:ln>
            <a:noFill/>
          </a:ln>
        </p:spPr>
      </p:pic>
      <p:sp>
        <p:nvSpPr>
          <p:cNvPr id="285" name="Google Shape;285;p42"/>
          <p:cNvSpPr txBox="1"/>
          <p:nvPr/>
        </p:nvSpPr>
        <p:spPr>
          <a:xfrm>
            <a:off x="637375" y="2726275"/>
            <a:ext cx="1359600" cy="461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100"/>
              <a:buFont typeface="Arial"/>
              <a:buNone/>
            </a:pPr>
            <a:r>
              <a:rPr lang="en" sz="1000" b="1" u="sng">
                <a:solidFill>
                  <a:schemeClr val="lt1"/>
                </a:solidFill>
                <a:latin typeface="Helvetica"/>
                <a:ea typeface="Helvetica"/>
                <a:cs typeface="Helvetica"/>
                <a:sym typeface="Helvetica"/>
              </a:rPr>
              <a:t>FASHION / LIFESTYLE</a:t>
            </a:r>
            <a:endParaRPr>
              <a:latin typeface="Helvetica"/>
              <a:ea typeface="Helvetica"/>
              <a:cs typeface="Helvetica"/>
              <a:sym typeface="Helvetica"/>
            </a:endParaRPr>
          </a:p>
        </p:txBody>
      </p:sp>
      <p:sp>
        <p:nvSpPr>
          <p:cNvPr id="286" name="Google Shape;286;p42"/>
          <p:cNvSpPr txBox="1"/>
          <p:nvPr/>
        </p:nvSpPr>
        <p:spPr>
          <a:xfrm>
            <a:off x="2259013" y="2795575"/>
            <a:ext cx="1359600" cy="323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b="1" u="sng">
                <a:solidFill>
                  <a:schemeClr val="lt1"/>
                </a:solidFill>
                <a:latin typeface="Helvetica"/>
                <a:ea typeface="Helvetica"/>
                <a:cs typeface="Helvetica"/>
                <a:sym typeface="Helvetica"/>
              </a:rPr>
              <a:t>HYPE</a:t>
            </a:r>
            <a:endParaRPr>
              <a:latin typeface="Helvetica"/>
              <a:ea typeface="Helvetica"/>
              <a:cs typeface="Helvetica"/>
              <a:sym typeface="Helvetica"/>
            </a:endParaRPr>
          </a:p>
        </p:txBody>
      </p:sp>
      <p:sp>
        <p:nvSpPr>
          <p:cNvPr id="287" name="Google Shape;287;p42"/>
          <p:cNvSpPr txBox="1"/>
          <p:nvPr/>
        </p:nvSpPr>
        <p:spPr>
          <a:xfrm>
            <a:off x="3868113" y="2795563"/>
            <a:ext cx="1359600" cy="323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b="1" u="sng">
                <a:solidFill>
                  <a:schemeClr val="lt1"/>
                </a:solidFill>
                <a:latin typeface="Helvetica"/>
                <a:ea typeface="Helvetica"/>
                <a:cs typeface="Helvetica"/>
                <a:sym typeface="Helvetica"/>
              </a:rPr>
              <a:t>CULTURE</a:t>
            </a:r>
            <a:endParaRPr>
              <a:latin typeface="Helvetica"/>
              <a:ea typeface="Helvetica"/>
              <a:cs typeface="Helvetica"/>
              <a:sym typeface="Helvetica"/>
            </a:endParaRPr>
          </a:p>
        </p:txBody>
      </p:sp>
      <p:sp>
        <p:nvSpPr>
          <p:cNvPr id="288" name="Google Shape;288;p42"/>
          <p:cNvSpPr txBox="1"/>
          <p:nvPr/>
        </p:nvSpPr>
        <p:spPr>
          <a:xfrm>
            <a:off x="5532513" y="2726263"/>
            <a:ext cx="1359600" cy="461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000"/>
              <a:buFont typeface="Arial"/>
              <a:buNone/>
            </a:pPr>
            <a:r>
              <a:rPr lang="en" sz="1000" b="1" u="sng">
                <a:solidFill>
                  <a:schemeClr val="lt1"/>
                </a:solidFill>
                <a:latin typeface="Helvetica"/>
                <a:ea typeface="Helvetica"/>
                <a:cs typeface="Helvetica"/>
                <a:sym typeface="Helvetica"/>
              </a:rPr>
              <a:t>MUSIC/</a:t>
            </a:r>
            <a:endParaRPr sz="1000" b="1" u="sng">
              <a:solidFill>
                <a:schemeClr val="lt1"/>
              </a:solidFill>
              <a:latin typeface="Helvetica"/>
              <a:ea typeface="Helvetica"/>
              <a:cs typeface="Helvetica"/>
              <a:sym typeface="Helvetica"/>
            </a:endParaRPr>
          </a:p>
          <a:p>
            <a:pPr marL="0" lvl="0" indent="0" algn="l" rtl="0">
              <a:lnSpc>
                <a:spcPct val="90000"/>
              </a:lnSpc>
              <a:spcBef>
                <a:spcPts val="0"/>
              </a:spcBef>
              <a:spcAft>
                <a:spcPts val="0"/>
              </a:spcAft>
              <a:buNone/>
            </a:pPr>
            <a:r>
              <a:rPr lang="en" sz="1000" b="1" u="sng">
                <a:solidFill>
                  <a:schemeClr val="lt1"/>
                </a:solidFill>
                <a:latin typeface="Helvetica"/>
                <a:ea typeface="Helvetica"/>
                <a:cs typeface="Helvetica"/>
                <a:sym typeface="Helvetica"/>
              </a:rPr>
              <a:t>ENTERTAINMENT</a:t>
            </a:r>
            <a:endParaRPr sz="1000" b="1" u="sng">
              <a:solidFill>
                <a:schemeClr val="lt1"/>
              </a:solidFill>
              <a:latin typeface="Helvetica"/>
              <a:ea typeface="Helvetica"/>
              <a:cs typeface="Helvetica"/>
              <a:sym typeface="Helvetica"/>
            </a:endParaRPr>
          </a:p>
        </p:txBody>
      </p:sp>
      <p:sp>
        <p:nvSpPr>
          <p:cNvPr id="289" name="Google Shape;289;p42"/>
          <p:cNvSpPr txBox="1"/>
          <p:nvPr/>
        </p:nvSpPr>
        <p:spPr>
          <a:xfrm>
            <a:off x="7326863" y="2795563"/>
            <a:ext cx="1359600" cy="323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b="1" u="sng">
                <a:solidFill>
                  <a:schemeClr val="lt1"/>
                </a:solidFill>
                <a:latin typeface="Helvetica"/>
                <a:ea typeface="Helvetica"/>
                <a:cs typeface="Helvetica"/>
                <a:sym typeface="Helvetica"/>
              </a:rPr>
              <a:t>BUSINESS/TRADE</a:t>
            </a:r>
            <a:endParaRPr sz="1000" b="1" u="sng">
              <a:solidFill>
                <a:schemeClr val="lt1"/>
              </a:solidFill>
              <a:latin typeface="Helvetica"/>
              <a:ea typeface="Helvetica"/>
              <a:cs typeface="Helvetica"/>
              <a:sym typeface="Helvetic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2"/>
        <p:cNvGrpSpPr/>
        <p:nvPr/>
      </p:nvGrpSpPr>
      <p:grpSpPr>
        <a:xfrm>
          <a:off x="0" y="0"/>
          <a:ext cx="0" cy="0"/>
          <a:chOff x="0" y="0"/>
          <a:chExt cx="0" cy="0"/>
        </a:xfrm>
      </p:grpSpPr>
      <p:sp>
        <p:nvSpPr>
          <p:cNvPr id="103" name="Google Shape;103;p25"/>
          <p:cNvSpPr txBox="1"/>
          <p:nvPr/>
        </p:nvSpPr>
        <p:spPr>
          <a:xfrm>
            <a:off x="-50" y="1920625"/>
            <a:ext cx="9144000" cy="60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5000" b="1" i="0" u="none" strike="noStrike" cap="none">
                <a:solidFill>
                  <a:schemeClr val="lt1"/>
                </a:solidFill>
                <a:latin typeface="Helvetica Neue"/>
                <a:ea typeface="Helvetica Neue"/>
                <a:cs typeface="Helvetica Neue"/>
                <a:sym typeface="Helvetica Neue"/>
              </a:rPr>
              <a:t>EXTREMELY </a:t>
            </a:r>
            <a:endParaRPr sz="5000" b="1" i="0" u="none" strike="noStrike" cap="none">
              <a:solidFill>
                <a:schemeClr val="lt1"/>
              </a:solidFill>
              <a:latin typeface="Helvetica Neue"/>
              <a:ea typeface="Helvetica Neue"/>
              <a:cs typeface="Helvetica Neue"/>
              <a:sym typeface="Helvetica Neue"/>
            </a:endParaRPr>
          </a:p>
        </p:txBody>
      </p:sp>
      <p:sp>
        <p:nvSpPr>
          <p:cNvPr id="104" name="Google Shape;104;p25"/>
          <p:cNvSpPr txBox="1"/>
          <p:nvPr/>
        </p:nvSpPr>
        <p:spPr>
          <a:xfrm>
            <a:off x="-50" y="2621075"/>
            <a:ext cx="9144000" cy="60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5000"/>
              <a:buFont typeface="Arial"/>
              <a:buNone/>
            </a:pPr>
            <a:r>
              <a:rPr lang="en" sz="5000" b="1" i="0" u="none" strike="noStrike" cap="none">
                <a:solidFill>
                  <a:schemeClr val="lt1"/>
                </a:solidFill>
                <a:latin typeface="Helvetica Neue"/>
                <a:ea typeface="Helvetica Neue"/>
                <a:cs typeface="Helvetica Neue"/>
                <a:sym typeface="Helvetica Neue"/>
              </a:rPr>
              <a:t>CONFIDENTIAL</a:t>
            </a:r>
            <a:endParaRPr sz="5000" b="1" i="0"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3"/>
        <p:cNvGrpSpPr/>
        <p:nvPr/>
      </p:nvGrpSpPr>
      <p:grpSpPr>
        <a:xfrm>
          <a:off x="0" y="0"/>
          <a:ext cx="0" cy="0"/>
          <a:chOff x="0" y="0"/>
          <a:chExt cx="0" cy="0"/>
        </a:xfrm>
      </p:grpSpPr>
      <p:sp>
        <p:nvSpPr>
          <p:cNvPr id="294" name="Google Shape;294;p43"/>
          <p:cNvSpPr/>
          <p:nvPr/>
        </p:nvSpPr>
        <p:spPr>
          <a:xfrm>
            <a:off x="0" y="0"/>
            <a:ext cx="27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5" name="Google Shape;295;p43"/>
          <p:cNvPicPr preferRelativeResize="0"/>
          <p:nvPr/>
        </p:nvPicPr>
        <p:blipFill>
          <a:blip r:embed="rId3">
            <a:alphaModFix/>
          </a:blip>
          <a:stretch>
            <a:fillRect/>
          </a:stretch>
        </p:blipFill>
        <p:spPr>
          <a:xfrm rot="-5400000">
            <a:off x="-154812" y="2461986"/>
            <a:ext cx="585925" cy="219525"/>
          </a:xfrm>
          <a:prstGeom prst="rect">
            <a:avLst/>
          </a:prstGeom>
          <a:noFill/>
          <a:ln>
            <a:noFill/>
          </a:ln>
        </p:spPr>
      </p:pic>
      <p:sp>
        <p:nvSpPr>
          <p:cNvPr id="296" name="Google Shape;296;p43"/>
          <p:cNvSpPr txBox="1"/>
          <p:nvPr/>
        </p:nvSpPr>
        <p:spPr>
          <a:xfrm>
            <a:off x="420725" y="101825"/>
            <a:ext cx="8151900" cy="45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1"/>
                </a:solidFill>
                <a:latin typeface="Helvetica Neue"/>
                <a:ea typeface="Helvetica Neue"/>
                <a:cs typeface="Helvetica Neue"/>
                <a:sym typeface="Helvetica Neue"/>
              </a:rPr>
              <a:t>PR ANGLES</a:t>
            </a:r>
            <a:endParaRPr b="1" i="1">
              <a:solidFill>
                <a:schemeClr val="lt1"/>
              </a:solidFill>
              <a:latin typeface="Helvetica Neue"/>
              <a:ea typeface="Helvetica Neue"/>
              <a:cs typeface="Helvetica Neue"/>
              <a:sym typeface="Helvetica Neue"/>
            </a:endParaRPr>
          </a:p>
        </p:txBody>
      </p:sp>
      <p:graphicFrame>
        <p:nvGraphicFramePr>
          <p:cNvPr id="297" name="Google Shape;297;p43"/>
          <p:cNvGraphicFramePr/>
          <p:nvPr/>
        </p:nvGraphicFramePr>
        <p:xfrm>
          <a:off x="856725" y="786863"/>
          <a:ext cx="7430550" cy="3797250"/>
        </p:xfrm>
        <a:graphic>
          <a:graphicData uri="http://schemas.openxmlformats.org/drawingml/2006/table">
            <a:tbl>
              <a:tblPr>
                <a:noFill/>
                <a:tableStyleId>{242F61D6-C6F6-4CCD-BB92-F1110EB5E72D}</a:tableStyleId>
              </a:tblPr>
              <a:tblGrid>
                <a:gridCol w="3715275">
                  <a:extLst>
                    <a:ext uri="{9D8B030D-6E8A-4147-A177-3AD203B41FA5}">
                      <a16:colId xmlns:a16="http://schemas.microsoft.com/office/drawing/2014/main" val="20000"/>
                    </a:ext>
                  </a:extLst>
                </a:gridCol>
                <a:gridCol w="3715275">
                  <a:extLst>
                    <a:ext uri="{9D8B030D-6E8A-4147-A177-3AD203B41FA5}">
                      <a16:colId xmlns:a16="http://schemas.microsoft.com/office/drawing/2014/main" val="20001"/>
                    </a:ext>
                  </a:extLst>
                </a:gridCol>
              </a:tblGrid>
              <a:tr h="381000">
                <a:tc>
                  <a:txBody>
                    <a:bodyPr/>
                    <a:lstStyle/>
                    <a:p>
                      <a:pPr marL="0" lvl="0" indent="0" algn="ctr" rtl="0">
                        <a:lnSpc>
                          <a:spcPct val="115000"/>
                        </a:lnSpc>
                        <a:spcBef>
                          <a:spcPts val="0"/>
                        </a:spcBef>
                        <a:spcAft>
                          <a:spcPts val="0"/>
                        </a:spcAft>
                        <a:buNone/>
                      </a:pPr>
                      <a:endParaRPr sz="1000" b="1" u="sng">
                        <a:solidFill>
                          <a:schemeClr val="lt1"/>
                        </a:solidFill>
                        <a:latin typeface="Helvetica"/>
                        <a:ea typeface="Helvetica"/>
                        <a:cs typeface="Helvetica"/>
                        <a:sym typeface="Helvetica"/>
                      </a:endParaRPr>
                    </a:p>
                    <a:p>
                      <a:pPr marL="0" lvl="0" indent="0" algn="ctr" rtl="0">
                        <a:lnSpc>
                          <a:spcPct val="115000"/>
                        </a:lnSpc>
                        <a:spcBef>
                          <a:spcPts val="0"/>
                        </a:spcBef>
                        <a:spcAft>
                          <a:spcPts val="0"/>
                        </a:spcAft>
                        <a:buNone/>
                      </a:pPr>
                      <a:endParaRPr sz="1000" b="1" u="sng">
                        <a:solidFill>
                          <a:schemeClr val="lt1"/>
                        </a:solidFill>
                        <a:latin typeface="Helvetica"/>
                        <a:ea typeface="Helvetica"/>
                        <a:cs typeface="Helvetica"/>
                        <a:sym typeface="Helvetica"/>
                      </a:endParaRPr>
                    </a:p>
                    <a:p>
                      <a:pPr marL="0" lvl="0" indent="0" algn="ctr" rtl="0">
                        <a:lnSpc>
                          <a:spcPct val="115000"/>
                        </a:lnSpc>
                        <a:spcBef>
                          <a:spcPts val="0"/>
                        </a:spcBef>
                        <a:spcAft>
                          <a:spcPts val="0"/>
                        </a:spcAft>
                        <a:buNone/>
                      </a:pPr>
                      <a:r>
                        <a:rPr lang="en" sz="1000" b="1" u="sng">
                          <a:solidFill>
                            <a:schemeClr val="lt1"/>
                          </a:solidFill>
                          <a:latin typeface="Helvetica"/>
                          <a:ea typeface="Helvetica"/>
                          <a:cs typeface="Helvetica"/>
                          <a:sym typeface="Helvetica"/>
                        </a:rPr>
                        <a:t>FASHION/TREND</a:t>
                      </a:r>
                      <a:endParaRPr sz="1000" b="1" u="sng">
                        <a:solidFill>
                          <a:schemeClr val="lt1"/>
                        </a:solidFill>
                        <a:latin typeface="Helvetica"/>
                        <a:ea typeface="Helvetica"/>
                        <a:cs typeface="Helvetica"/>
                        <a:sym typeface="Helvetica"/>
                      </a:endParaRPr>
                    </a:p>
                    <a:p>
                      <a:pPr marL="0" lvl="0" indent="0" algn="l" rtl="0">
                        <a:spcBef>
                          <a:spcPts val="0"/>
                        </a:spcBef>
                        <a:spcAft>
                          <a:spcPts val="0"/>
                        </a:spcAft>
                        <a:buNone/>
                      </a:pPr>
                      <a:endParaRPr sz="700"/>
                    </a:p>
                    <a:p>
                      <a:pPr marL="0" lvl="0" indent="0" algn="l" rtl="0">
                        <a:spcBef>
                          <a:spcPts val="0"/>
                        </a:spcBef>
                        <a:spcAft>
                          <a:spcPts val="0"/>
                        </a:spcAft>
                        <a:buNone/>
                      </a:pPr>
                      <a:endParaRPr sz="700"/>
                    </a:p>
                    <a:p>
                      <a:pPr marL="0" lvl="0" indent="0" algn="ctr" rtl="0">
                        <a:lnSpc>
                          <a:spcPct val="115000"/>
                        </a:lnSpc>
                        <a:spcBef>
                          <a:spcPts val="0"/>
                        </a:spcBef>
                        <a:spcAft>
                          <a:spcPts val="0"/>
                        </a:spcAft>
                        <a:buNone/>
                      </a:pPr>
                      <a:r>
                        <a:rPr lang="en" sz="1000" b="1" u="sng">
                          <a:solidFill>
                            <a:schemeClr val="lt1"/>
                          </a:solidFill>
                          <a:latin typeface="Helvetica"/>
                          <a:ea typeface="Helvetica"/>
                          <a:cs typeface="Helvetica"/>
                          <a:sym typeface="Helvetica"/>
                        </a:rPr>
                        <a:t>HYPE</a:t>
                      </a:r>
                      <a:endParaRPr sz="700">
                        <a:solidFill>
                          <a:schemeClr val="lt1"/>
                        </a:solidFill>
                        <a:latin typeface="Helvetica"/>
                        <a:ea typeface="Helvetica"/>
                        <a:cs typeface="Helvetica"/>
                        <a:sym typeface="Helvetic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750">
                          <a:solidFill>
                            <a:schemeClr val="lt1"/>
                          </a:solidFill>
                          <a:latin typeface="Helvetica"/>
                          <a:ea typeface="Helvetica"/>
                          <a:cs typeface="Helvetica"/>
                          <a:sym typeface="Helvetica"/>
                        </a:rPr>
                        <a:t>The final offering from adidas x IVY PARK which combines Beyoncé’s love of athleticism and fashion with adidas’ performance and innovation to push the boundaries of athletic wear and inspire anyone who understands that beauty is more than physical appearance - rather expressed in the health of our minds, hearts and bodies and conveyed through inclusivity, love, expression, action and perseverance. </a:t>
                      </a:r>
                      <a:endParaRPr sz="750">
                        <a:solidFill>
                          <a:schemeClr val="lt1"/>
                        </a:solidFill>
                        <a:latin typeface="Helvetica"/>
                        <a:ea typeface="Helvetica"/>
                        <a:cs typeface="Helvetica"/>
                        <a:sym typeface="Helvetica"/>
                      </a:endParaRPr>
                    </a:p>
                    <a:p>
                      <a:pPr marL="457200" lvl="0" indent="0" algn="l" rtl="0">
                        <a:spcBef>
                          <a:spcPts val="0"/>
                        </a:spcBef>
                        <a:spcAft>
                          <a:spcPts val="0"/>
                        </a:spcAft>
                        <a:buClr>
                          <a:schemeClr val="dk1"/>
                        </a:buClr>
                        <a:buSzPts val="1100"/>
                        <a:buFont typeface="Arial"/>
                        <a:buNone/>
                      </a:pPr>
                      <a:endParaRPr sz="750">
                        <a:solidFill>
                          <a:schemeClr val="lt1"/>
                        </a:solidFill>
                        <a:latin typeface="Helvetica"/>
                        <a:ea typeface="Helvetica"/>
                        <a:cs typeface="Helvetica"/>
                        <a:sym typeface="Helvetica"/>
                      </a:endParaRPr>
                    </a:p>
                    <a:p>
                      <a:pPr marL="0" lvl="0" indent="0" algn="l" rtl="0">
                        <a:spcBef>
                          <a:spcPts val="0"/>
                        </a:spcBef>
                        <a:spcAft>
                          <a:spcPts val="0"/>
                        </a:spcAft>
                        <a:buClr>
                          <a:schemeClr val="dk1"/>
                        </a:buClr>
                        <a:buSzPts val="1100"/>
                        <a:buFont typeface="Arial"/>
                        <a:buNone/>
                      </a:pPr>
                      <a:r>
                        <a:rPr lang="en" sz="750">
                          <a:solidFill>
                            <a:schemeClr val="lt1"/>
                          </a:solidFill>
                          <a:latin typeface="Helvetica"/>
                          <a:ea typeface="Helvetica"/>
                          <a:cs typeface="Helvetica"/>
                          <a:sym typeface="Helvetica"/>
                        </a:rPr>
                        <a:t>Product all black line inspired by </a:t>
                      </a:r>
                      <a:r>
                        <a:rPr lang="en" sz="750">
                          <a:solidFill>
                            <a:schemeClr val="lt1"/>
                          </a:solidFill>
                          <a:highlight>
                            <a:srgbClr val="030405"/>
                          </a:highlight>
                          <a:latin typeface="Helvetica"/>
                          <a:ea typeface="Helvetica"/>
                          <a:cs typeface="Helvetica"/>
                          <a:sym typeface="Helvetica"/>
                        </a:rPr>
                        <a:t>the </a:t>
                      </a:r>
                      <a:r>
                        <a:rPr lang="en" sz="750">
                          <a:solidFill>
                            <a:schemeClr val="lt1"/>
                          </a:solidFill>
                          <a:latin typeface="Helvetica"/>
                          <a:ea typeface="Helvetica"/>
                          <a:cs typeface="Helvetica"/>
                          <a:sym typeface="Helvetica"/>
                        </a:rPr>
                        <a:t>Film Noir genre, and strength and dynamism of the photographers. The 80s and 90s saw global sub-cultures come alive defiantly Breaking and Voguing Ballroom Culture, creating their own artistic renaissance </a:t>
                      </a:r>
                      <a:endParaRPr sz="750">
                        <a:solidFill>
                          <a:schemeClr val="lt1"/>
                        </a:solidFill>
                        <a:latin typeface="Helvetica"/>
                        <a:ea typeface="Helvetica"/>
                        <a:cs typeface="Helvetica"/>
                        <a:sym typeface="Helvetica"/>
                      </a:endParaRPr>
                    </a:p>
                    <a:p>
                      <a:pPr marL="0" lvl="0" indent="0" algn="l" rtl="0">
                        <a:spcBef>
                          <a:spcPts val="0"/>
                        </a:spcBef>
                        <a:spcAft>
                          <a:spcPts val="0"/>
                        </a:spcAft>
                        <a:buNone/>
                      </a:pPr>
                      <a:endParaRPr sz="75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0"/>
                  </a:ext>
                </a:extLst>
              </a:tr>
              <a:tr h="1077000">
                <a:tc>
                  <a:txBody>
                    <a:bodyPr/>
                    <a:lstStyle/>
                    <a:p>
                      <a:pPr marL="0" lvl="0" indent="0" algn="ctr" rtl="0">
                        <a:lnSpc>
                          <a:spcPct val="115000"/>
                        </a:lnSpc>
                        <a:spcBef>
                          <a:spcPts val="0"/>
                        </a:spcBef>
                        <a:spcAft>
                          <a:spcPts val="0"/>
                        </a:spcAft>
                        <a:buNone/>
                      </a:pPr>
                      <a:endParaRPr sz="1000" b="1" u="sng">
                        <a:solidFill>
                          <a:schemeClr val="lt1"/>
                        </a:solidFill>
                        <a:latin typeface="Helvetica"/>
                        <a:ea typeface="Helvetica"/>
                        <a:cs typeface="Helvetica"/>
                        <a:sym typeface="Helvetica"/>
                      </a:endParaRPr>
                    </a:p>
                    <a:p>
                      <a:pPr marL="0" lvl="0" indent="0" algn="ctr" rtl="0">
                        <a:lnSpc>
                          <a:spcPct val="115000"/>
                        </a:lnSpc>
                        <a:spcBef>
                          <a:spcPts val="0"/>
                        </a:spcBef>
                        <a:spcAft>
                          <a:spcPts val="0"/>
                        </a:spcAft>
                        <a:buNone/>
                      </a:pPr>
                      <a:endParaRPr sz="1000" b="1" u="sng">
                        <a:solidFill>
                          <a:schemeClr val="lt1"/>
                        </a:solidFill>
                        <a:latin typeface="Helvetica"/>
                        <a:ea typeface="Helvetica"/>
                        <a:cs typeface="Helvetica"/>
                        <a:sym typeface="Helvetica"/>
                      </a:endParaRPr>
                    </a:p>
                    <a:p>
                      <a:pPr marL="0" lvl="0" indent="0" algn="ctr" rtl="0">
                        <a:lnSpc>
                          <a:spcPct val="115000"/>
                        </a:lnSpc>
                        <a:spcBef>
                          <a:spcPts val="0"/>
                        </a:spcBef>
                        <a:spcAft>
                          <a:spcPts val="0"/>
                        </a:spcAft>
                        <a:buNone/>
                      </a:pPr>
                      <a:r>
                        <a:rPr lang="en" sz="1000" b="1" u="sng">
                          <a:solidFill>
                            <a:schemeClr val="lt1"/>
                          </a:solidFill>
                          <a:latin typeface="Helvetica"/>
                          <a:ea typeface="Helvetica"/>
                          <a:cs typeface="Helvetica"/>
                          <a:sym typeface="Helvetica"/>
                        </a:rPr>
                        <a:t>CULTURE</a:t>
                      </a:r>
                      <a:endParaRPr sz="1000" b="1" u="sng">
                        <a:solidFill>
                          <a:schemeClr val="lt1"/>
                        </a:solidFill>
                        <a:latin typeface="Helvetica"/>
                        <a:ea typeface="Helvetica"/>
                        <a:cs typeface="Helvetica"/>
                        <a:sym typeface="Helvetica"/>
                      </a:endParaRPr>
                    </a:p>
                    <a:p>
                      <a:pPr marL="0" lvl="0" indent="0" algn="l" rtl="0">
                        <a:spcBef>
                          <a:spcPts val="0"/>
                        </a:spcBef>
                        <a:spcAft>
                          <a:spcPts val="0"/>
                        </a:spcAft>
                        <a:buNone/>
                      </a:pPr>
                      <a:endParaRPr sz="700">
                        <a:solidFill>
                          <a:schemeClr val="lt1"/>
                        </a:solidFill>
                        <a:latin typeface="Helvetica"/>
                        <a:ea typeface="Helvetica"/>
                        <a:cs typeface="Helvetica"/>
                        <a:sym typeface="Helvetic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750">
                          <a:solidFill>
                            <a:schemeClr val="lt1"/>
                          </a:solidFill>
                          <a:latin typeface="Helvetica"/>
                          <a:ea typeface="Helvetica"/>
                          <a:cs typeface="Helvetica"/>
                          <a:sym typeface="Helvetica"/>
                        </a:rPr>
                        <a:t>The new Ivy Noir collection from adidas x IVY Park evokes a sexy and confident energy inviting consumers to celebrate their own freedom.</a:t>
                      </a:r>
                      <a:endParaRPr sz="750">
                        <a:solidFill>
                          <a:schemeClr val="lt1"/>
                        </a:solidFill>
                        <a:latin typeface="Helvetica"/>
                        <a:ea typeface="Helvetica"/>
                        <a:cs typeface="Helvetica"/>
                        <a:sym typeface="Helvetica"/>
                      </a:endParaRPr>
                    </a:p>
                    <a:p>
                      <a:pPr marL="0" lvl="0" indent="0" algn="l" rtl="0">
                        <a:lnSpc>
                          <a:spcPct val="115000"/>
                        </a:lnSpc>
                        <a:spcBef>
                          <a:spcPts val="1200"/>
                        </a:spcBef>
                        <a:spcAft>
                          <a:spcPts val="1200"/>
                        </a:spcAft>
                        <a:buNone/>
                      </a:pPr>
                      <a:r>
                        <a:rPr lang="en" sz="750">
                          <a:solidFill>
                            <a:schemeClr val="lt1"/>
                          </a:solidFill>
                          <a:latin typeface="Helvetica"/>
                          <a:ea typeface="Helvetica"/>
                          <a:cs typeface="Helvetica"/>
                          <a:sym typeface="Helvetica"/>
                        </a:rPr>
                        <a:t>IVY PARK NOIR shines a spotlight on change makers, rule breakers, and innovators. Channeling the epitome of self confidence, glamour and sophistication fused with unwavering rebellion, embodying a spirit that's both strong and daring.</a:t>
                      </a:r>
                      <a:endParaRPr sz="75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endParaRPr sz="1000" b="1" u="sng">
                        <a:solidFill>
                          <a:schemeClr val="lt1"/>
                        </a:solidFill>
                        <a:latin typeface="Helvetica"/>
                        <a:ea typeface="Helvetica"/>
                        <a:cs typeface="Helvetica"/>
                        <a:sym typeface="Helvetica"/>
                      </a:endParaRPr>
                    </a:p>
                    <a:p>
                      <a:pPr marL="0" lvl="0" indent="0" algn="ctr" rtl="0">
                        <a:lnSpc>
                          <a:spcPct val="115000"/>
                        </a:lnSpc>
                        <a:spcBef>
                          <a:spcPts val="0"/>
                        </a:spcBef>
                        <a:spcAft>
                          <a:spcPts val="0"/>
                        </a:spcAft>
                        <a:buNone/>
                      </a:pPr>
                      <a:r>
                        <a:rPr lang="en" sz="1000" b="1" u="sng">
                          <a:solidFill>
                            <a:schemeClr val="lt1"/>
                          </a:solidFill>
                          <a:latin typeface="Helvetica"/>
                          <a:ea typeface="Helvetica"/>
                          <a:cs typeface="Helvetica"/>
                          <a:sym typeface="Helvetica"/>
                        </a:rPr>
                        <a:t>MUSIC / ENTERTAINMENT</a:t>
                      </a:r>
                      <a:endParaRPr sz="1000" b="1" u="sng">
                        <a:solidFill>
                          <a:schemeClr val="lt1"/>
                        </a:solidFill>
                        <a:latin typeface="Helvetica"/>
                        <a:ea typeface="Helvetica"/>
                        <a:cs typeface="Helvetica"/>
                        <a:sym typeface="Helvetica"/>
                      </a:endParaRPr>
                    </a:p>
                    <a:p>
                      <a:pPr marL="0" lvl="0" indent="0" algn="l" rtl="0">
                        <a:spcBef>
                          <a:spcPts val="0"/>
                        </a:spcBef>
                        <a:spcAft>
                          <a:spcPts val="0"/>
                        </a:spcAft>
                        <a:buNone/>
                      </a:pPr>
                      <a:endParaRPr sz="700">
                        <a:solidFill>
                          <a:schemeClr val="lt1"/>
                        </a:solidFill>
                        <a:latin typeface="Helvetica"/>
                        <a:ea typeface="Helvetica"/>
                        <a:cs typeface="Helvetica"/>
                        <a:sym typeface="Helvetic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750">
                          <a:solidFill>
                            <a:schemeClr val="lt1"/>
                          </a:solidFill>
                          <a:latin typeface="Helvetica"/>
                          <a:ea typeface="Helvetica"/>
                          <a:cs typeface="Helvetica"/>
                          <a:sym typeface="Helvetica"/>
                        </a:rPr>
                        <a:t>Beyoncé debuts custom Beyoncé for adidas x IVY PARK at her RENAISSANCE WORLD TOUR show, teasing a new drop, the upcoming IVY NOIR collection </a:t>
                      </a:r>
                      <a:endParaRPr sz="750">
                        <a:solidFill>
                          <a:schemeClr val="lt1"/>
                        </a:solidFill>
                        <a:latin typeface="Helvetica"/>
                        <a:ea typeface="Helvetica"/>
                        <a:cs typeface="Helvetica"/>
                        <a:sym typeface="Helvetica"/>
                      </a:endParaRPr>
                    </a:p>
                    <a:p>
                      <a:pPr marL="0" lvl="0" indent="0" algn="l" rtl="0">
                        <a:spcBef>
                          <a:spcPts val="0"/>
                        </a:spcBef>
                        <a:spcAft>
                          <a:spcPts val="0"/>
                        </a:spcAft>
                        <a:buNone/>
                      </a:pPr>
                      <a:endParaRPr sz="75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endParaRPr sz="1000" b="1" u="sng">
                        <a:solidFill>
                          <a:schemeClr val="lt1"/>
                        </a:solidFill>
                        <a:latin typeface="Helvetica"/>
                        <a:ea typeface="Helvetica"/>
                        <a:cs typeface="Helvetica"/>
                        <a:sym typeface="Helvetica"/>
                      </a:endParaRPr>
                    </a:p>
                    <a:p>
                      <a:pPr marL="0" lvl="0" indent="0" algn="ctr" rtl="0">
                        <a:lnSpc>
                          <a:spcPct val="115000"/>
                        </a:lnSpc>
                        <a:spcBef>
                          <a:spcPts val="0"/>
                        </a:spcBef>
                        <a:spcAft>
                          <a:spcPts val="0"/>
                        </a:spcAft>
                        <a:buNone/>
                      </a:pPr>
                      <a:r>
                        <a:rPr lang="en" sz="1000" b="1" u="sng">
                          <a:solidFill>
                            <a:schemeClr val="lt1"/>
                          </a:solidFill>
                          <a:latin typeface="Helvetica"/>
                          <a:ea typeface="Helvetica"/>
                          <a:cs typeface="Helvetica"/>
                          <a:sym typeface="Helvetica"/>
                        </a:rPr>
                        <a:t>BUSINESS / TRADE</a:t>
                      </a:r>
                      <a:endParaRPr sz="1000" b="1" u="sng">
                        <a:solidFill>
                          <a:schemeClr val="lt1"/>
                        </a:solidFill>
                        <a:latin typeface="Helvetica"/>
                        <a:ea typeface="Helvetica"/>
                        <a:cs typeface="Helvetica"/>
                        <a:sym typeface="Helvetica"/>
                      </a:endParaRPr>
                    </a:p>
                    <a:p>
                      <a:pPr marL="0" lvl="0" indent="0" algn="l" rtl="0">
                        <a:spcBef>
                          <a:spcPts val="0"/>
                        </a:spcBef>
                        <a:spcAft>
                          <a:spcPts val="0"/>
                        </a:spcAft>
                        <a:buNone/>
                      </a:pPr>
                      <a:endParaRPr sz="700">
                        <a:solidFill>
                          <a:schemeClr val="lt1"/>
                        </a:solidFill>
                        <a:latin typeface="Helvetica"/>
                        <a:ea typeface="Helvetica"/>
                        <a:cs typeface="Helvetica"/>
                        <a:sym typeface="Helvetic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750">
                          <a:solidFill>
                            <a:schemeClr val="lt1"/>
                          </a:solidFill>
                          <a:latin typeface="Helvetica"/>
                          <a:ea typeface="Helvetica"/>
                          <a:cs typeface="Helvetica"/>
                          <a:sym typeface="Helvetica"/>
                        </a:rPr>
                        <a:t>A new and final offering from adidas x IVY PARK, is accompanied by a campaign that brings the ideas from both brands together one last time. To create an everlasting place for people to uphold fearlessness and celebrate those who are unapologetically themselves</a:t>
                      </a:r>
                      <a:endParaRPr sz="75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3"/>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4"/>
          <p:cNvSpPr/>
          <p:nvPr/>
        </p:nvSpPr>
        <p:spPr>
          <a:xfrm>
            <a:off x="268700" y="125"/>
            <a:ext cx="8875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4"/>
          <p:cNvSpPr txBox="1"/>
          <p:nvPr/>
        </p:nvSpPr>
        <p:spPr>
          <a:xfrm>
            <a:off x="1497800" y="2051050"/>
            <a:ext cx="6417000" cy="699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4800"/>
              <a:buFont typeface="Arial"/>
              <a:buNone/>
            </a:pPr>
            <a:r>
              <a:rPr lang="en" sz="4800" b="1">
                <a:solidFill>
                  <a:schemeClr val="lt1"/>
                </a:solidFill>
                <a:latin typeface="Helvetica Neue"/>
                <a:ea typeface="Helvetica Neue"/>
                <a:cs typeface="Helvetica Neue"/>
                <a:sym typeface="Helvetica Neue"/>
              </a:rPr>
              <a:t>ROLLOUT</a:t>
            </a:r>
            <a:endParaRPr sz="4800" b="1">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4800"/>
              <a:buFont typeface="Arial"/>
              <a:buNone/>
            </a:pPr>
            <a:r>
              <a:rPr lang="en" sz="1500" b="1">
                <a:solidFill>
                  <a:schemeClr val="lt1"/>
                </a:solidFill>
                <a:latin typeface="Helvetica Neue"/>
                <a:ea typeface="Helvetica Neue"/>
                <a:cs typeface="Helvetica Neue"/>
                <a:sym typeface="Helvetica Neue"/>
              </a:rPr>
              <a:t>PHASE 1 | TEASE</a:t>
            </a:r>
            <a:endParaRPr sz="1500" b="1">
              <a:solidFill>
                <a:schemeClr val="lt1"/>
              </a:solidFill>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7"/>
        <p:cNvGrpSpPr/>
        <p:nvPr/>
      </p:nvGrpSpPr>
      <p:grpSpPr>
        <a:xfrm>
          <a:off x="0" y="0"/>
          <a:ext cx="0" cy="0"/>
          <a:chOff x="0" y="0"/>
          <a:chExt cx="0" cy="0"/>
        </a:xfrm>
      </p:grpSpPr>
      <p:sp>
        <p:nvSpPr>
          <p:cNvPr id="308" name="Google Shape;308;p45"/>
          <p:cNvSpPr/>
          <p:nvPr/>
        </p:nvSpPr>
        <p:spPr>
          <a:xfrm>
            <a:off x="0" y="0"/>
            <a:ext cx="27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9" name="Google Shape;309;p45"/>
          <p:cNvPicPr preferRelativeResize="0"/>
          <p:nvPr/>
        </p:nvPicPr>
        <p:blipFill>
          <a:blip r:embed="rId3">
            <a:alphaModFix/>
          </a:blip>
          <a:stretch>
            <a:fillRect/>
          </a:stretch>
        </p:blipFill>
        <p:spPr>
          <a:xfrm rot="-5400000">
            <a:off x="-154812" y="2461986"/>
            <a:ext cx="585925" cy="219525"/>
          </a:xfrm>
          <a:prstGeom prst="rect">
            <a:avLst/>
          </a:prstGeom>
          <a:noFill/>
          <a:ln>
            <a:noFill/>
          </a:ln>
        </p:spPr>
      </p:pic>
      <p:sp>
        <p:nvSpPr>
          <p:cNvPr id="310" name="Google Shape;310;p45"/>
          <p:cNvSpPr txBox="1">
            <a:spLocks noGrp="1"/>
          </p:cNvSpPr>
          <p:nvPr>
            <p:ph type="title"/>
          </p:nvPr>
        </p:nvSpPr>
        <p:spPr>
          <a:xfrm>
            <a:off x="606350" y="594775"/>
            <a:ext cx="6232200" cy="36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000">
                <a:solidFill>
                  <a:schemeClr val="lt1"/>
                </a:solidFill>
              </a:rPr>
              <a:t>DESIGN STORYTELLING - DIGITAL EXCLUSIVE</a:t>
            </a: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p:txBody>
      </p:sp>
      <p:sp>
        <p:nvSpPr>
          <p:cNvPr id="311" name="Google Shape;311;p45"/>
          <p:cNvSpPr txBox="1"/>
          <p:nvPr/>
        </p:nvSpPr>
        <p:spPr>
          <a:xfrm>
            <a:off x="606350" y="1015625"/>
            <a:ext cx="4871400" cy="35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a:solidFill>
                  <a:schemeClr val="lt1"/>
                </a:solidFill>
              </a:rPr>
              <a:t>Timing:</a:t>
            </a:r>
            <a:endParaRPr sz="1100" b="1">
              <a:solidFill>
                <a:schemeClr val="lt1"/>
              </a:solidFill>
            </a:endParaRPr>
          </a:p>
          <a:p>
            <a:pPr marL="0" marR="0" lvl="0" indent="0" algn="l" rtl="0">
              <a:lnSpc>
                <a:spcPct val="100000"/>
              </a:lnSpc>
              <a:spcBef>
                <a:spcPts val="0"/>
              </a:spcBef>
              <a:spcAft>
                <a:spcPts val="0"/>
              </a:spcAft>
              <a:buNone/>
            </a:pPr>
            <a:r>
              <a:rPr lang="en" sz="1100">
                <a:solidFill>
                  <a:schemeClr val="lt1"/>
                </a:solidFill>
              </a:rPr>
              <a:t>Day following performance (September 28 or October 2, TBC)</a:t>
            </a:r>
            <a:endParaRPr sz="1100">
              <a:solidFill>
                <a:schemeClr val="lt1"/>
              </a:solidFill>
            </a:endParaRPr>
          </a:p>
          <a:p>
            <a:pPr marL="0" marR="0" lvl="0" indent="0" algn="l" rtl="0">
              <a:lnSpc>
                <a:spcPct val="100000"/>
              </a:lnSpc>
              <a:spcBef>
                <a:spcPts val="0"/>
              </a:spcBef>
              <a:spcAft>
                <a:spcPts val="0"/>
              </a:spcAft>
              <a:buNone/>
            </a:pPr>
            <a:endParaRPr sz="1100" b="1">
              <a:solidFill>
                <a:schemeClr val="lt1"/>
              </a:solidFill>
            </a:endParaRPr>
          </a:p>
          <a:p>
            <a:pPr marL="0" marR="0" lvl="0" indent="0" algn="l" rtl="0">
              <a:lnSpc>
                <a:spcPct val="100000"/>
              </a:lnSpc>
              <a:spcBef>
                <a:spcPts val="0"/>
              </a:spcBef>
              <a:spcAft>
                <a:spcPts val="0"/>
              </a:spcAft>
              <a:buNone/>
            </a:pPr>
            <a:r>
              <a:rPr lang="en" sz="1100" b="1" i="0" u="none" strike="noStrike" cap="none">
                <a:solidFill>
                  <a:schemeClr val="lt1"/>
                </a:solidFill>
                <a:latin typeface="Arial"/>
                <a:ea typeface="Arial"/>
                <a:cs typeface="Arial"/>
                <a:sym typeface="Arial"/>
              </a:rPr>
              <a:t>Approach</a:t>
            </a:r>
            <a:r>
              <a:rPr lang="en" sz="1100" b="0" i="0" u="none" strike="noStrike" cap="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r>
              <a:rPr lang="en" sz="1100">
                <a:solidFill>
                  <a:schemeClr val="lt1"/>
                </a:solidFill>
              </a:rPr>
              <a:t>Leverage the pending I</a:t>
            </a:r>
            <a:r>
              <a:rPr lang="en" sz="1100" b="0" i="0" u="none" strike="noStrike" cap="none">
                <a:solidFill>
                  <a:schemeClr val="lt1"/>
                </a:solidFill>
                <a:latin typeface="Arial"/>
                <a:ea typeface="Arial"/>
                <a:cs typeface="Arial"/>
                <a:sym typeface="Arial"/>
              </a:rPr>
              <a:t>VY PARK NOIR collection</a:t>
            </a:r>
            <a:r>
              <a:rPr lang="en" sz="1100">
                <a:solidFill>
                  <a:schemeClr val="lt1"/>
                </a:solidFill>
              </a:rPr>
              <a:t> moment</a:t>
            </a:r>
            <a:r>
              <a:rPr lang="en" sz="1100" b="0" i="0" u="none" strike="noStrike" cap="none">
                <a:solidFill>
                  <a:schemeClr val="lt1"/>
                </a:solidFill>
                <a:latin typeface="Arial"/>
                <a:ea typeface="Arial"/>
                <a:cs typeface="Arial"/>
                <a:sym typeface="Arial"/>
              </a:rPr>
              <a:t> </a:t>
            </a:r>
            <a:r>
              <a:rPr lang="en" sz="1100">
                <a:solidFill>
                  <a:schemeClr val="lt1"/>
                </a:solidFill>
              </a:rPr>
              <a:t>during</a:t>
            </a:r>
            <a:r>
              <a:rPr lang="en" sz="1100" b="0" i="0" u="none" strike="noStrike" cap="none">
                <a:solidFill>
                  <a:schemeClr val="lt1"/>
                </a:solidFill>
                <a:latin typeface="Arial"/>
                <a:ea typeface="Arial"/>
                <a:cs typeface="Arial"/>
                <a:sym typeface="Arial"/>
              </a:rPr>
              <a:t> New Orleans and/or Kansas City as part of the RENAISSANCE Tour</a:t>
            </a:r>
            <a:r>
              <a:rPr lang="en" sz="1100">
                <a:solidFill>
                  <a:schemeClr val="lt1"/>
                </a:solidFill>
              </a:rPr>
              <a:t> as a </a:t>
            </a:r>
            <a:r>
              <a:rPr lang="en" sz="1100" b="0" i="0" u="none" strike="noStrike" cap="none">
                <a:solidFill>
                  <a:schemeClr val="lt1"/>
                </a:solidFill>
                <a:latin typeface="Arial"/>
                <a:ea typeface="Arial"/>
                <a:cs typeface="Arial"/>
                <a:sym typeface="Arial"/>
              </a:rPr>
              <a:t>story</a:t>
            </a:r>
            <a:r>
              <a:rPr lang="en" sz="1100">
                <a:solidFill>
                  <a:schemeClr val="lt1"/>
                </a:solidFill>
              </a:rPr>
              <a:t>telling moment to dive deeper into the bespoke design process by the IVY PARK studio,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100">
                <a:solidFill>
                  <a:schemeClr val="lt1"/>
                </a:solidFill>
              </a:rPr>
              <a:t>Leverage provided BTS IVY PARK studio design imagery to provide exclusively to a fashion-oriented media outlet. </a:t>
            </a:r>
            <a:endParaRPr sz="1100">
              <a:solidFill>
                <a:schemeClr val="lt1"/>
              </a:solidFil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100" b="1" i="0" u="none" strike="noStrike" cap="none">
                <a:solidFill>
                  <a:schemeClr val="lt1"/>
                </a:solidFill>
                <a:latin typeface="Arial"/>
                <a:ea typeface="Arial"/>
                <a:cs typeface="Arial"/>
                <a:sym typeface="Arial"/>
              </a:rPr>
              <a:t>Target</a:t>
            </a:r>
            <a:r>
              <a:rPr lang="en" sz="1100" b="1">
                <a:solidFill>
                  <a:schemeClr val="lt1"/>
                </a:solidFill>
              </a:rPr>
              <a:t> Media Titles </a:t>
            </a:r>
            <a:r>
              <a:rPr lang="en" sz="1100" i="1">
                <a:solidFill>
                  <a:schemeClr val="lt1"/>
                </a:solidFill>
              </a:rPr>
              <a:t>in order of priority</a:t>
            </a:r>
            <a:endParaRPr i="1"/>
          </a:p>
          <a:p>
            <a:pPr marL="457200" marR="0" lvl="0" indent="-292100" algn="l" rtl="0">
              <a:lnSpc>
                <a:spcPct val="100000"/>
              </a:lnSpc>
              <a:spcBef>
                <a:spcPts val="0"/>
              </a:spcBef>
              <a:spcAft>
                <a:spcPts val="0"/>
              </a:spcAft>
              <a:buClr>
                <a:schemeClr val="lt1"/>
              </a:buClr>
              <a:buSzPts val="1000"/>
              <a:buFont typeface="Arial"/>
              <a:buChar char="●"/>
            </a:pPr>
            <a:r>
              <a:rPr lang="en" sz="1100" b="0" i="0" u="none" strike="noStrike" cap="none">
                <a:solidFill>
                  <a:schemeClr val="lt1"/>
                </a:solidFill>
                <a:latin typeface="Arial"/>
                <a:ea typeface="Arial"/>
                <a:cs typeface="Arial"/>
                <a:sym typeface="Arial"/>
              </a:rPr>
              <a:t>Vogue.com</a:t>
            </a:r>
            <a:endParaRPr/>
          </a:p>
          <a:p>
            <a:pPr marL="457200" marR="0" lvl="0" indent="-292100" algn="l" rtl="0">
              <a:lnSpc>
                <a:spcPct val="100000"/>
              </a:lnSpc>
              <a:spcBef>
                <a:spcPts val="0"/>
              </a:spcBef>
              <a:spcAft>
                <a:spcPts val="0"/>
              </a:spcAft>
              <a:buClr>
                <a:schemeClr val="lt1"/>
              </a:buClr>
              <a:buSzPts val="1000"/>
              <a:buFont typeface="Arial"/>
              <a:buChar char="●"/>
            </a:pPr>
            <a:r>
              <a:rPr lang="en" sz="1100" b="0" i="0" u="none" strike="noStrike" cap="none">
                <a:solidFill>
                  <a:schemeClr val="lt1"/>
                </a:solidFill>
                <a:latin typeface="Arial"/>
                <a:ea typeface="Arial"/>
                <a:cs typeface="Arial"/>
                <a:sym typeface="Arial"/>
              </a:rPr>
              <a:t>HarpersBazaar.com</a:t>
            </a:r>
            <a:endParaRPr/>
          </a:p>
          <a:p>
            <a:pPr marL="457200" marR="0" lvl="0" indent="-292100" algn="l" rtl="0">
              <a:lnSpc>
                <a:spcPct val="100000"/>
              </a:lnSpc>
              <a:spcBef>
                <a:spcPts val="0"/>
              </a:spcBef>
              <a:spcAft>
                <a:spcPts val="0"/>
              </a:spcAft>
              <a:buClr>
                <a:schemeClr val="lt1"/>
              </a:buClr>
              <a:buSzPts val="1000"/>
              <a:buFont typeface="Arial"/>
              <a:buChar char="●"/>
            </a:pPr>
            <a:r>
              <a:rPr lang="en" sz="1100" b="0" i="0" u="none" strike="noStrike" cap="none">
                <a:solidFill>
                  <a:schemeClr val="lt1"/>
                </a:solidFill>
                <a:latin typeface="Arial"/>
                <a:ea typeface="Arial"/>
                <a:cs typeface="Arial"/>
                <a:sym typeface="Arial"/>
              </a:rPr>
              <a:t>Elle.com</a:t>
            </a:r>
            <a:endParaRPr sz="1100">
              <a:solidFill>
                <a:schemeClr val="lt1"/>
              </a:solidFill>
            </a:endParaRPr>
          </a:p>
          <a:p>
            <a:pPr marL="0" marR="0" lvl="0" indent="0" algn="l" rtl="0">
              <a:lnSpc>
                <a:spcPct val="100000"/>
              </a:lnSpc>
              <a:spcBef>
                <a:spcPts val="0"/>
              </a:spcBef>
              <a:spcAft>
                <a:spcPts val="0"/>
              </a:spcAft>
              <a:buNone/>
            </a:pPr>
            <a:endParaRPr sz="1000">
              <a:solidFill>
                <a:schemeClr val="lt1"/>
              </a:solidFill>
            </a:endParaRPr>
          </a:p>
          <a:p>
            <a:pPr marL="0" marR="0" lvl="0" indent="0" algn="l" rtl="0">
              <a:lnSpc>
                <a:spcPct val="100000"/>
              </a:lnSpc>
              <a:spcBef>
                <a:spcPts val="0"/>
              </a:spcBef>
              <a:spcAft>
                <a:spcPts val="0"/>
              </a:spcAft>
              <a:buNone/>
            </a:pPr>
            <a:r>
              <a:rPr lang="en" sz="1000" b="1">
                <a:solidFill>
                  <a:schemeClr val="lt1"/>
                </a:solidFill>
              </a:rPr>
              <a:t>Assets Required:</a:t>
            </a:r>
            <a:endParaRPr sz="1000" b="1">
              <a:solidFill>
                <a:schemeClr val="lt1"/>
              </a:solidFill>
            </a:endParaRPr>
          </a:p>
          <a:p>
            <a:pPr marL="457200" marR="0" lvl="0" indent="-292100" algn="l" rtl="0">
              <a:lnSpc>
                <a:spcPct val="100000"/>
              </a:lnSpc>
              <a:spcBef>
                <a:spcPts val="0"/>
              </a:spcBef>
              <a:spcAft>
                <a:spcPts val="0"/>
              </a:spcAft>
              <a:buClr>
                <a:schemeClr val="lt1"/>
              </a:buClr>
              <a:buSzPts val="1000"/>
              <a:buChar char="●"/>
            </a:pPr>
            <a:r>
              <a:rPr lang="en" sz="1000">
                <a:solidFill>
                  <a:schemeClr val="lt1"/>
                </a:solidFill>
              </a:rPr>
              <a:t>BTS Design Process Imagery </a:t>
            </a:r>
            <a:endParaRPr sz="1000">
              <a:solidFill>
                <a:schemeClr val="lt1"/>
              </a:solidFill>
            </a:endParaRPr>
          </a:p>
          <a:p>
            <a:pPr marL="457200" marR="0" lvl="0" indent="-292100" algn="l" rtl="0">
              <a:lnSpc>
                <a:spcPct val="100000"/>
              </a:lnSpc>
              <a:spcBef>
                <a:spcPts val="0"/>
              </a:spcBef>
              <a:spcAft>
                <a:spcPts val="0"/>
              </a:spcAft>
              <a:buClr>
                <a:schemeClr val="lt1"/>
              </a:buClr>
              <a:buSzPts val="1000"/>
              <a:buChar char="●"/>
            </a:pPr>
            <a:r>
              <a:rPr lang="en" sz="1000">
                <a:solidFill>
                  <a:schemeClr val="lt1"/>
                </a:solidFill>
              </a:rPr>
              <a:t>Performance Imagery</a:t>
            </a:r>
            <a:endParaRPr sz="1000">
              <a:solidFill>
                <a:schemeClr val="lt1"/>
              </a:solidFill>
            </a:endParaRPr>
          </a:p>
          <a:p>
            <a:pPr marL="457200" lvl="0" indent="-292100" algn="l" rtl="0">
              <a:spcBef>
                <a:spcPts val="0"/>
              </a:spcBef>
              <a:spcAft>
                <a:spcPts val="0"/>
              </a:spcAft>
              <a:buClr>
                <a:schemeClr val="lt1"/>
              </a:buClr>
              <a:buSzPts val="1000"/>
              <a:buChar char="●"/>
            </a:pPr>
            <a:r>
              <a:rPr lang="en" sz="1000">
                <a:solidFill>
                  <a:schemeClr val="lt1"/>
                </a:solidFill>
              </a:rPr>
              <a:t>Bespoke IVY PARK Performance Look Details</a:t>
            </a:r>
            <a:endParaRPr sz="1000">
              <a:solidFill>
                <a:schemeClr val="lt1"/>
              </a:solidFill>
            </a:endParaRPr>
          </a:p>
        </p:txBody>
      </p:sp>
      <p:pic>
        <p:nvPicPr>
          <p:cNvPr id="312" name="Google Shape;312;p45"/>
          <p:cNvPicPr preferRelativeResize="0"/>
          <p:nvPr/>
        </p:nvPicPr>
        <p:blipFill>
          <a:blip r:embed="rId4">
            <a:alphaModFix/>
          </a:blip>
          <a:stretch>
            <a:fillRect/>
          </a:stretch>
        </p:blipFill>
        <p:spPr>
          <a:xfrm>
            <a:off x="5742575" y="1065037"/>
            <a:ext cx="3004850" cy="3318250"/>
          </a:xfrm>
          <a:prstGeom prst="rect">
            <a:avLst/>
          </a:prstGeom>
          <a:noFill/>
          <a:ln>
            <a:noFill/>
          </a:ln>
        </p:spPr>
      </p:pic>
      <p:sp>
        <p:nvSpPr>
          <p:cNvPr id="313" name="Google Shape;313;p45"/>
          <p:cNvSpPr/>
          <p:nvPr/>
        </p:nvSpPr>
        <p:spPr>
          <a:xfrm>
            <a:off x="681525" y="270225"/>
            <a:ext cx="1787700" cy="265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rPr>
              <a:t>TEASE</a:t>
            </a:r>
            <a:r>
              <a:rPr lang="en" sz="1100" b="0" i="0" u="none" strike="noStrike" cap="none">
                <a:solidFill>
                  <a:schemeClr val="lt1"/>
                </a:solidFill>
                <a:latin typeface="Arial"/>
                <a:ea typeface="Arial"/>
                <a:cs typeface="Arial"/>
                <a:sym typeface="Arial"/>
              </a:rPr>
              <a:t> </a:t>
            </a: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7"/>
        <p:cNvGrpSpPr/>
        <p:nvPr/>
      </p:nvGrpSpPr>
      <p:grpSpPr>
        <a:xfrm>
          <a:off x="0" y="0"/>
          <a:ext cx="0" cy="0"/>
          <a:chOff x="0" y="0"/>
          <a:chExt cx="0" cy="0"/>
        </a:xfrm>
      </p:grpSpPr>
      <p:sp>
        <p:nvSpPr>
          <p:cNvPr id="318" name="Google Shape;318;p46"/>
          <p:cNvSpPr/>
          <p:nvPr/>
        </p:nvSpPr>
        <p:spPr>
          <a:xfrm>
            <a:off x="0" y="0"/>
            <a:ext cx="27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9" name="Google Shape;319;p46"/>
          <p:cNvPicPr preferRelativeResize="0"/>
          <p:nvPr/>
        </p:nvPicPr>
        <p:blipFill>
          <a:blip r:embed="rId3">
            <a:alphaModFix/>
          </a:blip>
          <a:stretch>
            <a:fillRect/>
          </a:stretch>
        </p:blipFill>
        <p:spPr>
          <a:xfrm rot="-5400000">
            <a:off x="-154812" y="2461986"/>
            <a:ext cx="585925" cy="219525"/>
          </a:xfrm>
          <a:prstGeom prst="rect">
            <a:avLst/>
          </a:prstGeom>
          <a:noFill/>
          <a:ln>
            <a:noFill/>
          </a:ln>
        </p:spPr>
      </p:pic>
      <p:sp>
        <p:nvSpPr>
          <p:cNvPr id="320" name="Google Shape;320;p46"/>
          <p:cNvSpPr txBox="1">
            <a:spLocks noGrp="1"/>
          </p:cNvSpPr>
          <p:nvPr>
            <p:ph type="title"/>
          </p:nvPr>
        </p:nvSpPr>
        <p:spPr>
          <a:xfrm>
            <a:off x="606350" y="594775"/>
            <a:ext cx="5022600" cy="36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000">
                <a:solidFill>
                  <a:schemeClr val="lt1"/>
                </a:solidFill>
              </a:rPr>
              <a:t>DESIGN STORYTELLING - BROADCAST</a:t>
            </a: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p:txBody>
      </p:sp>
      <p:sp>
        <p:nvSpPr>
          <p:cNvPr id="321" name="Google Shape;321;p46"/>
          <p:cNvSpPr txBox="1"/>
          <p:nvPr/>
        </p:nvSpPr>
        <p:spPr>
          <a:xfrm>
            <a:off x="606350" y="1015625"/>
            <a:ext cx="4871400" cy="35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a:solidFill>
                  <a:schemeClr val="lt1"/>
                </a:solidFill>
              </a:rPr>
              <a:t>Timing:</a:t>
            </a:r>
            <a:endParaRPr sz="1100" b="1">
              <a:solidFill>
                <a:schemeClr val="lt1"/>
              </a:solidFill>
            </a:endParaRPr>
          </a:p>
          <a:p>
            <a:pPr marL="0" marR="0" lvl="0" indent="0" algn="l" rtl="0">
              <a:lnSpc>
                <a:spcPct val="100000"/>
              </a:lnSpc>
              <a:spcBef>
                <a:spcPts val="0"/>
              </a:spcBef>
              <a:spcAft>
                <a:spcPts val="0"/>
              </a:spcAft>
              <a:buNone/>
            </a:pPr>
            <a:r>
              <a:rPr lang="en" sz="1100">
                <a:solidFill>
                  <a:schemeClr val="lt1"/>
                </a:solidFill>
              </a:rPr>
              <a:t>Day following performance (September 28 or October 2, TBC)</a:t>
            </a:r>
            <a:endParaRPr sz="1100">
              <a:solidFill>
                <a:schemeClr val="lt1"/>
              </a:solidFill>
            </a:endParaRPr>
          </a:p>
          <a:p>
            <a:pPr marL="0" marR="0" lvl="0" indent="0" algn="l" rtl="0">
              <a:lnSpc>
                <a:spcPct val="100000"/>
              </a:lnSpc>
              <a:spcBef>
                <a:spcPts val="0"/>
              </a:spcBef>
              <a:spcAft>
                <a:spcPts val="0"/>
              </a:spcAft>
              <a:buNone/>
            </a:pPr>
            <a:endParaRPr sz="1100" b="1">
              <a:solidFill>
                <a:schemeClr val="lt1"/>
              </a:solidFill>
            </a:endParaRPr>
          </a:p>
          <a:p>
            <a:pPr marL="0" marR="0" lvl="0" indent="0" algn="l" rtl="0">
              <a:lnSpc>
                <a:spcPct val="100000"/>
              </a:lnSpc>
              <a:spcBef>
                <a:spcPts val="0"/>
              </a:spcBef>
              <a:spcAft>
                <a:spcPts val="0"/>
              </a:spcAft>
              <a:buNone/>
            </a:pPr>
            <a:r>
              <a:rPr lang="en" sz="1100" b="1" i="0" u="none" strike="noStrike" cap="none">
                <a:solidFill>
                  <a:schemeClr val="lt1"/>
                </a:solidFill>
                <a:latin typeface="Arial"/>
                <a:ea typeface="Arial"/>
                <a:cs typeface="Arial"/>
                <a:sym typeface="Arial"/>
              </a:rPr>
              <a:t>Approach</a:t>
            </a:r>
            <a:r>
              <a:rPr lang="en" sz="1100" b="0" i="0" u="none" strike="noStrike" cap="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r>
              <a:rPr lang="en" sz="1100">
                <a:solidFill>
                  <a:schemeClr val="lt1"/>
                </a:solidFill>
              </a:rPr>
              <a:t>Leverage the pending I</a:t>
            </a:r>
            <a:r>
              <a:rPr lang="en" sz="1100" b="0" i="0" u="none" strike="noStrike" cap="none">
                <a:solidFill>
                  <a:schemeClr val="lt1"/>
                </a:solidFill>
                <a:latin typeface="Arial"/>
                <a:ea typeface="Arial"/>
                <a:cs typeface="Arial"/>
                <a:sym typeface="Arial"/>
              </a:rPr>
              <a:t>VY PARK NOIR collection</a:t>
            </a:r>
            <a:r>
              <a:rPr lang="en" sz="1100">
                <a:solidFill>
                  <a:schemeClr val="lt1"/>
                </a:solidFill>
              </a:rPr>
              <a:t> moment</a:t>
            </a:r>
            <a:r>
              <a:rPr lang="en" sz="1100" b="0" i="0" u="none" strike="noStrike" cap="none">
                <a:solidFill>
                  <a:schemeClr val="lt1"/>
                </a:solidFill>
                <a:latin typeface="Arial"/>
                <a:ea typeface="Arial"/>
                <a:cs typeface="Arial"/>
                <a:sym typeface="Arial"/>
              </a:rPr>
              <a:t> </a:t>
            </a:r>
            <a:r>
              <a:rPr lang="en" sz="1100">
                <a:solidFill>
                  <a:schemeClr val="lt1"/>
                </a:solidFill>
              </a:rPr>
              <a:t>during</a:t>
            </a:r>
            <a:r>
              <a:rPr lang="en" sz="1100" b="0" i="0" u="none" strike="noStrike" cap="none">
                <a:solidFill>
                  <a:schemeClr val="lt1"/>
                </a:solidFill>
                <a:latin typeface="Arial"/>
                <a:ea typeface="Arial"/>
                <a:cs typeface="Arial"/>
                <a:sym typeface="Arial"/>
              </a:rPr>
              <a:t> New Orleans and/or Kansas City as part of the RENAISSANCE Tour</a:t>
            </a:r>
            <a:r>
              <a:rPr lang="en" sz="1100">
                <a:solidFill>
                  <a:schemeClr val="lt1"/>
                </a:solidFill>
              </a:rPr>
              <a:t> as a </a:t>
            </a:r>
            <a:r>
              <a:rPr lang="en" sz="1100" b="0" i="0" u="none" strike="noStrike" cap="none">
                <a:solidFill>
                  <a:schemeClr val="lt1"/>
                </a:solidFill>
                <a:latin typeface="Arial"/>
                <a:ea typeface="Arial"/>
                <a:cs typeface="Arial"/>
                <a:sym typeface="Arial"/>
              </a:rPr>
              <a:t>story</a:t>
            </a:r>
            <a:r>
              <a:rPr lang="en" sz="1100">
                <a:solidFill>
                  <a:schemeClr val="lt1"/>
                </a:solidFill>
              </a:rPr>
              <a:t>telling moment to dive deeper into the bespoke design process by the IVY PARK studio,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100">
                <a:solidFill>
                  <a:schemeClr val="lt1"/>
                </a:solidFill>
              </a:rPr>
              <a:t>Leverage provided BTS IVY PARK studio design video assets to provide to broadcast media to utilise for media coverage of the performance look</a:t>
            </a:r>
            <a:endParaRPr sz="1100">
              <a:solidFill>
                <a:schemeClr val="lt1"/>
              </a:solidFil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100" b="1" i="0" u="none" strike="noStrike" cap="none">
                <a:solidFill>
                  <a:schemeClr val="lt1"/>
                </a:solidFill>
                <a:latin typeface="Arial"/>
                <a:ea typeface="Arial"/>
                <a:cs typeface="Arial"/>
                <a:sym typeface="Arial"/>
              </a:rPr>
              <a:t>Target</a:t>
            </a:r>
            <a:r>
              <a:rPr lang="en" sz="1100" b="1">
                <a:solidFill>
                  <a:schemeClr val="lt1"/>
                </a:solidFill>
              </a:rPr>
              <a:t> Media Titles </a:t>
            </a:r>
            <a:r>
              <a:rPr lang="en" sz="1100" i="1">
                <a:solidFill>
                  <a:schemeClr val="lt1"/>
                </a:solidFill>
              </a:rPr>
              <a:t>in order of priority</a:t>
            </a:r>
            <a:endParaRPr i="1"/>
          </a:p>
          <a:p>
            <a:pPr marL="457200" marR="0" lvl="0" indent="-292100" algn="l" rtl="0">
              <a:lnSpc>
                <a:spcPct val="100000"/>
              </a:lnSpc>
              <a:spcBef>
                <a:spcPts val="0"/>
              </a:spcBef>
              <a:spcAft>
                <a:spcPts val="0"/>
              </a:spcAft>
              <a:buClr>
                <a:schemeClr val="lt1"/>
              </a:buClr>
              <a:buSzPts val="1000"/>
              <a:buFont typeface="Arial"/>
              <a:buChar char="●"/>
            </a:pPr>
            <a:r>
              <a:rPr lang="en" sz="1100">
                <a:solidFill>
                  <a:schemeClr val="lt1"/>
                </a:solidFill>
              </a:rPr>
              <a:t>E! News</a:t>
            </a:r>
            <a:endParaRPr sz="1100">
              <a:solidFill>
                <a:schemeClr val="lt1"/>
              </a:solidFill>
            </a:endParaRPr>
          </a:p>
          <a:p>
            <a:pPr marL="457200" marR="0" lvl="0" indent="-298450" algn="l" rtl="0">
              <a:lnSpc>
                <a:spcPct val="100000"/>
              </a:lnSpc>
              <a:spcBef>
                <a:spcPts val="0"/>
              </a:spcBef>
              <a:spcAft>
                <a:spcPts val="0"/>
              </a:spcAft>
              <a:buClr>
                <a:schemeClr val="lt1"/>
              </a:buClr>
              <a:buSzPts val="1100"/>
              <a:buChar char="●"/>
            </a:pPr>
            <a:r>
              <a:rPr lang="en" sz="1100">
                <a:solidFill>
                  <a:schemeClr val="lt1"/>
                </a:solidFill>
              </a:rPr>
              <a:t>Good Morning America</a:t>
            </a:r>
            <a:endParaRPr sz="1100">
              <a:solidFill>
                <a:schemeClr val="lt1"/>
              </a:solidFill>
            </a:endParaRPr>
          </a:p>
          <a:p>
            <a:pPr marL="457200" marR="0" lvl="0" indent="-298450" algn="l" rtl="0">
              <a:lnSpc>
                <a:spcPct val="100000"/>
              </a:lnSpc>
              <a:spcBef>
                <a:spcPts val="0"/>
              </a:spcBef>
              <a:spcAft>
                <a:spcPts val="0"/>
              </a:spcAft>
              <a:buClr>
                <a:schemeClr val="lt1"/>
              </a:buClr>
              <a:buSzPts val="1100"/>
              <a:buChar char="●"/>
            </a:pPr>
            <a:r>
              <a:rPr lang="en" sz="1100">
                <a:solidFill>
                  <a:schemeClr val="lt1"/>
                </a:solidFill>
              </a:rPr>
              <a:t>TODAY</a:t>
            </a:r>
            <a:endParaRPr sz="1100">
              <a:solidFill>
                <a:schemeClr val="lt1"/>
              </a:solidFill>
            </a:endParaRPr>
          </a:p>
          <a:p>
            <a:pPr marL="0" marR="0" lvl="0" indent="0" algn="l" rtl="0">
              <a:lnSpc>
                <a:spcPct val="100000"/>
              </a:lnSpc>
              <a:spcBef>
                <a:spcPts val="0"/>
              </a:spcBef>
              <a:spcAft>
                <a:spcPts val="0"/>
              </a:spcAft>
              <a:buNone/>
            </a:pPr>
            <a:endParaRPr sz="1000">
              <a:solidFill>
                <a:schemeClr val="lt1"/>
              </a:solidFill>
            </a:endParaRPr>
          </a:p>
          <a:p>
            <a:pPr marL="0" marR="0" lvl="0" indent="0" algn="l" rtl="0">
              <a:lnSpc>
                <a:spcPct val="100000"/>
              </a:lnSpc>
              <a:spcBef>
                <a:spcPts val="0"/>
              </a:spcBef>
              <a:spcAft>
                <a:spcPts val="0"/>
              </a:spcAft>
              <a:buNone/>
            </a:pPr>
            <a:r>
              <a:rPr lang="en" sz="1000" b="1">
                <a:solidFill>
                  <a:schemeClr val="lt1"/>
                </a:solidFill>
              </a:rPr>
              <a:t>Assets Required:</a:t>
            </a:r>
            <a:endParaRPr sz="1000" b="1">
              <a:solidFill>
                <a:schemeClr val="lt1"/>
              </a:solidFill>
            </a:endParaRPr>
          </a:p>
          <a:p>
            <a:pPr marL="457200" marR="0" lvl="0" indent="-292100" algn="l" rtl="0">
              <a:lnSpc>
                <a:spcPct val="100000"/>
              </a:lnSpc>
              <a:spcBef>
                <a:spcPts val="0"/>
              </a:spcBef>
              <a:spcAft>
                <a:spcPts val="0"/>
              </a:spcAft>
              <a:buClr>
                <a:schemeClr val="lt1"/>
              </a:buClr>
              <a:buSzPts val="1000"/>
              <a:buChar char="●"/>
            </a:pPr>
            <a:r>
              <a:rPr lang="en" sz="1000">
                <a:solidFill>
                  <a:schemeClr val="lt1"/>
                </a:solidFill>
              </a:rPr>
              <a:t>BTS Design Process Video </a:t>
            </a:r>
            <a:endParaRPr sz="1000">
              <a:solidFill>
                <a:schemeClr val="lt1"/>
              </a:solidFill>
            </a:endParaRPr>
          </a:p>
          <a:p>
            <a:pPr marL="457200" marR="0" lvl="0" indent="-292100" algn="l" rtl="0">
              <a:lnSpc>
                <a:spcPct val="100000"/>
              </a:lnSpc>
              <a:spcBef>
                <a:spcPts val="0"/>
              </a:spcBef>
              <a:spcAft>
                <a:spcPts val="0"/>
              </a:spcAft>
              <a:buClr>
                <a:schemeClr val="lt1"/>
              </a:buClr>
              <a:buSzPts val="1000"/>
              <a:buChar char="●"/>
            </a:pPr>
            <a:r>
              <a:rPr lang="en" sz="1000">
                <a:solidFill>
                  <a:schemeClr val="lt1"/>
                </a:solidFill>
              </a:rPr>
              <a:t>Performance Imagery and Video</a:t>
            </a:r>
            <a:endParaRPr sz="1000">
              <a:solidFill>
                <a:schemeClr val="lt1"/>
              </a:solidFill>
            </a:endParaRPr>
          </a:p>
          <a:p>
            <a:pPr marL="457200" lvl="0" indent="-292100" algn="l" rtl="0">
              <a:spcBef>
                <a:spcPts val="0"/>
              </a:spcBef>
              <a:spcAft>
                <a:spcPts val="0"/>
              </a:spcAft>
              <a:buClr>
                <a:schemeClr val="lt1"/>
              </a:buClr>
              <a:buSzPts val="1000"/>
              <a:buChar char="●"/>
            </a:pPr>
            <a:r>
              <a:rPr lang="en" sz="1000">
                <a:solidFill>
                  <a:schemeClr val="lt1"/>
                </a:solidFill>
              </a:rPr>
              <a:t>Bespoke IVY PARK Performance Look Details</a:t>
            </a:r>
            <a:endParaRPr sz="1000">
              <a:solidFill>
                <a:schemeClr val="lt1"/>
              </a:solidFill>
            </a:endParaRPr>
          </a:p>
        </p:txBody>
      </p:sp>
      <p:sp>
        <p:nvSpPr>
          <p:cNvPr id="322" name="Google Shape;322;p46"/>
          <p:cNvSpPr/>
          <p:nvPr/>
        </p:nvSpPr>
        <p:spPr>
          <a:xfrm>
            <a:off x="681525" y="270225"/>
            <a:ext cx="1787700" cy="265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rPr>
              <a:t>TEASE</a:t>
            </a:r>
            <a:r>
              <a:rPr lang="en" sz="1100" b="0" i="0" u="none" strike="noStrike" cap="none">
                <a:solidFill>
                  <a:schemeClr val="lt1"/>
                </a:solidFill>
                <a:latin typeface="Arial"/>
                <a:ea typeface="Arial"/>
                <a:cs typeface="Arial"/>
                <a:sym typeface="Arial"/>
              </a:rPr>
              <a:t> </a:t>
            </a:r>
            <a:endParaRPr sz="1100" b="0" i="0" u="none" strike="noStrike" cap="none">
              <a:solidFill>
                <a:schemeClr val="lt1"/>
              </a:solidFill>
              <a:latin typeface="Arial"/>
              <a:ea typeface="Arial"/>
              <a:cs typeface="Arial"/>
              <a:sym typeface="Arial"/>
            </a:endParaRPr>
          </a:p>
        </p:txBody>
      </p:sp>
      <p:pic>
        <p:nvPicPr>
          <p:cNvPr id="323" name="Google Shape;323;p46"/>
          <p:cNvPicPr preferRelativeResize="0"/>
          <p:nvPr/>
        </p:nvPicPr>
        <p:blipFill rotWithShape="1">
          <a:blip r:embed="rId4">
            <a:alphaModFix/>
          </a:blip>
          <a:srcRect b="7132"/>
          <a:stretch/>
        </p:blipFill>
        <p:spPr>
          <a:xfrm>
            <a:off x="5742575" y="1065025"/>
            <a:ext cx="3004850" cy="3318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7"/>
        <p:cNvGrpSpPr/>
        <p:nvPr/>
      </p:nvGrpSpPr>
      <p:grpSpPr>
        <a:xfrm>
          <a:off x="0" y="0"/>
          <a:ext cx="0" cy="0"/>
          <a:chOff x="0" y="0"/>
          <a:chExt cx="0" cy="0"/>
        </a:xfrm>
      </p:grpSpPr>
      <p:sp>
        <p:nvSpPr>
          <p:cNvPr id="328" name="Google Shape;328;p47"/>
          <p:cNvSpPr/>
          <p:nvPr/>
        </p:nvSpPr>
        <p:spPr>
          <a:xfrm>
            <a:off x="0" y="0"/>
            <a:ext cx="27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9" name="Google Shape;329;p47"/>
          <p:cNvPicPr preferRelativeResize="0"/>
          <p:nvPr/>
        </p:nvPicPr>
        <p:blipFill>
          <a:blip r:embed="rId3">
            <a:alphaModFix/>
          </a:blip>
          <a:stretch>
            <a:fillRect/>
          </a:stretch>
        </p:blipFill>
        <p:spPr>
          <a:xfrm rot="-5400000">
            <a:off x="-154812" y="2461986"/>
            <a:ext cx="585925" cy="219525"/>
          </a:xfrm>
          <a:prstGeom prst="rect">
            <a:avLst/>
          </a:prstGeom>
          <a:noFill/>
          <a:ln>
            <a:noFill/>
          </a:ln>
        </p:spPr>
      </p:pic>
      <p:sp>
        <p:nvSpPr>
          <p:cNvPr id="330" name="Google Shape;330;p47"/>
          <p:cNvSpPr txBox="1">
            <a:spLocks noGrp="1"/>
          </p:cNvSpPr>
          <p:nvPr>
            <p:ph type="title"/>
          </p:nvPr>
        </p:nvSpPr>
        <p:spPr>
          <a:xfrm>
            <a:off x="606350" y="594775"/>
            <a:ext cx="5022600" cy="36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000">
                <a:solidFill>
                  <a:schemeClr val="lt1"/>
                </a:solidFill>
              </a:rPr>
              <a:t>PERFORMANCE LOOK AMPLIFICATION</a:t>
            </a: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p:txBody>
      </p:sp>
      <p:sp>
        <p:nvSpPr>
          <p:cNvPr id="331" name="Google Shape;331;p47"/>
          <p:cNvSpPr txBox="1"/>
          <p:nvPr/>
        </p:nvSpPr>
        <p:spPr>
          <a:xfrm>
            <a:off x="606350" y="1015625"/>
            <a:ext cx="4871400" cy="35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a:solidFill>
                  <a:schemeClr val="lt1"/>
                </a:solidFill>
              </a:rPr>
              <a:t>Timing:</a:t>
            </a:r>
            <a:endParaRPr sz="1100" b="1">
              <a:solidFill>
                <a:schemeClr val="lt1"/>
              </a:solidFill>
            </a:endParaRPr>
          </a:p>
          <a:p>
            <a:pPr marL="0" marR="0" lvl="0" indent="0" algn="l" rtl="0">
              <a:lnSpc>
                <a:spcPct val="100000"/>
              </a:lnSpc>
              <a:spcBef>
                <a:spcPts val="0"/>
              </a:spcBef>
              <a:spcAft>
                <a:spcPts val="0"/>
              </a:spcAft>
              <a:buNone/>
            </a:pPr>
            <a:r>
              <a:rPr lang="en" sz="1100">
                <a:solidFill>
                  <a:schemeClr val="lt1"/>
                </a:solidFill>
              </a:rPr>
              <a:t>Day following performance (September 28 or October 2, TBC)</a:t>
            </a:r>
            <a:endParaRPr sz="1100">
              <a:solidFill>
                <a:schemeClr val="lt1"/>
              </a:solidFill>
            </a:endParaRPr>
          </a:p>
          <a:p>
            <a:pPr marL="0" marR="0" lvl="0" indent="0" algn="l" rtl="0">
              <a:lnSpc>
                <a:spcPct val="100000"/>
              </a:lnSpc>
              <a:spcBef>
                <a:spcPts val="0"/>
              </a:spcBef>
              <a:spcAft>
                <a:spcPts val="0"/>
              </a:spcAft>
              <a:buNone/>
            </a:pPr>
            <a:endParaRPr sz="1100" b="1">
              <a:solidFill>
                <a:schemeClr val="lt1"/>
              </a:solidFill>
            </a:endParaRPr>
          </a:p>
          <a:p>
            <a:pPr marL="0" marR="0" lvl="0" indent="0" algn="l" rtl="0">
              <a:lnSpc>
                <a:spcPct val="100000"/>
              </a:lnSpc>
              <a:spcBef>
                <a:spcPts val="0"/>
              </a:spcBef>
              <a:spcAft>
                <a:spcPts val="0"/>
              </a:spcAft>
              <a:buNone/>
            </a:pPr>
            <a:r>
              <a:rPr lang="en" sz="1100" b="1" i="0" u="none" strike="noStrike" cap="none">
                <a:solidFill>
                  <a:schemeClr val="lt1"/>
                </a:solidFill>
              </a:rPr>
              <a:t>Approach</a:t>
            </a:r>
            <a:r>
              <a:rPr lang="en" sz="1100" i="0" u="none" strike="noStrike" cap="none">
                <a:solidFill>
                  <a:schemeClr val="lt1"/>
                </a:solidFill>
              </a:rPr>
              <a:t>: </a:t>
            </a:r>
            <a:endParaRPr sz="1100"/>
          </a:p>
          <a:p>
            <a:pPr marL="0" marR="0" lvl="0" indent="0" algn="l" rtl="0">
              <a:lnSpc>
                <a:spcPct val="100000"/>
              </a:lnSpc>
              <a:spcBef>
                <a:spcPts val="0"/>
              </a:spcBef>
              <a:spcAft>
                <a:spcPts val="0"/>
              </a:spcAft>
              <a:buNone/>
            </a:pPr>
            <a:r>
              <a:rPr lang="en" sz="1100">
                <a:solidFill>
                  <a:schemeClr val="lt1"/>
                </a:solidFill>
              </a:rPr>
              <a:t>Leverage the pending I</a:t>
            </a:r>
            <a:r>
              <a:rPr lang="en" sz="1100" i="0" u="none" strike="noStrike" cap="none">
                <a:solidFill>
                  <a:schemeClr val="lt1"/>
                </a:solidFill>
              </a:rPr>
              <a:t>VY PARK NOIR collection</a:t>
            </a:r>
            <a:r>
              <a:rPr lang="en" sz="1100">
                <a:solidFill>
                  <a:schemeClr val="lt1"/>
                </a:solidFill>
              </a:rPr>
              <a:t> moment</a:t>
            </a:r>
            <a:r>
              <a:rPr lang="en" sz="1100" i="0" u="none" strike="noStrike" cap="none">
                <a:solidFill>
                  <a:schemeClr val="lt1"/>
                </a:solidFill>
              </a:rPr>
              <a:t> </a:t>
            </a:r>
            <a:r>
              <a:rPr lang="en" sz="1100">
                <a:solidFill>
                  <a:schemeClr val="lt1"/>
                </a:solidFill>
              </a:rPr>
              <a:t>to continue to tease the upcoming collection announcement and to generate overall IVY PARK brand awareness and affinity through targeted distribution of performance image + bespoke IVY PARK look details across fashion and entertainment media.  </a:t>
            </a:r>
            <a:endParaRPr sz="1100"/>
          </a:p>
          <a:p>
            <a:pPr marL="0" marR="0" lvl="0" indent="0" algn="l" rtl="0">
              <a:lnSpc>
                <a:spcPct val="100000"/>
              </a:lnSpc>
              <a:spcBef>
                <a:spcPts val="0"/>
              </a:spcBef>
              <a:spcAft>
                <a:spcPts val="0"/>
              </a:spcAft>
              <a:buClr>
                <a:srgbClr val="000000"/>
              </a:buClr>
              <a:buSzPts val="1100"/>
              <a:buFont typeface="Arial"/>
              <a:buNone/>
            </a:pPr>
            <a:endParaRPr sz="1100" i="0" u="none" strike="noStrike" cap="none">
              <a:solidFill>
                <a:schemeClr val="lt1"/>
              </a:solidFill>
            </a:endParaRPr>
          </a:p>
          <a:p>
            <a:pPr marL="0" marR="0" lvl="0" indent="0" algn="l" rtl="0">
              <a:lnSpc>
                <a:spcPct val="100000"/>
              </a:lnSpc>
              <a:spcBef>
                <a:spcPts val="0"/>
              </a:spcBef>
              <a:spcAft>
                <a:spcPts val="0"/>
              </a:spcAft>
              <a:buNone/>
            </a:pPr>
            <a:r>
              <a:rPr lang="en" sz="1100" b="1" i="0" u="none" strike="noStrike" cap="none">
                <a:solidFill>
                  <a:schemeClr val="lt1"/>
                </a:solidFill>
              </a:rPr>
              <a:t>Target</a:t>
            </a:r>
            <a:r>
              <a:rPr lang="en" sz="1100" b="1">
                <a:solidFill>
                  <a:schemeClr val="lt1"/>
                </a:solidFill>
              </a:rPr>
              <a:t> Media </a:t>
            </a:r>
            <a:endParaRPr sz="1100" i="1"/>
          </a:p>
          <a:p>
            <a:pPr marL="0" lvl="0" indent="0" algn="l" rtl="0">
              <a:spcBef>
                <a:spcPts val="0"/>
              </a:spcBef>
              <a:spcAft>
                <a:spcPts val="0"/>
              </a:spcAft>
              <a:buNone/>
            </a:pPr>
            <a:r>
              <a:rPr lang="en" sz="1100">
                <a:solidFill>
                  <a:schemeClr val="lt1"/>
                </a:solidFill>
              </a:rPr>
              <a:t>Comprehensive list </a:t>
            </a:r>
            <a:r>
              <a:rPr lang="en" sz="1100" u="sng">
                <a:solidFill>
                  <a:schemeClr val="accent5"/>
                </a:solidFill>
                <a:hlinkClick r:id="rId4">
                  <a:extLst>
                    <a:ext uri="{A12FA001-AC4F-418D-AE19-62706E023703}">
                      <ahyp:hlinkClr xmlns:ahyp="http://schemas.microsoft.com/office/drawing/2018/hyperlinkcolor" val="tx"/>
                    </a:ext>
                  </a:extLst>
                </a:hlinkClick>
              </a:rPr>
              <a:t>found here</a:t>
            </a:r>
            <a:endParaRPr sz="1100">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Global fashion</a:t>
            </a:r>
            <a:endParaRPr sz="1100" i="1">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Global music/entertainment</a:t>
            </a:r>
            <a:endParaRPr sz="1100">
              <a:solidFill>
                <a:schemeClr val="dk1"/>
              </a:solidFill>
            </a:endParaRPr>
          </a:p>
          <a:p>
            <a:pPr marL="457200" lvl="0" indent="-298450" algn="l" rtl="0">
              <a:spcBef>
                <a:spcPts val="0"/>
              </a:spcBef>
              <a:spcAft>
                <a:spcPts val="0"/>
              </a:spcAft>
              <a:buClr>
                <a:schemeClr val="lt1"/>
              </a:buClr>
              <a:buSzPts val="1100"/>
              <a:buChar char="●"/>
            </a:pPr>
            <a:r>
              <a:rPr lang="en" sz="1100">
                <a:solidFill>
                  <a:schemeClr val="lt1"/>
                </a:solidFill>
              </a:rPr>
              <a:t>Global culture</a:t>
            </a:r>
            <a:endParaRPr sz="1100" i="1">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Global hype</a:t>
            </a:r>
            <a:endParaRPr sz="1100">
              <a:solidFill>
                <a:schemeClr val="lt1"/>
              </a:solidFill>
            </a:endParaRPr>
          </a:p>
          <a:p>
            <a:pPr marL="0" marR="0" lvl="0" indent="0" algn="l" rtl="0">
              <a:lnSpc>
                <a:spcPct val="100000"/>
              </a:lnSpc>
              <a:spcBef>
                <a:spcPts val="0"/>
              </a:spcBef>
              <a:spcAft>
                <a:spcPts val="0"/>
              </a:spcAft>
              <a:buNone/>
            </a:pPr>
            <a:endParaRPr sz="1100">
              <a:solidFill>
                <a:schemeClr val="lt1"/>
              </a:solidFill>
            </a:endParaRPr>
          </a:p>
          <a:p>
            <a:pPr marL="0" marR="0" lvl="0" indent="0" algn="l" rtl="0">
              <a:lnSpc>
                <a:spcPct val="100000"/>
              </a:lnSpc>
              <a:spcBef>
                <a:spcPts val="0"/>
              </a:spcBef>
              <a:spcAft>
                <a:spcPts val="0"/>
              </a:spcAft>
              <a:buNone/>
            </a:pPr>
            <a:r>
              <a:rPr lang="en" sz="1100" b="1">
                <a:solidFill>
                  <a:schemeClr val="lt1"/>
                </a:solidFill>
              </a:rPr>
              <a:t>Assets Required:</a:t>
            </a:r>
            <a:endParaRPr sz="1100" b="1">
              <a:solidFill>
                <a:schemeClr val="lt1"/>
              </a:solidFill>
            </a:endParaRPr>
          </a:p>
          <a:p>
            <a:pPr marL="457200" marR="0" lvl="0" indent="-298450" algn="l" rtl="0">
              <a:lnSpc>
                <a:spcPct val="100000"/>
              </a:lnSpc>
              <a:spcBef>
                <a:spcPts val="0"/>
              </a:spcBef>
              <a:spcAft>
                <a:spcPts val="0"/>
              </a:spcAft>
              <a:buClr>
                <a:schemeClr val="lt1"/>
              </a:buClr>
              <a:buSzPts val="1100"/>
              <a:buChar char="●"/>
            </a:pPr>
            <a:r>
              <a:rPr lang="en" sz="1100">
                <a:solidFill>
                  <a:schemeClr val="lt1"/>
                </a:solidFill>
              </a:rPr>
              <a:t>Performance Imagery</a:t>
            </a:r>
            <a:endParaRPr sz="1100">
              <a:solidFill>
                <a:schemeClr val="lt1"/>
              </a:solidFill>
            </a:endParaRPr>
          </a:p>
          <a:p>
            <a:pPr marL="457200" marR="0" lvl="0" indent="-298450" algn="l" rtl="0">
              <a:lnSpc>
                <a:spcPct val="100000"/>
              </a:lnSpc>
              <a:spcBef>
                <a:spcPts val="0"/>
              </a:spcBef>
              <a:spcAft>
                <a:spcPts val="0"/>
              </a:spcAft>
              <a:buClr>
                <a:schemeClr val="lt1"/>
              </a:buClr>
              <a:buSzPts val="1100"/>
              <a:buChar char="●"/>
            </a:pPr>
            <a:r>
              <a:rPr lang="en" sz="1100">
                <a:solidFill>
                  <a:schemeClr val="lt1"/>
                </a:solidFill>
              </a:rPr>
              <a:t>Bespoke IVY PARK Performance Look Details</a:t>
            </a:r>
            <a:endParaRPr sz="1100">
              <a:solidFill>
                <a:schemeClr val="lt1"/>
              </a:solidFill>
            </a:endParaRPr>
          </a:p>
        </p:txBody>
      </p:sp>
      <p:sp>
        <p:nvSpPr>
          <p:cNvPr id="332" name="Google Shape;332;p47"/>
          <p:cNvSpPr/>
          <p:nvPr/>
        </p:nvSpPr>
        <p:spPr>
          <a:xfrm>
            <a:off x="681525" y="270225"/>
            <a:ext cx="1787700" cy="265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rPr>
              <a:t>TEASE</a:t>
            </a:r>
            <a:r>
              <a:rPr lang="en" sz="1100" b="0" i="0" u="none" strike="noStrike" cap="none">
                <a:solidFill>
                  <a:schemeClr val="lt1"/>
                </a:solidFill>
                <a:latin typeface="Arial"/>
                <a:ea typeface="Arial"/>
                <a:cs typeface="Arial"/>
                <a:sym typeface="Arial"/>
              </a:rPr>
              <a:t> </a:t>
            </a:r>
            <a:endParaRPr sz="1100" b="0" i="0" u="none" strike="noStrike" cap="none">
              <a:solidFill>
                <a:schemeClr val="lt1"/>
              </a:solidFill>
              <a:latin typeface="Arial"/>
              <a:ea typeface="Arial"/>
              <a:cs typeface="Arial"/>
              <a:sym typeface="Arial"/>
            </a:endParaRPr>
          </a:p>
        </p:txBody>
      </p:sp>
      <p:pic>
        <p:nvPicPr>
          <p:cNvPr id="2" name="Picture 1" descr="A person in a black outfit on a stage&#10;&#10;Description automatically generated">
            <a:extLst>
              <a:ext uri="{FF2B5EF4-FFF2-40B4-BE49-F238E27FC236}">
                <a16:creationId xmlns:a16="http://schemas.microsoft.com/office/drawing/2014/main" id="{EDB2552B-CAE7-5A81-B852-CCBFEA942CA5}"/>
              </a:ext>
            </a:extLst>
          </p:cNvPr>
          <p:cNvPicPr>
            <a:picLocks noChangeAspect="1"/>
          </p:cNvPicPr>
          <p:nvPr/>
        </p:nvPicPr>
        <p:blipFill>
          <a:blip r:embed="rId5"/>
          <a:stretch>
            <a:fillRect/>
          </a:stretch>
        </p:blipFill>
        <p:spPr>
          <a:xfrm>
            <a:off x="5744043" y="476379"/>
            <a:ext cx="3071109" cy="2049861"/>
          </a:xfrm>
          <a:prstGeom prst="rect">
            <a:avLst/>
          </a:prstGeom>
        </p:spPr>
      </p:pic>
      <p:pic>
        <p:nvPicPr>
          <p:cNvPr id="3" name="Picture 2" descr="A person singing into a microphone on a stage&#10;&#10;Description automatically generated">
            <a:extLst>
              <a:ext uri="{FF2B5EF4-FFF2-40B4-BE49-F238E27FC236}">
                <a16:creationId xmlns:a16="http://schemas.microsoft.com/office/drawing/2014/main" id="{B577BA4B-E11F-BB19-0ED7-D835BBBDF510}"/>
              </a:ext>
            </a:extLst>
          </p:cNvPr>
          <p:cNvPicPr>
            <a:picLocks noChangeAspect="1"/>
          </p:cNvPicPr>
          <p:nvPr/>
        </p:nvPicPr>
        <p:blipFill>
          <a:blip r:embed="rId6"/>
          <a:stretch>
            <a:fillRect/>
          </a:stretch>
        </p:blipFill>
        <p:spPr>
          <a:xfrm>
            <a:off x="5744043" y="2617260"/>
            <a:ext cx="3071109" cy="204507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8"/>
          <p:cNvSpPr/>
          <p:nvPr/>
        </p:nvSpPr>
        <p:spPr>
          <a:xfrm>
            <a:off x="268700" y="125"/>
            <a:ext cx="8875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8"/>
          <p:cNvSpPr txBox="1"/>
          <p:nvPr/>
        </p:nvSpPr>
        <p:spPr>
          <a:xfrm>
            <a:off x="1497800" y="2051050"/>
            <a:ext cx="6417000" cy="699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4800"/>
              <a:buFont typeface="Arial"/>
              <a:buNone/>
            </a:pPr>
            <a:r>
              <a:rPr lang="en" sz="4800" b="1">
                <a:solidFill>
                  <a:schemeClr val="lt1"/>
                </a:solidFill>
                <a:latin typeface="Helvetica Neue"/>
                <a:ea typeface="Helvetica Neue"/>
                <a:cs typeface="Helvetica Neue"/>
                <a:sym typeface="Helvetica Neue"/>
              </a:rPr>
              <a:t>ROLLOUT</a:t>
            </a:r>
            <a:endParaRPr sz="4800" b="1">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4800"/>
              <a:buFont typeface="Arial"/>
              <a:buNone/>
            </a:pPr>
            <a:r>
              <a:rPr lang="en" sz="1500" b="1">
                <a:solidFill>
                  <a:schemeClr val="lt1"/>
                </a:solidFill>
                <a:latin typeface="Helvetica Neue"/>
                <a:ea typeface="Helvetica Neue"/>
                <a:cs typeface="Helvetica Neue"/>
                <a:sym typeface="Helvetica Neue"/>
              </a:rPr>
              <a:t>PHASE 2 | LAUNCH</a:t>
            </a:r>
            <a:endParaRPr sz="1500" b="1">
              <a:solidFill>
                <a:schemeClr val="lt1"/>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3"/>
        <p:cNvGrpSpPr/>
        <p:nvPr/>
      </p:nvGrpSpPr>
      <p:grpSpPr>
        <a:xfrm>
          <a:off x="0" y="0"/>
          <a:ext cx="0" cy="0"/>
          <a:chOff x="0" y="0"/>
          <a:chExt cx="0" cy="0"/>
        </a:xfrm>
      </p:grpSpPr>
      <p:sp>
        <p:nvSpPr>
          <p:cNvPr id="344" name="Google Shape;344;p49"/>
          <p:cNvSpPr/>
          <p:nvPr/>
        </p:nvSpPr>
        <p:spPr>
          <a:xfrm>
            <a:off x="0" y="0"/>
            <a:ext cx="27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5" name="Google Shape;345;p49"/>
          <p:cNvPicPr preferRelativeResize="0"/>
          <p:nvPr/>
        </p:nvPicPr>
        <p:blipFill>
          <a:blip r:embed="rId3">
            <a:alphaModFix/>
          </a:blip>
          <a:stretch>
            <a:fillRect/>
          </a:stretch>
        </p:blipFill>
        <p:spPr>
          <a:xfrm rot="-5400000">
            <a:off x="-154812" y="2461986"/>
            <a:ext cx="585925" cy="219525"/>
          </a:xfrm>
          <a:prstGeom prst="rect">
            <a:avLst/>
          </a:prstGeom>
          <a:noFill/>
          <a:ln>
            <a:noFill/>
          </a:ln>
        </p:spPr>
      </p:pic>
      <p:sp>
        <p:nvSpPr>
          <p:cNvPr id="346" name="Google Shape;346;p49"/>
          <p:cNvSpPr/>
          <p:nvPr/>
        </p:nvSpPr>
        <p:spPr>
          <a:xfrm>
            <a:off x="6086675" y="644825"/>
            <a:ext cx="2733900" cy="4112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9"/>
          <p:cNvSpPr txBox="1">
            <a:spLocks noGrp="1"/>
          </p:cNvSpPr>
          <p:nvPr>
            <p:ph type="title"/>
          </p:nvPr>
        </p:nvSpPr>
        <p:spPr>
          <a:xfrm>
            <a:off x="606350" y="644825"/>
            <a:ext cx="6564900" cy="3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800"/>
              <a:buNone/>
            </a:pPr>
            <a:r>
              <a:rPr lang="en" sz="2000">
                <a:solidFill>
                  <a:schemeClr val="lt1"/>
                </a:solidFill>
              </a:rPr>
              <a:t>CAMPAIGN + COLLECTION REVEAL</a:t>
            </a: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p:txBody>
      </p:sp>
      <p:sp>
        <p:nvSpPr>
          <p:cNvPr id="348" name="Google Shape;348;p49"/>
          <p:cNvSpPr txBox="1"/>
          <p:nvPr/>
        </p:nvSpPr>
        <p:spPr>
          <a:xfrm>
            <a:off x="606350" y="1105223"/>
            <a:ext cx="5046000" cy="3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100" b="1">
                <a:solidFill>
                  <a:schemeClr val="lt1"/>
                </a:solidFill>
              </a:rPr>
              <a:t>Timing:</a:t>
            </a:r>
            <a:endParaRPr sz="1100">
              <a:solidFill>
                <a:schemeClr val="lt1"/>
              </a:solidFill>
            </a:endParaRPr>
          </a:p>
          <a:p>
            <a:pPr marL="0" lvl="0" indent="0" algn="l" rtl="0">
              <a:spcBef>
                <a:spcPts val="0"/>
              </a:spcBef>
              <a:spcAft>
                <a:spcPts val="0"/>
              </a:spcAft>
              <a:buNone/>
            </a:pPr>
            <a:r>
              <a:rPr lang="en" sz="1100">
                <a:solidFill>
                  <a:schemeClr val="lt1"/>
                </a:solidFill>
              </a:rPr>
              <a:t>PR Embargo: October 6</a:t>
            </a:r>
            <a:endParaRPr sz="1100">
              <a:solidFill>
                <a:schemeClr val="lt1"/>
              </a:solidFill>
            </a:endParaRPr>
          </a:p>
          <a:p>
            <a:pPr marL="0" marR="0" lvl="0" indent="0" algn="l" rtl="0">
              <a:lnSpc>
                <a:spcPct val="100000"/>
              </a:lnSpc>
              <a:spcBef>
                <a:spcPts val="0"/>
              </a:spcBef>
              <a:spcAft>
                <a:spcPts val="0"/>
              </a:spcAft>
              <a:buClr>
                <a:srgbClr val="000000"/>
              </a:buClr>
              <a:buSzPts val="1200"/>
              <a:buFont typeface="Arial"/>
              <a:buNone/>
            </a:pPr>
            <a:endParaRPr sz="1100" b="1">
              <a:solidFill>
                <a:schemeClr val="lt1"/>
              </a:solidFill>
            </a:endParaRPr>
          </a:p>
          <a:p>
            <a:pPr marL="0" marR="0" lvl="0" indent="0" algn="l" rtl="0">
              <a:lnSpc>
                <a:spcPct val="100000"/>
              </a:lnSpc>
              <a:spcBef>
                <a:spcPts val="0"/>
              </a:spcBef>
              <a:spcAft>
                <a:spcPts val="0"/>
              </a:spcAft>
              <a:buClr>
                <a:srgbClr val="000000"/>
              </a:buClr>
              <a:buSzPts val="1200"/>
              <a:buFont typeface="Arial"/>
              <a:buNone/>
            </a:pPr>
            <a:r>
              <a:rPr lang="en" sz="1100" b="1" i="0" u="none" strike="noStrike" cap="none">
                <a:solidFill>
                  <a:schemeClr val="lt1"/>
                </a:solidFill>
                <a:latin typeface="Arial"/>
                <a:ea typeface="Arial"/>
                <a:cs typeface="Arial"/>
                <a:sym typeface="Arial"/>
              </a:rPr>
              <a:t>Approach</a:t>
            </a:r>
            <a:r>
              <a:rPr lang="en" sz="1100" b="0" i="0" u="none" strike="noStrike" cap="none">
                <a:solidFill>
                  <a:schemeClr val="lt1"/>
                </a:solidFill>
                <a:latin typeface="Arial"/>
                <a:ea typeface="Arial"/>
                <a:cs typeface="Arial"/>
                <a:sym typeface="Arial"/>
              </a:rPr>
              <a:t>:</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Widespread media outreach of IVY PARK NOIR collection to secure coverage on endemic consumer, cultural, and </a:t>
            </a:r>
            <a:r>
              <a:rPr lang="en" sz="1100">
                <a:solidFill>
                  <a:schemeClr val="lt1"/>
                </a:solidFill>
              </a:rPr>
              <a:t>Principal</a:t>
            </a:r>
            <a:r>
              <a:rPr lang="en" sz="1100" b="0" i="0" u="none" strike="noStrike" cap="none">
                <a:solidFill>
                  <a:schemeClr val="lt1"/>
                </a:solidFill>
                <a:latin typeface="Arial"/>
                <a:ea typeface="Arial"/>
                <a:cs typeface="Arial"/>
                <a:sym typeface="Arial"/>
              </a:rPr>
              <a:t>-centric online media and social channels. Markets to determine select media outlets to pre-pitch for coverage timed to embargo lift. </a:t>
            </a:r>
            <a:endParaRPr sz="1100">
              <a:solidFill>
                <a:schemeClr val="lt1"/>
              </a:solidFill>
            </a:endParaRPr>
          </a:p>
          <a:p>
            <a:pPr marL="0" marR="0" lvl="0" indent="0" algn="l" rtl="0">
              <a:lnSpc>
                <a:spcPct val="100000"/>
              </a:lnSpc>
              <a:spcBef>
                <a:spcPts val="0"/>
              </a:spcBef>
              <a:spcAft>
                <a:spcPts val="0"/>
              </a:spcAft>
              <a:buNone/>
            </a:pPr>
            <a:endParaRPr sz="1100">
              <a:solidFill>
                <a:schemeClr val="lt1"/>
              </a:solidFill>
            </a:endParaRPr>
          </a:p>
          <a:p>
            <a:pPr marL="0" lvl="0" indent="0" algn="l" rtl="0">
              <a:spcBef>
                <a:spcPts val="0"/>
              </a:spcBef>
              <a:spcAft>
                <a:spcPts val="0"/>
              </a:spcAft>
              <a:buClr>
                <a:schemeClr val="dk1"/>
              </a:buClr>
              <a:buSzPts val="1100"/>
              <a:buFont typeface="Arial"/>
              <a:buNone/>
            </a:pPr>
            <a:r>
              <a:rPr lang="en" sz="1100" b="1">
                <a:solidFill>
                  <a:schemeClr val="lt1"/>
                </a:solidFill>
              </a:rPr>
              <a:t>Assets Required</a:t>
            </a:r>
            <a:endParaRPr sz="1100">
              <a:solidFill>
                <a:schemeClr val="dk1"/>
              </a:solidFill>
            </a:endParaRPr>
          </a:p>
          <a:p>
            <a:pPr marL="457200" lvl="0" indent="-298450" algn="l" rtl="0">
              <a:spcBef>
                <a:spcPts val="0"/>
              </a:spcBef>
              <a:spcAft>
                <a:spcPts val="0"/>
              </a:spcAft>
              <a:buClr>
                <a:schemeClr val="lt1"/>
              </a:buClr>
              <a:buSzPts val="1100"/>
              <a:buChar char="●"/>
            </a:pPr>
            <a:r>
              <a:rPr lang="en" sz="1100">
                <a:solidFill>
                  <a:schemeClr val="lt1"/>
                </a:solidFill>
              </a:rPr>
              <a:t>Exclusive Quote from Principal</a:t>
            </a:r>
            <a:endParaRPr sz="1100">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Campaign Imagery + Product Imagery</a:t>
            </a:r>
            <a:endParaRPr sz="1100">
              <a:solidFill>
                <a:schemeClr val="lt1"/>
              </a:solidFill>
            </a:endParaRPr>
          </a:p>
          <a:p>
            <a:pPr marL="0" marR="0" lvl="0" indent="0" algn="l" rtl="0">
              <a:lnSpc>
                <a:spcPct val="100000"/>
              </a:lnSpc>
              <a:spcBef>
                <a:spcPts val="0"/>
              </a:spcBef>
              <a:spcAft>
                <a:spcPts val="0"/>
              </a:spcAft>
              <a:buClr>
                <a:srgbClr val="000000"/>
              </a:buClr>
              <a:buSzPts val="1200"/>
              <a:buFont typeface="Arial"/>
              <a:buNone/>
            </a:pPr>
            <a:endParaRPr sz="1100">
              <a:solidFill>
                <a:schemeClr val="lt1"/>
              </a:solidFill>
            </a:endParaRPr>
          </a:p>
          <a:p>
            <a:pPr marL="0" marR="0" lvl="0" indent="0" algn="l" rtl="0">
              <a:lnSpc>
                <a:spcPct val="100000"/>
              </a:lnSpc>
              <a:spcBef>
                <a:spcPts val="0"/>
              </a:spcBef>
              <a:spcAft>
                <a:spcPts val="0"/>
              </a:spcAft>
              <a:buClr>
                <a:srgbClr val="000000"/>
              </a:buClr>
              <a:buSzPts val="1200"/>
              <a:buFont typeface="Arial"/>
              <a:buNone/>
            </a:pPr>
            <a:r>
              <a:rPr lang="en" sz="1100" b="1" i="0" u="none" strike="noStrike" cap="none">
                <a:solidFill>
                  <a:schemeClr val="lt1"/>
                </a:solidFill>
                <a:latin typeface="Arial"/>
                <a:ea typeface="Arial"/>
                <a:cs typeface="Arial"/>
                <a:sym typeface="Arial"/>
              </a:rPr>
              <a:t>Media Targets</a:t>
            </a:r>
            <a:r>
              <a:rPr lang="en" sz="1100" b="0" i="0" u="none" strike="noStrike" cap="none">
                <a:solidFill>
                  <a:schemeClr val="lt1"/>
                </a:solidFill>
                <a:latin typeface="Arial"/>
                <a:ea typeface="Arial"/>
                <a:cs typeface="Arial"/>
                <a:sym typeface="Arial"/>
              </a:rPr>
              <a:t>:</a:t>
            </a:r>
            <a:endParaRPr sz="1100" b="0" i="0" u="none" strike="noStrike" cap="none">
              <a:solidFill>
                <a:schemeClr val="lt1"/>
              </a:solidFill>
              <a:latin typeface="Arial"/>
              <a:ea typeface="Arial"/>
              <a:cs typeface="Arial"/>
              <a:sym typeface="Arial"/>
            </a:endParaRPr>
          </a:p>
          <a:p>
            <a:pPr marL="0" lvl="0" indent="0" algn="l" rtl="0">
              <a:spcBef>
                <a:spcPts val="0"/>
              </a:spcBef>
              <a:spcAft>
                <a:spcPts val="0"/>
              </a:spcAft>
              <a:buClr>
                <a:schemeClr val="dk1"/>
              </a:buClr>
              <a:buFont typeface="Arial"/>
              <a:buNone/>
            </a:pPr>
            <a:r>
              <a:rPr lang="en" sz="1100">
                <a:solidFill>
                  <a:schemeClr val="lt1"/>
                </a:solidFill>
              </a:rPr>
              <a:t>Media grid detailing examples - Slide 16</a:t>
            </a:r>
            <a:endParaRPr sz="1100">
              <a:solidFill>
                <a:schemeClr val="lt1"/>
              </a:solidFill>
            </a:endParaRPr>
          </a:p>
          <a:p>
            <a:pPr marL="0" marR="0" lvl="0" indent="0" algn="l" rtl="0">
              <a:lnSpc>
                <a:spcPct val="100000"/>
              </a:lnSpc>
              <a:spcBef>
                <a:spcPts val="0"/>
              </a:spcBef>
              <a:spcAft>
                <a:spcPts val="0"/>
              </a:spcAft>
              <a:buNone/>
            </a:pPr>
            <a:endParaRPr sz="1100">
              <a:solidFill>
                <a:schemeClr val="lt1"/>
              </a:solidFill>
            </a:endParaRPr>
          </a:p>
          <a:p>
            <a:pPr marL="0" marR="0" lvl="0" indent="0" algn="l" rtl="0">
              <a:lnSpc>
                <a:spcPct val="100000"/>
              </a:lnSpc>
              <a:spcBef>
                <a:spcPts val="0"/>
              </a:spcBef>
              <a:spcAft>
                <a:spcPts val="0"/>
              </a:spcAft>
              <a:buNone/>
            </a:pPr>
            <a:r>
              <a:rPr lang="en" sz="1100">
                <a:solidFill>
                  <a:schemeClr val="lt1"/>
                </a:solidFill>
              </a:rPr>
              <a:t>Comprehensive list </a:t>
            </a:r>
            <a:r>
              <a:rPr lang="en" sz="1100" u="sng">
                <a:solidFill>
                  <a:schemeClr val="hlink"/>
                </a:solidFill>
                <a:hlinkClick r:id="rId4"/>
              </a:rPr>
              <a:t>found here</a:t>
            </a:r>
            <a:endParaRPr sz="1100">
              <a:solidFill>
                <a:schemeClr val="lt1"/>
              </a:solidFill>
            </a:endParaRPr>
          </a:p>
          <a:p>
            <a:pPr marL="457200" marR="0" lvl="0" indent="-298450" algn="l" rtl="0">
              <a:lnSpc>
                <a:spcPct val="100000"/>
              </a:lnSpc>
              <a:spcBef>
                <a:spcPts val="0"/>
              </a:spcBef>
              <a:spcAft>
                <a:spcPts val="0"/>
              </a:spcAft>
              <a:buClr>
                <a:schemeClr val="lt1"/>
              </a:buClr>
              <a:buSzPts val="1100"/>
              <a:buFont typeface="Arial"/>
              <a:buChar char="●"/>
            </a:pPr>
            <a:r>
              <a:rPr lang="en" sz="1100" b="0" i="0" u="none" strike="noStrike" cap="none">
                <a:solidFill>
                  <a:schemeClr val="lt1"/>
                </a:solidFill>
                <a:latin typeface="Arial"/>
                <a:ea typeface="Arial"/>
                <a:cs typeface="Arial"/>
                <a:sym typeface="Arial"/>
              </a:rPr>
              <a:t>Global fashion</a:t>
            </a:r>
            <a:endParaRPr sz="1100" i="1">
              <a:solidFill>
                <a:schemeClr val="lt1"/>
              </a:solidFill>
            </a:endParaRPr>
          </a:p>
          <a:p>
            <a:pPr marL="457200" marR="0" lvl="0" indent="-298450" algn="l" rtl="0">
              <a:lnSpc>
                <a:spcPct val="100000"/>
              </a:lnSpc>
              <a:spcBef>
                <a:spcPts val="0"/>
              </a:spcBef>
              <a:spcAft>
                <a:spcPts val="0"/>
              </a:spcAft>
              <a:buClr>
                <a:schemeClr val="lt1"/>
              </a:buClr>
              <a:buSzPts val="1100"/>
              <a:buFont typeface="Arial"/>
              <a:buChar char="●"/>
            </a:pPr>
            <a:r>
              <a:rPr lang="en" sz="1100" b="0" i="0" u="none" strike="noStrike" cap="none">
                <a:solidFill>
                  <a:schemeClr val="lt1"/>
                </a:solidFill>
                <a:latin typeface="Arial"/>
                <a:ea typeface="Arial"/>
                <a:cs typeface="Arial"/>
                <a:sym typeface="Arial"/>
              </a:rPr>
              <a:t>Global music/entertainment</a:t>
            </a:r>
            <a:endParaRPr sz="1100"/>
          </a:p>
          <a:p>
            <a:pPr marL="457200" marR="0" lvl="0" indent="-298450" algn="l" rtl="0">
              <a:lnSpc>
                <a:spcPct val="100000"/>
              </a:lnSpc>
              <a:spcBef>
                <a:spcPts val="0"/>
              </a:spcBef>
              <a:spcAft>
                <a:spcPts val="0"/>
              </a:spcAft>
              <a:buClr>
                <a:schemeClr val="lt1"/>
              </a:buClr>
              <a:buSzPts val="1100"/>
              <a:buFont typeface="Arial"/>
              <a:buChar char="●"/>
            </a:pPr>
            <a:r>
              <a:rPr lang="en" sz="1100" b="0" i="0" u="none" strike="noStrike" cap="none">
                <a:solidFill>
                  <a:schemeClr val="lt1"/>
                </a:solidFill>
                <a:latin typeface="Arial"/>
                <a:ea typeface="Arial"/>
                <a:cs typeface="Arial"/>
                <a:sym typeface="Arial"/>
              </a:rPr>
              <a:t>Global culture</a:t>
            </a:r>
            <a:endParaRPr sz="1100" i="1">
              <a:solidFill>
                <a:schemeClr val="lt1"/>
              </a:solidFill>
            </a:endParaRPr>
          </a:p>
          <a:p>
            <a:pPr marL="457200" marR="0" lvl="0" indent="-298450" algn="l" rtl="0">
              <a:lnSpc>
                <a:spcPct val="100000"/>
              </a:lnSpc>
              <a:spcBef>
                <a:spcPts val="0"/>
              </a:spcBef>
              <a:spcAft>
                <a:spcPts val="0"/>
              </a:spcAft>
              <a:buClr>
                <a:schemeClr val="lt1"/>
              </a:buClr>
              <a:buSzPts val="1100"/>
              <a:buFont typeface="Arial"/>
              <a:buChar char="●"/>
            </a:pPr>
            <a:r>
              <a:rPr lang="en" sz="1100" b="0" i="0" u="none" strike="noStrike" cap="none">
                <a:solidFill>
                  <a:schemeClr val="lt1"/>
                </a:solidFill>
                <a:latin typeface="Arial"/>
                <a:ea typeface="Arial"/>
                <a:cs typeface="Arial"/>
                <a:sym typeface="Arial"/>
              </a:rPr>
              <a:t>Global LGBTQIA+</a:t>
            </a:r>
            <a:endParaRPr sz="1100" b="0" i="1" u="none" strike="noStrike" cap="none">
              <a:solidFill>
                <a:schemeClr val="lt1"/>
              </a:solidFill>
              <a:latin typeface="Arial"/>
              <a:ea typeface="Arial"/>
              <a:cs typeface="Arial"/>
              <a:sym typeface="Arial"/>
            </a:endParaRPr>
          </a:p>
          <a:p>
            <a:pPr marL="457200" marR="0" lvl="0" indent="-298450" algn="l" rtl="0">
              <a:lnSpc>
                <a:spcPct val="100000"/>
              </a:lnSpc>
              <a:spcBef>
                <a:spcPts val="0"/>
              </a:spcBef>
              <a:spcAft>
                <a:spcPts val="0"/>
              </a:spcAft>
              <a:buClr>
                <a:schemeClr val="lt1"/>
              </a:buClr>
              <a:buSzPts val="1100"/>
              <a:buFont typeface="Arial"/>
              <a:buChar char="●"/>
            </a:pPr>
            <a:r>
              <a:rPr lang="en" sz="1100" b="0" i="0" u="none" strike="noStrike" cap="none">
                <a:solidFill>
                  <a:schemeClr val="lt1"/>
                </a:solidFill>
                <a:latin typeface="Arial"/>
                <a:ea typeface="Arial"/>
                <a:cs typeface="Arial"/>
                <a:sym typeface="Arial"/>
              </a:rPr>
              <a:t>Global hype</a:t>
            </a:r>
            <a:endParaRPr sz="1100" b="0" i="0" u="none" strike="noStrike" cap="none">
              <a:solidFill>
                <a:schemeClr val="lt1"/>
              </a:solidFill>
              <a:latin typeface="Arial"/>
              <a:ea typeface="Arial"/>
              <a:cs typeface="Arial"/>
              <a:sym typeface="Arial"/>
            </a:endParaRPr>
          </a:p>
        </p:txBody>
      </p:sp>
      <p:pic>
        <p:nvPicPr>
          <p:cNvPr id="349" name="Google Shape;349;p49"/>
          <p:cNvPicPr preferRelativeResize="0"/>
          <p:nvPr/>
        </p:nvPicPr>
        <p:blipFill rotWithShape="1">
          <a:blip r:embed="rId5">
            <a:alphaModFix/>
          </a:blip>
          <a:srcRect/>
          <a:stretch/>
        </p:blipFill>
        <p:spPr>
          <a:xfrm>
            <a:off x="6754075" y="755475"/>
            <a:ext cx="1412603" cy="362100"/>
          </a:xfrm>
          <a:prstGeom prst="rect">
            <a:avLst/>
          </a:prstGeom>
          <a:noFill/>
          <a:ln>
            <a:noFill/>
          </a:ln>
        </p:spPr>
      </p:pic>
      <p:pic>
        <p:nvPicPr>
          <p:cNvPr id="350" name="Google Shape;350;p49"/>
          <p:cNvPicPr preferRelativeResize="0"/>
          <p:nvPr/>
        </p:nvPicPr>
        <p:blipFill rotWithShape="1">
          <a:blip r:embed="rId6">
            <a:alphaModFix/>
          </a:blip>
          <a:srcRect/>
          <a:stretch/>
        </p:blipFill>
        <p:spPr>
          <a:xfrm>
            <a:off x="6886548" y="1261450"/>
            <a:ext cx="1147650" cy="707650"/>
          </a:xfrm>
          <a:prstGeom prst="rect">
            <a:avLst/>
          </a:prstGeom>
          <a:noFill/>
          <a:ln>
            <a:noFill/>
          </a:ln>
        </p:spPr>
      </p:pic>
      <p:pic>
        <p:nvPicPr>
          <p:cNvPr id="351" name="Google Shape;351;p49"/>
          <p:cNvPicPr preferRelativeResize="0"/>
          <p:nvPr/>
        </p:nvPicPr>
        <p:blipFill rotWithShape="1">
          <a:blip r:embed="rId7">
            <a:alphaModFix/>
          </a:blip>
          <a:srcRect t="9454" b="9462"/>
          <a:stretch/>
        </p:blipFill>
        <p:spPr>
          <a:xfrm>
            <a:off x="6802275" y="2120263"/>
            <a:ext cx="1302676" cy="1621876"/>
          </a:xfrm>
          <a:prstGeom prst="rect">
            <a:avLst/>
          </a:prstGeom>
          <a:noFill/>
          <a:ln>
            <a:noFill/>
          </a:ln>
        </p:spPr>
      </p:pic>
      <p:pic>
        <p:nvPicPr>
          <p:cNvPr id="352" name="Google Shape;352;p49"/>
          <p:cNvPicPr preferRelativeResize="0"/>
          <p:nvPr/>
        </p:nvPicPr>
        <p:blipFill rotWithShape="1">
          <a:blip r:embed="rId8">
            <a:alphaModFix/>
          </a:blip>
          <a:srcRect/>
          <a:stretch/>
        </p:blipFill>
        <p:spPr>
          <a:xfrm>
            <a:off x="6143025" y="3893300"/>
            <a:ext cx="2621206" cy="731925"/>
          </a:xfrm>
          <a:prstGeom prst="rect">
            <a:avLst/>
          </a:prstGeom>
          <a:noFill/>
          <a:ln>
            <a:noFill/>
          </a:ln>
        </p:spPr>
      </p:pic>
      <p:sp>
        <p:nvSpPr>
          <p:cNvPr id="353" name="Google Shape;353;p49"/>
          <p:cNvSpPr/>
          <p:nvPr/>
        </p:nvSpPr>
        <p:spPr>
          <a:xfrm>
            <a:off x="681525" y="270225"/>
            <a:ext cx="1787700" cy="265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Arial"/>
                <a:ea typeface="Arial"/>
                <a:cs typeface="Arial"/>
                <a:sym typeface="Arial"/>
              </a:rPr>
              <a:t>LAUNCH </a:t>
            </a: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7"/>
        <p:cNvGrpSpPr/>
        <p:nvPr/>
      </p:nvGrpSpPr>
      <p:grpSpPr>
        <a:xfrm>
          <a:off x="0" y="0"/>
          <a:ext cx="0" cy="0"/>
          <a:chOff x="0" y="0"/>
          <a:chExt cx="0" cy="0"/>
        </a:xfrm>
      </p:grpSpPr>
      <p:sp>
        <p:nvSpPr>
          <p:cNvPr id="358" name="Google Shape;358;p50"/>
          <p:cNvSpPr/>
          <p:nvPr/>
        </p:nvSpPr>
        <p:spPr>
          <a:xfrm>
            <a:off x="0" y="0"/>
            <a:ext cx="27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9" name="Google Shape;359;p50"/>
          <p:cNvPicPr preferRelativeResize="0"/>
          <p:nvPr/>
        </p:nvPicPr>
        <p:blipFill>
          <a:blip r:embed="rId3">
            <a:alphaModFix/>
          </a:blip>
          <a:stretch>
            <a:fillRect/>
          </a:stretch>
        </p:blipFill>
        <p:spPr>
          <a:xfrm rot="-5400000">
            <a:off x="-154812" y="2461986"/>
            <a:ext cx="585925" cy="219525"/>
          </a:xfrm>
          <a:prstGeom prst="rect">
            <a:avLst/>
          </a:prstGeom>
          <a:noFill/>
          <a:ln>
            <a:noFill/>
          </a:ln>
        </p:spPr>
      </p:pic>
      <p:sp>
        <p:nvSpPr>
          <p:cNvPr id="360" name="Google Shape;360;p50"/>
          <p:cNvSpPr txBox="1"/>
          <p:nvPr/>
        </p:nvSpPr>
        <p:spPr>
          <a:xfrm>
            <a:off x="606350" y="1168025"/>
            <a:ext cx="4864500" cy="371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i="1">
                <a:solidFill>
                  <a:schemeClr val="lt1"/>
                </a:solidFill>
              </a:rPr>
              <a:t>SEE PREVIOUS SLIDE</a:t>
            </a:r>
            <a:endParaRPr sz="1100" b="1" i="1">
              <a:solidFill>
                <a:schemeClr val="lt1"/>
              </a:solidFill>
            </a:endParaRPr>
          </a:p>
          <a:p>
            <a:pPr marL="0" lvl="0" indent="0" algn="l" rtl="0">
              <a:spcBef>
                <a:spcPts val="0"/>
              </a:spcBef>
              <a:spcAft>
                <a:spcPts val="0"/>
              </a:spcAft>
              <a:buNone/>
            </a:pPr>
            <a:endParaRPr sz="1100" b="1">
              <a:solidFill>
                <a:schemeClr val="lt1"/>
              </a:solidFill>
            </a:endParaRPr>
          </a:p>
          <a:p>
            <a:pPr marL="0" lvl="0" indent="0" algn="l" rtl="0">
              <a:spcBef>
                <a:spcPts val="0"/>
              </a:spcBef>
              <a:spcAft>
                <a:spcPts val="0"/>
              </a:spcAft>
              <a:buNone/>
            </a:pPr>
            <a:r>
              <a:rPr lang="en" sz="1100" b="1">
                <a:solidFill>
                  <a:schemeClr val="lt1"/>
                </a:solidFill>
              </a:rPr>
              <a:t>Approach - Potential Extension:</a:t>
            </a:r>
            <a:endParaRPr sz="1100">
              <a:solidFill>
                <a:schemeClr val="lt1"/>
              </a:solidFill>
            </a:endParaRPr>
          </a:p>
          <a:p>
            <a:pPr marL="0" marR="0" lvl="0" indent="0" algn="l" rtl="0">
              <a:lnSpc>
                <a:spcPct val="100000"/>
              </a:lnSpc>
              <a:spcBef>
                <a:spcPts val="0"/>
              </a:spcBef>
              <a:spcAft>
                <a:spcPts val="0"/>
              </a:spcAft>
              <a:buNone/>
            </a:pPr>
            <a:r>
              <a:rPr lang="en" sz="1100">
                <a:solidFill>
                  <a:schemeClr val="lt1"/>
                </a:solidFill>
              </a:rPr>
              <a:t>If quote from Principal is available, recommended to adjust strategy to offer exclusively to target media title for first run alongside campaign and collection imagery, followed by widespread outreach as above. </a:t>
            </a:r>
            <a:endParaRPr sz="1100">
              <a:solidFill>
                <a:schemeClr val="lt1"/>
              </a:solidFill>
            </a:endParaRPr>
          </a:p>
          <a:p>
            <a:pPr marL="457200" marR="0" lvl="0" indent="0" algn="l" rtl="0">
              <a:lnSpc>
                <a:spcPct val="100000"/>
              </a:lnSpc>
              <a:spcBef>
                <a:spcPts val="0"/>
              </a:spcBef>
              <a:spcAft>
                <a:spcPts val="0"/>
              </a:spcAft>
              <a:buNone/>
            </a:pPr>
            <a:endParaRPr sz="1100">
              <a:solidFill>
                <a:schemeClr val="lt1"/>
              </a:solidFill>
            </a:endParaRPr>
          </a:p>
          <a:p>
            <a:pPr marL="0" marR="0" lvl="0" indent="0" algn="l" rtl="0">
              <a:lnSpc>
                <a:spcPct val="100000"/>
              </a:lnSpc>
              <a:spcBef>
                <a:spcPts val="0"/>
              </a:spcBef>
              <a:spcAft>
                <a:spcPts val="0"/>
              </a:spcAft>
              <a:buNone/>
            </a:pPr>
            <a:endParaRPr sz="1100" b="1">
              <a:solidFill>
                <a:schemeClr val="lt1"/>
              </a:solidFill>
            </a:endParaRPr>
          </a:p>
          <a:p>
            <a:pPr marL="0" marR="0" lvl="0" indent="0" algn="l" rtl="0">
              <a:lnSpc>
                <a:spcPct val="100000"/>
              </a:lnSpc>
              <a:spcBef>
                <a:spcPts val="0"/>
              </a:spcBef>
              <a:spcAft>
                <a:spcPts val="0"/>
              </a:spcAft>
              <a:buNone/>
            </a:pPr>
            <a:r>
              <a:rPr lang="en" sz="1100" b="1">
                <a:solidFill>
                  <a:schemeClr val="lt1"/>
                </a:solidFill>
              </a:rPr>
              <a:t>Target Exclusive Media TItle:</a:t>
            </a:r>
            <a:endParaRPr sz="1100" b="1">
              <a:solidFill>
                <a:schemeClr val="lt1"/>
              </a:solidFill>
            </a:endParaRPr>
          </a:p>
          <a:p>
            <a:pPr marL="457200" marR="0" lvl="0" indent="-298450" algn="l" rtl="0">
              <a:lnSpc>
                <a:spcPct val="100000"/>
              </a:lnSpc>
              <a:spcBef>
                <a:spcPts val="0"/>
              </a:spcBef>
              <a:spcAft>
                <a:spcPts val="0"/>
              </a:spcAft>
              <a:buClr>
                <a:schemeClr val="lt1"/>
              </a:buClr>
              <a:buSzPts val="1100"/>
              <a:buChar char="●"/>
            </a:pPr>
            <a:r>
              <a:rPr lang="en" sz="1100">
                <a:solidFill>
                  <a:schemeClr val="lt1"/>
                </a:solidFill>
              </a:rPr>
              <a:t>Vogue.com</a:t>
            </a:r>
            <a:endParaRPr sz="1100">
              <a:solidFill>
                <a:schemeClr val="lt1"/>
              </a:solidFill>
            </a:endParaRPr>
          </a:p>
          <a:p>
            <a:pPr marL="457200" marR="0" lvl="0" indent="-298450" algn="l" rtl="0">
              <a:lnSpc>
                <a:spcPct val="100000"/>
              </a:lnSpc>
              <a:spcBef>
                <a:spcPts val="0"/>
              </a:spcBef>
              <a:spcAft>
                <a:spcPts val="0"/>
              </a:spcAft>
              <a:buClr>
                <a:schemeClr val="lt1"/>
              </a:buClr>
              <a:buSzPts val="1100"/>
              <a:buChar char="●"/>
            </a:pPr>
            <a:r>
              <a:rPr lang="en" sz="1100">
                <a:solidFill>
                  <a:schemeClr val="lt1"/>
                </a:solidFill>
              </a:rPr>
              <a:t>HarpersBazaar.com</a:t>
            </a:r>
            <a:endParaRPr sz="1100">
              <a:solidFill>
                <a:schemeClr val="lt1"/>
              </a:solidFill>
            </a:endParaRPr>
          </a:p>
          <a:p>
            <a:pPr marL="457200" marR="0" lvl="0" indent="-298450" algn="l" rtl="0">
              <a:lnSpc>
                <a:spcPct val="100000"/>
              </a:lnSpc>
              <a:spcBef>
                <a:spcPts val="0"/>
              </a:spcBef>
              <a:spcAft>
                <a:spcPts val="0"/>
              </a:spcAft>
              <a:buClr>
                <a:schemeClr val="lt1"/>
              </a:buClr>
              <a:buSzPts val="1100"/>
              <a:buChar char="●"/>
            </a:pPr>
            <a:r>
              <a:rPr lang="en" sz="1100">
                <a:solidFill>
                  <a:schemeClr val="lt1"/>
                </a:solidFill>
              </a:rPr>
              <a:t>WMagazine.com</a:t>
            </a:r>
            <a:endParaRPr sz="1100">
              <a:solidFill>
                <a:schemeClr val="lt1"/>
              </a:solidFill>
            </a:endParaRPr>
          </a:p>
          <a:p>
            <a:pPr marL="0" lvl="0" indent="0" algn="l" rtl="0">
              <a:spcBef>
                <a:spcPts val="0"/>
              </a:spcBef>
              <a:spcAft>
                <a:spcPts val="0"/>
              </a:spcAft>
              <a:buNone/>
            </a:pPr>
            <a:endParaRPr sz="1100">
              <a:solidFill>
                <a:schemeClr val="lt1"/>
              </a:solidFill>
            </a:endParaRPr>
          </a:p>
          <a:p>
            <a:pPr marL="0" lvl="0" indent="0" algn="l" rtl="0">
              <a:spcBef>
                <a:spcPts val="0"/>
              </a:spcBef>
              <a:spcAft>
                <a:spcPts val="0"/>
              </a:spcAft>
              <a:buNone/>
            </a:pPr>
            <a:r>
              <a:rPr lang="en" sz="1100" b="1">
                <a:solidFill>
                  <a:schemeClr val="lt1"/>
                </a:solidFill>
              </a:rPr>
              <a:t>Assets Required:</a:t>
            </a:r>
            <a:endParaRPr sz="1100">
              <a:solidFill>
                <a:schemeClr val="dk1"/>
              </a:solidFill>
            </a:endParaRPr>
          </a:p>
          <a:p>
            <a:pPr marL="457200" lvl="0" indent="-298450" algn="l" rtl="0">
              <a:spcBef>
                <a:spcPts val="0"/>
              </a:spcBef>
              <a:spcAft>
                <a:spcPts val="0"/>
              </a:spcAft>
              <a:buClr>
                <a:schemeClr val="lt1"/>
              </a:buClr>
              <a:buSzPts val="1100"/>
              <a:buChar char="●"/>
            </a:pPr>
            <a:r>
              <a:rPr lang="en" sz="1100">
                <a:solidFill>
                  <a:schemeClr val="lt1"/>
                </a:solidFill>
              </a:rPr>
              <a:t>Exclusive Quote from Principal</a:t>
            </a:r>
            <a:endParaRPr sz="1100">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Campaign Imagery + Product Imagery</a:t>
            </a:r>
            <a:endParaRPr sz="1100">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Collection Details</a:t>
            </a:r>
            <a:endParaRPr sz="1100">
              <a:solidFill>
                <a:schemeClr val="lt1"/>
              </a:solidFill>
            </a:endParaRPr>
          </a:p>
          <a:p>
            <a:pPr marL="0" lvl="0" indent="0" algn="l" rtl="0">
              <a:spcBef>
                <a:spcPts val="0"/>
              </a:spcBef>
              <a:spcAft>
                <a:spcPts val="0"/>
              </a:spcAft>
              <a:buNone/>
            </a:pPr>
            <a:endParaRPr sz="1100" i="1">
              <a:solidFill>
                <a:schemeClr val="lt1"/>
              </a:solidFill>
            </a:endParaRPr>
          </a:p>
          <a:p>
            <a:pPr marL="0" lvl="0" indent="0" algn="l" rtl="0">
              <a:spcBef>
                <a:spcPts val="0"/>
              </a:spcBef>
              <a:spcAft>
                <a:spcPts val="0"/>
              </a:spcAft>
              <a:buNone/>
            </a:pPr>
            <a:endParaRPr sz="1100" b="1">
              <a:solidFill>
                <a:schemeClr val="lt1"/>
              </a:solidFill>
            </a:endParaRPr>
          </a:p>
          <a:p>
            <a:pPr marL="0" marR="0" lvl="0" indent="0" algn="l" rtl="0">
              <a:lnSpc>
                <a:spcPct val="100000"/>
              </a:lnSpc>
              <a:spcBef>
                <a:spcPts val="0"/>
              </a:spcBef>
              <a:spcAft>
                <a:spcPts val="0"/>
              </a:spcAft>
              <a:buNone/>
            </a:pPr>
            <a:endParaRPr sz="1100">
              <a:solidFill>
                <a:schemeClr val="lt1"/>
              </a:solidFill>
            </a:endParaRPr>
          </a:p>
          <a:p>
            <a:pPr marL="0" marR="0" lvl="0" indent="0" algn="l" rtl="0">
              <a:lnSpc>
                <a:spcPct val="100000"/>
              </a:lnSpc>
              <a:spcBef>
                <a:spcPts val="0"/>
              </a:spcBef>
              <a:spcAft>
                <a:spcPts val="0"/>
              </a:spcAft>
              <a:buNone/>
            </a:pPr>
            <a:endParaRPr sz="1100">
              <a:solidFill>
                <a:schemeClr val="lt1"/>
              </a:solidFill>
            </a:endParaRPr>
          </a:p>
          <a:p>
            <a:pPr marL="0" marR="0" lvl="0" indent="0" algn="l" rtl="0">
              <a:lnSpc>
                <a:spcPct val="100000"/>
              </a:lnSpc>
              <a:spcBef>
                <a:spcPts val="0"/>
              </a:spcBef>
              <a:spcAft>
                <a:spcPts val="0"/>
              </a:spcAft>
              <a:buNone/>
            </a:pPr>
            <a:endParaRPr sz="1100"/>
          </a:p>
        </p:txBody>
      </p:sp>
      <p:pic>
        <p:nvPicPr>
          <p:cNvPr id="361" name="Google Shape;361;p50"/>
          <p:cNvPicPr preferRelativeResize="0"/>
          <p:nvPr/>
        </p:nvPicPr>
        <p:blipFill rotWithShape="1">
          <a:blip r:embed="rId4">
            <a:alphaModFix/>
          </a:blip>
          <a:srcRect r="48429"/>
          <a:stretch/>
        </p:blipFill>
        <p:spPr>
          <a:xfrm>
            <a:off x="5616950" y="1057900"/>
            <a:ext cx="3181901" cy="3609751"/>
          </a:xfrm>
          <a:prstGeom prst="rect">
            <a:avLst/>
          </a:prstGeom>
          <a:noFill/>
          <a:ln>
            <a:noFill/>
          </a:ln>
        </p:spPr>
      </p:pic>
      <p:sp>
        <p:nvSpPr>
          <p:cNvPr id="362" name="Google Shape;362;p50"/>
          <p:cNvSpPr txBox="1">
            <a:spLocks noGrp="1"/>
          </p:cNvSpPr>
          <p:nvPr>
            <p:ph type="title"/>
          </p:nvPr>
        </p:nvSpPr>
        <p:spPr>
          <a:xfrm>
            <a:off x="606350" y="594775"/>
            <a:ext cx="5153700" cy="36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000">
                <a:solidFill>
                  <a:schemeClr val="lt1"/>
                </a:solidFill>
              </a:rPr>
              <a:t>POTENTIAL EXCLUSIVE EXTENSION</a:t>
            </a:r>
            <a:endParaRPr sz="2000">
              <a:solidFill>
                <a:schemeClr val="lt1"/>
              </a:solidFill>
            </a:endParaRPr>
          </a:p>
        </p:txBody>
      </p:sp>
      <p:sp>
        <p:nvSpPr>
          <p:cNvPr id="363" name="Google Shape;363;p50"/>
          <p:cNvSpPr/>
          <p:nvPr/>
        </p:nvSpPr>
        <p:spPr>
          <a:xfrm>
            <a:off x="681525" y="270225"/>
            <a:ext cx="1787700" cy="265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Arial"/>
                <a:ea typeface="Arial"/>
                <a:cs typeface="Arial"/>
                <a:sym typeface="Arial"/>
              </a:rPr>
              <a:t>LAUNCH </a:t>
            </a: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7"/>
        <p:cNvGrpSpPr/>
        <p:nvPr/>
      </p:nvGrpSpPr>
      <p:grpSpPr>
        <a:xfrm>
          <a:off x="0" y="0"/>
          <a:ext cx="0" cy="0"/>
          <a:chOff x="0" y="0"/>
          <a:chExt cx="0" cy="0"/>
        </a:xfrm>
      </p:grpSpPr>
      <p:sp>
        <p:nvSpPr>
          <p:cNvPr id="368" name="Google Shape;368;p51"/>
          <p:cNvSpPr/>
          <p:nvPr/>
        </p:nvSpPr>
        <p:spPr>
          <a:xfrm>
            <a:off x="0" y="0"/>
            <a:ext cx="27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51"/>
          <p:cNvPicPr preferRelativeResize="0"/>
          <p:nvPr/>
        </p:nvPicPr>
        <p:blipFill>
          <a:blip r:embed="rId3">
            <a:alphaModFix/>
          </a:blip>
          <a:stretch>
            <a:fillRect/>
          </a:stretch>
        </p:blipFill>
        <p:spPr>
          <a:xfrm rot="-5400000">
            <a:off x="-154812" y="2461986"/>
            <a:ext cx="585925" cy="219525"/>
          </a:xfrm>
          <a:prstGeom prst="rect">
            <a:avLst/>
          </a:prstGeom>
          <a:noFill/>
          <a:ln>
            <a:noFill/>
          </a:ln>
        </p:spPr>
      </p:pic>
      <p:sp>
        <p:nvSpPr>
          <p:cNvPr id="370" name="Google Shape;370;p51"/>
          <p:cNvSpPr txBox="1">
            <a:spLocks noGrp="1"/>
          </p:cNvSpPr>
          <p:nvPr>
            <p:ph type="title"/>
          </p:nvPr>
        </p:nvSpPr>
        <p:spPr>
          <a:xfrm>
            <a:off x="606350" y="644825"/>
            <a:ext cx="6564900" cy="3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800"/>
              <a:buNone/>
            </a:pPr>
            <a:r>
              <a:rPr lang="en" sz="2000">
                <a:solidFill>
                  <a:schemeClr val="lt1"/>
                </a:solidFill>
              </a:rPr>
              <a:t>MEDIA SEEDING</a:t>
            </a: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p:txBody>
      </p:sp>
      <p:sp>
        <p:nvSpPr>
          <p:cNvPr id="371" name="Google Shape;371;p51"/>
          <p:cNvSpPr txBox="1"/>
          <p:nvPr/>
        </p:nvSpPr>
        <p:spPr>
          <a:xfrm>
            <a:off x="606350" y="1105223"/>
            <a:ext cx="5046000" cy="3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100" b="1">
                <a:solidFill>
                  <a:schemeClr val="lt1"/>
                </a:solidFill>
              </a:rPr>
              <a:t>Timing:</a:t>
            </a:r>
            <a:endParaRPr sz="1100">
              <a:solidFill>
                <a:schemeClr val="lt1"/>
              </a:solidFill>
            </a:endParaRPr>
          </a:p>
          <a:p>
            <a:pPr marL="0" lvl="0" indent="0" algn="l" rtl="0">
              <a:spcBef>
                <a:spcPts val="0"/>
              </a:spcBef>
              <a:spcAft>
                <a:spcPts val="0"/>
              </a:spcAft>
              <a:buNone/>
            </a:pPr>
            <a:r>
              <a:rPr lang="en" sz="1100">
                <a:solidFill>
                  <a:schemeClr val="lt1"/>
                </a:solidFill>
              </a:rPr>
              <a:t>PR Embargo: October 6</a:t>
            </a:r>
            <a:endParaRPr sz="1100">
              <a:solidFill>
                <a:schemeClr val="lt1"/>
              </a:solidFill>
            </a:endParaRPr>
          </a:p>
          <a:p>
            <a:pPr marL="0" marR="0" lvl="0" indent="0" algn="l" rtl="0">
              <a:lnSpc>
                <a:spcPct val="100000"/>
              </a:lnSpc>
              <a:spcBef>
                <a:spcPts val="0"/>
              </a:spcBef>
              <a:spcAft>
                <a:spcPts val="0"/>
              </a:spcAft>
              <a:buClr>
                <a:srgbClr val="000000"/>
              </a:buClr>
              <a:buSzPts val="1200"/>
              <a:buFont typeface="Arial"/>
              <a:buNone/>
            </a:pPr>
            <a:endParaRPr sz="1100" b="1">
              <a:solidFill>
                <a:schemeClr val="lt1"/>
              </a:solidFill>
            </a:endParaRPr>
          </a:p>
          <a:p>
            <a:pPr marL="0" marR="0" lvl="0" indent="0" algn="l" rtl="0">
              <a:lnSpc>
                <a:spcPct val="100000"/>
              </a:lnSpc>
              <a:spcBef>
                <a:spcPts val="0"/>
              </a:spcBef>
              <a:spcAft>
                <a:spcPts val="0"/>
              </a:spcAft>
              <a:buClr>
                <a:srgbClr val="000000"/>
              </a:buClr>
              <a:buSzPts val="1200"/>
              <a:buFont typeface="Arial"/>
              <a:buNone/>
            </a:pPr>
            <a:r>
              <a:rPr lang="en" sz="1100" b="1" i="0" u="none" strike="noStrike" cap="none">
                <a:solidFill>
                  <a:schemeClr val="lt1"/>
                </a:solidFill>
                <a:latin typeface="Arial"/>
                <a:ea typeface="Arial"/>
                <a:cs typeface="Arial"/>
                <a:sym typeface="Arial"/>
              </a:rPr>
              <a:t>Approach</a:t>
            </a:r>
            <a:r>
              <a:rPr lang="en" sz="1100" b="0" i="0" u="none" strike="noStrike" cap="none">
                <a:solidFill>
                  <a:schemeClr val="lt1"/>
                </a:solidFill>
                <a:latin typeface="Arial"/>
                <a:ea typeface="Arial"/>
                <a:cs typeface="Arial"/>
                <a:sym typeface="Arial"/>
              </a:rPr>
              <a:t>:</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100">
                <a:solidFill>
                  <a:schemeClr val="lt1"/>
                </a:solidFill>
              </a:rPr>
              <a:t>Support global media coverage with a robust, elevated seeding kit for media inclusive of a selection from the collection, alongside campaign imagery printed in the size of vintage movie posters within package. </a:t>
            </a:r>
            <a:endParaRPr sz="1100">
              <a:solidFill>
                <a:schemeClr val="lt1"/>
              </a:solidFill>
            </a:endParaRPr>
          </a:p>
          <a:p>
            <a:pPr marL="0" marR="0" lvl="0" indent="0" algn="l" rtl="0">
              <a:lnSpc>
                <a:spcPct val="100000"/>
              </a:lnSpc>
              <a:spcBef>
                <a:spcPts val="0"/>
              </a:spcBef>
              <a:spcAft>
                <a:spcPts val="0"/>
              </a:spcAft>
              <a:buNone/>
            </a:pPr>
            <a:endParaRPr sz="1100">
              <a:solidFill>
                <a:schemeClr val="lt1"/>
              </a:solidFill>
            </a:endParaRPr>
          </a:p>
          <a:p>
            <a:pPr marL="0" lvl="0" indent="0" algn="l" rtl="0">
              <a:spcBef>
                <a:spcPts val="0"/>
              </a:spcBef>
              <a:spcAft>
                <a:spcPts val="0"/>
              </a:spcAft>
              <a:buClr>
                <a:schemeClr val="dk1"/>
              </a:buClr>
              <a:buSzPts val="1200"/>
              <a:buFont typeface="Arial"/>
              <a:buNone/>
            </a:pPr>
            <a:r>
              <a:rPr lang="en" sz="1100" b="1">
                <a:solidFill>
                  <a:schemeClr val="lt1"/>
                </a:solidFill>
              </a:rPr>
              <a:t>Media Targets</a:t>
            </a:r>
            <a:r>
              <a:rPr lang="en" sz="1100">
                <a:solidFill>
                  <a:schemeClr val="lt1"/>
                </a:solidFill>
              </a:rPr>
              <a:t>:</a:t>
            </a:r>
            <a:endParaRPr sz="1100">
              <a:solidFill>
                <a:schemeClr val="lt1"/>
              </a:solidFill>
            </a:endParaRPr>
          </a:p>
          <a:p>
            <a:pPr marL="0" lvl="0" indent="0" algn="l" rtl="0">
              <a:spcBef>
                <a:spcPts val="0"/>
              </a:spcBef>
              <a:spcAft>
                <a:spcPts val="0"/>
              </a:spcAft>
              <a:buClr>
                <a:schemeClr val="dk1"/>
              </a:buClr>
              <a:buFont typeface="Arial"/>
              <a:buNone/>
            </a:pPr>
            <a:r>
              <a:rPr lang="en" sz="1100">
                <a:solidFill>
                  <a:schemeClr val="lt1"/>
                </a:solidFill>
              </a:rPr>
              <a:t>Covering media from target spheres of:</a:t>
            </a:r>
            <a:endParaRPr sz="1100">
              <a:solidFill>
                <a:schemeClr val="lt1"/>
              </a:solidFill>
            </a:endParaRPr>
          </a:p>
          <a:p>
            <a:pPr marL="0" lvl="0" indent="0" algn="l" rtl="0">
              <a:spcBef>
                <a:spcPts val="0"/>
              </a:spcBef>
              <a:spcAft>
                <a:spcPts val="0"/>
              </a:spcAft>
              <a:buClr>
                <a:schemeClr val="dk1"/>
              </a:buClr>
              <a:buSzPts val="1100"/>
              <a:buFont typeface="Arial"/>
              <a:buNone/>
            </a:pPr>
            <a:endParaRPr sz="1100">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Global fashion</a:t>
            </a:r>
            <a:endParaRPr sz="1100" i="1">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Global culture</a:t>
            </a:r>
            <a:endParaRPr sz="1100" i="1">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Global LGBTQIA+</a:t>
            </a:r>
            <a:endParaRPr sz="1100" i="1">
              <a:solidFill>
                <a:schemeClr val="lt1"/>
              </a:solidFill>
            </a:endParaRPr>
          </a:p>
          <a:p>
            <a:pPr marL="457200" lvl="0" indent="-298450" algn="l" rtl="0">
              <a:spcBef>
                <a:spcPts val="0"/>
              </a:spcBef>
              <a:spcAft>
                <a:spcPts val="0"/>
              </a:spcAft>
              <a:buClr>
                <a:schemeClr val="lt1"/>
              </a:buClr>
              <a:buSzPts val="1100"/>
              <a:buChar char="●"/>
            </a:pPr>
            <a:r>
              <a:rPr lang="en" sz="1100">
                <a:solidFill>
                  <a:schemeClr val="lt1"/>
                </a:solidFill>
              </a:rPr>
              <a:t>Global hype</a:t>
            </a:r>
            <a:endParaRPr sz="1100">
              <a:solidFill>
                <a:schemeClr val="lt1"/>
              </a:solidFill>
            </a:endParaRPr>
          </a:p>
          <a:p>
            <a:pPr marL="0" marR="0" lvl="0" indent="0" algn="l" rtl="0">
              <a:lnSpc>
                <a:spcPct val="100000"/>
              </a:lnSpc>
              <a:spcBef>
                <a:spcPts val="0"/>
              </a:spcBef>
              <a:spcAft>
                <a:spcPts val="0"/>
              </a:spcAft>
              <a:buNone/>
            </a:pPr>
            <a:endParaRPr sz="1100">
              <a:solidFill>
                <a:schemeClr val="lt1"/>
              </a:solidFill>
            </a:endParaRPr>
          </a:p>
          <a:p>
            <a:pPr marL="0" lvl="0" indent="0" algn="l" rtl="0">
              <a:spcBef>
                <a:spcPts val="0"/>
              </a:spcBef>
              <a:spcAft>
                <a:spcPts val="0"/>
              </a:spcAft>
              <a:buClr>
                <a:schemeClr val="dk1"/>
              </a:buClr>
              <a:buSzPts val="1100"/>
              <a:buFont typeface="Arial"/>
              <a:buNone/>
            </a:pPr>
            <a:r>
              <a:rPr lang="en" sz="1100">
                <a:solidFill>
                  <a:schemeClr val="lt1"/>
                </a:solidFill>
              </a:rPr>
              <a:t>Comprehensive list </a:t>
            </a:r>
            <a:r>
              <a:rPr lang="en" sz="1100" u="sng">
                <a:solidFill>
                  <a:schemeClr val="accent5"/>
                </a:solidFill>
                <a:hlinkClick r:id="rId4">
                  <a:extLst>
                    <a:ext uri="{A12FA001-AC4F-418D-AE19-62706E023703}">
                      <ahyp:hlinkClr xmlns:ahyp="http://schemas.microsoft.com/office/drawing/2018/hyperlinkcolor" val="tx"/>
                    </a:ext>
                  </a:extLst>
                </a:hlinkClick>
              </a:rPr>
              <a:t>found here</a:t>
            </a:r>
            <a:endParaRPr sz="1100">
              <a:solidFill>
                <a:schemeClr val="lt1"/>
              </a:solidFill>
            </a:endParaRPr>
          </a:p>
          <a:p>
            <a:pPr marL="0" marR="0" lvl="0" indent="0" algn="l" rtl="0">
              <a:lnSpc>
                <a:spcPct val="100000"/>
              </a:lnSpc>
              <a:spcBef>
                <a:spcPts val="0"/>
              </a:spcBef>
              <a:spcAft>
                <a:spcPts val="0"/>
              </a:spcAft>
              <a:buNone/>
            </a:pPr>
            <a:endParaRPr sz="1100">
              <a:solidFill>
                <a:schemeClr val="lt1"/>
              </a:solidFill>
            </a:endParaRPr>
          </a:p>
          <a:p>
            <a:pPr marL="0" marR="0" lvl="0" indent="0" algn="l" rtl="0">
              <a:lnSpc>
                <a:spcPct val="100000"/>
              </a:lnSpc>
              <a:spcBef>
                <a:spcPts val="0"/>
              </a:spcBef>
              <a:spcAft>
                <a:spcPts val="0"/>
              </a:spcAft>
              <a:buNone/>
            </a:pPr>
            <a:endParaRPr sz="1100">
              <a:solidFill>
                <a:schemeClr val="lt1"/>
              </a:solidFill>
            </a:endParaRPr>
          </a:p>
          <a:p>
            <a:pPr marL="0" marR="0" lvl="0" indent="0" algn="l" rtl="0">
              <a:lnSpc>
                <a:spcPct val="100000"/>
              </a:lnSpc>
              <a:spcBef>
                <a:spcPts val="0"/>
              </a:spcBef>
              <a:spcAft>
                <a:spcPts val="0"/>
              </a:spcAft>
              <a:buNone/>
            </a:pPr>
            <a:endParaRPr sz="1100">
              <a:solidFill>
                <a:schemeClr val="lt1"/>
              </a:solidFill>
            </a:endParaRPr>
          </a:p>
          <a:p>
            <a:pPr marL="0" marR="0" lvl="0" indent="0" algn="l"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372" name="Google Shape;372;p51"/>
          <p:cNvSpPr/>
          <p:nvPr/>
        </p:nvSpPr>
        <p:spPr>
          <a:xfrm>
            <a:off x="681525" y="270225"/>
            <a:ext cx="1787700" cy="265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Arial"/>
                <a:ea typeface="Arial"/>
                <a:cs typeface="Arial"/>
                <a:sym typeface="Arial"/>
              </a:rPr>
              <a:t>LAUNCH </a:t>
            </a:r>
            <a:endParaRPr sz="1100" b="0" i="0" u="none" strike="noStrike" cap="none">
              <a:solidFill>
                <a:schemeClr val="lt1"/>
              </a:solidFill>
              <a:latin typeface="Arial"/>
              <a:ea typeface="Arial"/>
              <a:cs typeface="Arial"/>
              <a:sym typeface="Arial"/>
            </a:endParaRPr>
          </a:p>
        </p:txBody>
      </p:sp>
      <p:pic>
        <p:nvPicPr>
          <p:cNvPr id="373" name="Google Shape;373;p51"/>
          <p:cNvPicPr preferRelativeResize="0"/>
          <p:nvPr/>
        </p:nvPicPr>
        <p:blipFill rotWithShape="1">
          <a:blip r:embed="rId5">
            <a:alphaModFix/>
          </a:blip>
          <a:srcRect l="48107" t="40386" r="1017" b="3800"/>
          <a:stretch/>
        </p:blipFill>
        <p:spPr>
          <a:xfrm>
            <a:off x="6629525" y="1006925"/>
            <a:ext cx="2144100" cy="2336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7"/>
        <p:cNvGrpSpPr/>
        <p:nvPr/>
      </p:nvGrpSpPr>
      <p:grpSpPr>
        <a:xfrm>
          <a:off x="0" y="0"/>
          <a:ext cx="0" cy="0"/>
          <a:chOff x="0" y="0"/>
          <a:chExt cx="0" cy="0"/>
        </a:xfrm>
      </p:grpSpPr>
      <p:sp>
        <p:nvSpPr>
          <p:cNvPr id="378" name="Google Shape;378;p52"/>
          <p:cNvSpPr/>
          <p:nvPr/>
        </p:nvSpPr>
        <p:spPr>
          <a:xfrm>
            <a:off x="0" y="0"/>
            <a:ext cx="27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9" name="Google Shape;379;p52"/>
          <p:cNvPicPr preferRelativeResize="0"/>
          <p:nvPr/>
        </p:nvPicPr>
        <p:blipFill>
          <a:blip r:embed="rId3">
            <a:alphaModFix/>
          </a:blip>
          <a:stretch>
            <a:fillRect/>
          </a:stretch>
        </p:blipFill>
        <p:spPr>
          <a:xfrm rot="-5400000">
            <a:off x="-154812" y="2461986"/>
            <a:ext cx="585925" cy="219525"/>
          </a:xfrm>
          <a:prstGeom prst="rect">
            <a:avLst/>
          </a:prstGeom>
          <a:noFill/>
          <a:ln>
            <a:noFill/>
          </a:ln>
        </p:spPr>
      </p:pic>
      <p:sp>
        <p:nvSpPr>
          <p:cNvPr id="380" name="Google Shape;380;p52"/>
          <p:cNvSpPr txBox="1">
            <a:spLocks noGrp="1"/>
          </p:cNvSpPr>
          <p:nvPr>
            <p:ph type="title"/>
          </p:nvPr>
        </p:nvSpPr>
        <p:spPr>
          <a:xfrm>
            <a:off x="606350" y="594425"/>
            <a:ext cx="7585200" cy="36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000">
                <a:solidFill>
                  <a:schemeClr val="lt1"/>
                </a:solidFill>
              </a:rPr>
              <a:t>GLOBAL WIDESPREAD MEDIA COVERAGE </a:t>
            </a:r>
            <a:endParaRPr sz="2000">
              <a:solidFill>
                <a:schemeClr val="lt1"/>
              </a:solidFill>
            </a:endParaRPr>
          </a:p>
          <a:p>
            <a:pPr marL="0" lvl="0" indent="0" algn="l" rtl="0">
              <a:lnSpc>
                <a:spcPct val="100000"/>
              </a:lnSpc>
              <a:spcBef>
                <a:spcPts val="0"/>
              </a:spcBef>
              <a:spcAft>
                <a:spcPts val="0"/>
              </a:spcAft>
              <a:buSzPts val="2800"/>
              <a:buNone/>
            </a:pPr>
            <a:endParaRPr sz="600" i="1">
              <a:solidFill>
                <a:schemeClr val="lt1"/>
              </a:solidFill>
            </a:endParaRPr>
          </a:p>
          <a:p>
            <a:pPr marL="0" lvl="0" indent="0" algn="l" rtl="0">
              <a:lnSpc>
                <a:spcPct val="100000"/>
              </a:lnSpc>
              <a:spcBef>
                <a:spcPts val="0"/>
              </a:spcBef>
              <a:spcAft>
                <a:spcPts val="0"/>
              </a:spcAft>
              <a:buSzPts val="2800"/>
              <a:buNone/>
            </a:pPr>
            <a:r>
              <a:rPr lang="en" sz="1400" i="1">
                <a:solidFill>
                  <a:schemeClr val="lt1"/>
                </a:solidFill>
              </a:rPr>
              <a:t>Media Grid Snapshot </a:t>
            </a:r>
            <a:endParaRPr sz="1400" i="1">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a:p>
            <a:pPr marL="0" lvl="0" indent="0" algn="l" rtl="0">
              <a:lnSpc>
                <a:spcPct val="100000"/>
              </a:lnSpc>
              <a:spcBef>
                <a:spcPts val="0"/>
              </a:spcBef>
              <a:spcAft>
                <a:spcPts val="0"/>
              </a:spcAft>
              <a:buSzPts val="2800"/>
              <a:buNone/>
            </a:pPr>
            <a:endParaRPr sz="2000">
              <a:solidFill>
                <a:schemeClr val="lt1"/>
              </a:solidFill>
            </a:endParaRPr>
          </a:p>
        </p:txBody>
      </p:sp>
      <p:sp>
        <p:nvSpPr>
          <p:cNvPr id="381" name="Google Shape;381;p52"/>
          <p:cNvSpPr/>
          <p:nvPr/>
        </p:nvSpPr>
        <p:spPr>
          <a:xfrm>
            <a:off x="681525" y="219825"/>
            <a:ext cx="1787700" cy="265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Arial"/>
                <a:ea typeface="Arial"/>
                <a:cs typeface="Arial"/>
                <a:sym typeface="Arial"/>
              </a:rPr>
              <a:t>LAUNCH </a:t>
            </a:r>
            <a:endParaRPr sz="1100" b="0" i="0" u="none" strike="noStrike" cap="none">
              <a:solidFill>
                <a:schemeClr val="lt1"/>
              </a:solidFill>
              <a:latin typeface="Arial"/>
              <a:ea typeface="Arial"/>
              <a:cs typeface="Arial"/>
              <a:sym typeface="Arial"/>
            </a:endParaRPr>
          </a:p>
        </p:txBody>
      </p:sp>
      <p:graphicFrame>
        <p:nvGraphicFramePr>
          <p:cNvPr id="382" name="Google Shape;382;p52"/>
          <p:cNvGraphicFramePr/>
          <p:nvPr/>
        </p:nvGraphicFramePr>
        <p:xfrm>
          <a:off x="681525" y="1427875"/>
          <a:ext cx="7935000" cy="3601395"/>
        </p:xfrm>
        <a:graphic>
          <a:graphicData uri="http://schemas.openxmlformats.org/drawingml/2006/table">
            <a:tbl>
              <a:tblPr>
                <a:noFill/>
                <a:tableStyleId>{242F61D6-C6F6-4CCD-BB92-F1110EB5E72D}</a:tableStyleId>
              </a:tblPr>
              <a:tblGrid>
                <a:gridCol w="2645000">
                  <a:extLst>
                    <a:ext uri="{9D8B030D-6E8A-4147-A177-3AD203B41FA5}">
                      <a16:colId xmlns:a16="http://schemas.microsoft.com/office/drawing/2014/main" val="20000"/>
                    </a:ext>
                  </a:extLst>
                </a:gridCol>
                <a:gridCol w="2645000">
                  <a:extLst>
                    <a:ext uri="{9D8B030D-6E8A-4147-A177-3AD203B41FA5}">
                      <a16:colId xmlns:a16="http://schemas.microsoft.com/office/drawing/2014/main" val="20001"/>
                    </a:ext>
                  </a:extLst>
                </a:gridCol>
                <a:gridCol w="2645000">
                  <a:extLst>
                    <a:ext uri="{9D8B030D-6E8A-4147-A177-3AD203B41FA5}">
                      <a16:colId xmlns:a16="http://schemas.microsoft.com/office/drawing/2014/main" val="20002"/>
                    </a:ext>
                  </a:extLst>
                </a:gridCol>
              </a:tblGrid>
              <a:tr h="246475">
                <a:tc>
                  <a:txBody>
                    <a:bodyPr/>
                    <a:lstStyle/>
                    <a:p>
                      <a:pPr marL="0" lvl="0" indent="0" algn="l" rtl="0">
                        <a:spcBef>
                          <a:spcPts val="0"/>
                        </a:spcBef>
                        <a:spcAft>
                          <a:spcPts val="0"/>
                        </a:spcAft>
                        <a:buNone/>
                      </a:pPr>
                      <a:r>
                        <a:rPr lang="en" sz="800">
                          <a:solidFill>
                            <a:schemeClr val="lt1"/>
                          </a:solidFill>
                        </a:rPr>
                        <a:t>OUTLETS (Snapshot)</a:t>
                      </a:r>
                      <a:endParaRPr sz="800">
                        <a:solidFill>
                          <a:schemeClr val="lt1"/>
                        </a:solidFill>
                      </a:endParaRPr>
                    </a:p>
                  </a:txBody>
                  <a:tcPr marL="91425" marR="91425" marT="91425" marB="91425"/>
                </a:tc>
                <a:tc>
                  <a:txBody>
                    <a:bodyPr/>
                    <a:lstStyle/>
                    <a:p>
                      <a:pPr marL="0" lvl="0" indent="0" algn="l" rtl="0">
                        <a:spcBef>
                          <a:spcPts val="0"/>
                        </a:spcBef>
                        <a:spcAft>
                          <a:spcPts val="0"/>
                        </a:spcAft>
                        <a:buNone/>
                      </a:pPr>
                      <a:r>
                        <a:rPr lang="en" sz="800">
                          <a:solidFill>
                            <a:schemeClr val="lt1"/>
                          </a:solidFill>
                        </a:rPr>
                        <a:t>ANGLE</a:t>
                      </a:r>
                      <a:endParaRPr sz="800">
                        <a:solidFill>
                          <a:schemeClr val="lt1"/>
                        </a:solidFill>
                      </a:endParaRPr>
                    </a:p>
                  </a:txBody>
                  <a:tcPr marL="91425" marR="91425" marT="91425" marB="91425"/>
                </a:tc>
                <a:tc>
                  <a:txBody>
                    <a:bodyPr/>
                    <a:lstStyle/>
                    <a:p>
                      <a:pPr marL="0" lvl="0" indent="0" algn="l" rtl="0">
                        <a:spcBef>
                          <a:spcPts val="0"/>
                        </a:spcBef>
                        <a:spcAft>
                          <a:spcPts val="0"/>
                        </a:spcAft>
                        <a:buNone/>
                      </a:pPr>
                      <a:r>
                        <a:rPr lang="en" sz="800">
                          <a:solidFill>
                            <a:schemeClr val="lt1"/>
                          </a:solidFill>
                        </a:rPr>
                        <a:t>ASSETS</a:t>
                      </a:r>
                      <a:endParaRPr sz="800">
                        <a:solidFill>
                          <a:schemeClr val="lt1"/>
                        </a:solidFill>
                      </a:endParaRPr>
                    </a:p>
                  </a:txBody>
                  <a:tcPr marL="91425" marR="91425" marT="91425" marB="91425"/>
                </a:tc>
                <a:extLst>
                  <a:ext uri="{0D108BD9-81ED-4DB2-BD59-A6C34878D82A}">
                    <a16:rowId xmlns:a16="http://schemas.microsoft.com/office/drawing/2014/main" val="10000"/>
                  </a:ext>
                </a:extLst>
              </a:tr>
              <a:tr h="541550">
                <a:tc>
                  <a:txBody>
                    <a:bodyPr/>
                    <a:lstStyle/>
                    <a:p>
                      <a:pPr marL="0" lvl="0" indent="0" algn="l" rtl="0">
                        <a:spcBef>
                          <a:spcPts val="0"/>
                        </a:spcBef>
                        <a:spcAft>
                          <a:spcPts val="0"/>
                        </a:spcAft>
                        <a:buNone/>
                      </a:pPr>
                      <a:r>
                        <a:rPr lang="en" sz="800" i="1">
                          <a:solidFill>
                            <a:schemeClr val="lt1"/>
                          </a:solidFill>
                        </a:rPr>
                        <a:t>VOGUE, GQ, Harper's BAZAAR, Refinery29</a:t>
                      </a:r>
                      <a:endParaRPr sz="800">
                        <a:solidFill>
                          <a:schemeClr val="lt1"/>
                        </a:solidFill>
                      </a:endParaRPr>
                    </a:p>
                  </a:txBody>
                  <a:tcPr marL="91425" marR="91425" marT="91425" marB="91425"/>
                </a:tc>
                <a:tc>
                  <a:txBody>
                    <a:bodyPr/>
                    <a:lstStyle/>
                    <a:p>
                      <a:pPr marL="0" lvl="0" indent="0" algn="l" rtl="0">
                        <a:spcBef>
                          <a:spcPts val="0"/>
                        </a:spcBef>
                        <a:spcAft>
                          <a:spcPts val="0"/>
                        </a:spcAft>
                        <a:buNone/>
                      </a:pPr>
                      <a:r>
                        <a:rPr lang="en" sz="800">
                          <a:solidFill>
                            <a:schemeClr val="lt1"/>
                          </a:solidFill>
                        </a:rPr>
                        <a:t>“Principal’s Latest Renaissance Tour Looks Celebrate Movement and Materiality”</a:t>
                      </a:r>
                      <a:endParaRPr sz="800">
                        <a:solidFill>
                          <a:schemeClr val="lt1"/>
                        </a:solidFill>
                      </a:endParaRPr>
                    </a:p>
                  </a:txBody>
                  <a:tcPr marL="91425" marR="91425" marT="91425" marB="91425"/>
                </a:tc>
                <a:tc>
                  <a:txBody>
                    <a:bodyPr/>
                    <a:lstStyle/>
                    <a:p>
                      <a:pPr marL="0" lvl="0" indent="0" algn="l" rtl="0">
                        <a:spcBef>
                          <a:spcPts val="0"/>
                        </a:spcBef>
                        <a:spcAft>
                          <a:spcPts val="0"/>
                        </a:spcAft>
                        <a:buNone/>
                      </a:pPr>
                      <a:r>
                        <a:rPr lang="en" sz="800">
                          <a:solidFill>
                            <a:schemeClr val="lt1"/>
                          </a:solidFill>
                        </a:rPr>
                        <a:t>Performance images</a:t>
                      </a:r>
                      <a:endParaRPr sz="800">
                        <a:solidFill>
                          <a:schemeClr val="lt1"/>
                        </a:solidFill>
                      </a:endParaRPr>
                    </a:p>
                    <a:p>
                      <a:pPr marL="0" lvl="0" indent="0" algn="l" rtl="0">
                        <a:spcBef>
                          <a:spcPts val="0"/>
                        </a:spcBef>
                        <a:spcAft>
                          <a:spcPts val="0"/>
                        </a:spcAft>
                        <a:buNone/>
                      </a:pPr>
                      <a:r>
                        <a:rPr lang="en" sz="800">
                          <a:solidFill>
                            <a:schemeClr val="lt1"/>
                          </a:solidFill>
                        </a:rPr>
                        <a:t>Product images </a:t>
                      </a:r>
                      <a:endParaRPr sz="800">
                        <a:solidFill>
                          <a:schemeClr val="lt1"/>
                        </a:solidFill>
                      </a:endParaRPr>
                    </a:p>
                    <a:p>
                      <a:pPr marL="0" lvl="0" indent="0" algn="l" rtl="0">
                        <a:spcBef>
                          <a:spcPts val="0"/>
                        </a:spcBef>
                        <a:spcAft>
                          <a:spcPts val="0"/>
                        </a:spcAft>
                        <a:buNone/>
                      </a:pPr>
                      <a:r>
                        <a:rPr lang="en" sz="800">
                          <a:solidFill>
                            <a:schemeClr val="lt1"/>
                          </a:solidFill>
                        </a:rPr>
                        <a:t>Press release </a:t>
                      </a:r>
                      <a:endParaRPr sz="800">
                        <a:solidFill>
                          <a:schemeClr val="lt1"/>
                        </a:solidFill>
                      </a:endParaRPr>
                    </a:p>
                  </a:txBody>
                  <a:tcPr marL="91425" marR="91425" marT="91425" marB="91425"/>
                </a:tc>
                <a:extLst>
                  <a:ext uri="{0D108BD9-81ED-4DB2-BD59-A6C34878D82A}">
                    <a16:rowId xmlns:a16="http://schemas.microsoft.com/office/drawing/2014/main" val="10001"/>
                  </a:ext>
                </a:extLst>
              </a:tr>
              <a:tr h="541550">
                <a:tc>
                  <a:txBody>
                    <a:bodyPr/>
                    <a:lstStyle/>
                    <a:p>
                      <a:pPr marL="0" lvl="0" indent="0" algn="l" rtl="0">
                        <a:spcBef>
                          <a:spcPts val="0"/>
                        </a:spcBef>
                        <a:spcAft>
                          <a:spcPts val="0"/>
                        </a:spcAft>
                        <a:buNone/>
                      </a:pPr>
                      <a:r>
                        <a:rPr lang="en" sz="800" i="1">
                          <a:solidFill>
                            <a:schemeClr val="lt1"/>
                          </a:solidFill>
                        </a:rPr>
                        <a:t>Billboard, Rolling Stone, People</a:t>
                      </a:r>
                      <a:endParaRPr sz="800" i="1">
                        <a:solidFill>
                          <a:schemeClr val="lt1"/>
                        </a:solidFill>
                      </a:endParaRPr>
                    </a:p>
                    <a:p>
                      <a:pPr marL="0" lvl="0" indent="0" algn="l" rtl="0">
                        <a:spcBef>
                          <a:spcPts val="0"/>
                        </a:spcBef>
                        <a:spcAft>
                          <a:spcPts val="0"/>
                        </a:spcAft>
                        <a:buNone/>
                      </a:pPr>
                      <a:r>
                        <a:rPr lang="en" sz="800" i="1">
                          <a:solidFill>
                            <a:schemeClr val="lt1"/>
                          </a:solidFill>
                        </a:rPr>
                        <a:t> </a:t>
                      </a:r>
                      <a:endParaRPr sz="800" i="1">
                        <a:solidFill>
                          <a:schemeClr val="lt1"/>
                        </a:solidFill>
                      </a:endParaRPr>
                    </a:p>
                  </a:txBody>
                  <a:tcPr marL="91425" marR="91425" marT="91425" marB="91425"/>
                </a:tc>
                <a:tc>
                  <a:txBody>
                    <a:bodyPr/>
                    <a:lstStyle/>
                    <a:p>
                      <a:pPr marL="0" lvl="0" indent="0" algn="l" rtl="0">
                        <a:spcBef>
                          <a:spcPts val="0"/>
                        </a:spcBef>
                        <a:spcAft>
                          <a:spcPts val="0"/>
                        </a:spcAft>
                        <a:buNone/>
                      </a:pPr>
                      <a:r>
                        <a:rPr lang="en" sz="800">
                          <a:solidFill>
                            <a:schemeClr val="lt1"/>
                          </a:solidFill>
                        </a:rPr>
                        <a:t>“First Look at Principal’s Newest Renaissance Tour Looks from IVY PARK NOIR”</a:t>
                      </a:r>
                      <a:endParaRPr sz="800">
                        <a:solidFill>
                          <a:schemeClr val="lt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800">
                          <a:solidFill>
                            <a:schemeClr val="lt1"/>
                          </a:solidFill>
                        </a:rPr>
                        <a:t>Performance images</a:t>
                      </a:r>
                      <a:endParaRPr sz="800">
                        <a:solidFill>
                          <a:schemeClr val="lt1"/>
                        </a:solidFill>
                      </a:endParaRPr>
                    </a:p>
                    <a:p>
                      <a:pPr marL="0" lvl="0" indent="0" algn="l" rtl="0">
                        <a:spcBef>
                          <a:spcPts val="0"/>
                        </a:spcBef>
                        <a:spcAft>
                          <a:spcPts val="0"/>
                        </a:spcAft>
                        <a:buClr>
                          <a:schemeClr val="dk1"/>
                        </a:buClr>
                        <a:buSzPts val="1100"/>
                        <a:buFont typeface="Arial"/>
                        <a:buNone/>
                      </a:pPr>
                      <a:r>
                        <a:rPr lang="en" sz="800">
                          <a:solidFill>
                            <a:schemeClr val="lt1"/>
                          </a:solidFill>
                        </a:rPr>
                        <a:t>Product images </a:t>
                      </a:r>
                      <a:endParaRPr sz="800">
                        <a:solidFill>
                          <a:schemeClr val="lt1"/>
                        </a:solidFill>
                      </a:endParaRPr>
                    </a:p>
                    <a:p>
                      <a:pPr marL="0" lvl="0" indent="0" algn="l" rtl="0">
                        <a:spcBef>
                          <a:spcPts val="0"/>
                        </a:spcBef>
                        <a:spcAft>
                          <a:spcPts val="0"/>
                        </a:spcAft>
                        <a:buClr>
                          <a:schemeClr val="dk1"/>
                        </a:buClr>
                        <a:buSzPts val="1100"/>
                        <a:buFont typeface="Arial"/>
                        <a:buNone/>
                      </a:pPr>
                      <a:r>
                        <a:rPr lang="en" sz="800">
                          <a:solidFill>
                            <a:schemeClr val="lt1"/>
                          </a:solidFill>
                        </a:rPr>
                        <a:t>Press release </a:t>
                      </a:r>
                      <a:endParaRPr sz="800">
                        <a:solidFill>
                          <a:schemeClr val="lt1"/>
                        </a:solidFill>
                      </a:endParaRPr>
                    </a:p>
                  </a:txBody>
                  <a:tcPr marL="91425" marR="91425" marT="91425" marB="91425"/>
                </a:tc>
                <a:extLst>
                  <a:ext uri="{0D108BD9-81ED-4DB2-BD59-A6C34878D82A}">
                    <a16:rowId xmlns:a16="http://schemas.microsoft.com/office/drawing/2014/main" val="10002"/>
                  </a:ext>
                </a:extLst>
              </a:tr>
              <a:tr h="541550">
                <a:tc>
                  <a:txBody>
                    <a:bodyPr/>
                    <a:lstStyle/>
                    <a:p>
                      <a:pPr marL="0" lvl="0" indent="0" algn="l" rtl="0">
                        <a:spcBef>
                          <a:spcPts val="0"/>
                        </a:spcBef>
                        <a:spcAft>
                          <a:spcPts val="0"/>
                        </a:spcAft>
                        <a:buNone/>
                      </a:pPr>
                      <a:r>
                        <a:rPr lang="en" sz="800" i="1">
                          <a:solidFill>
                            <a:schemeClr val="lt1"/>
                          </a:solidFill>
                        </a:rPr>
                        <a:t>Dazed, Nylon, Paper, Interview</a:t>
                      </a:r>
                      <a:endParaRPr sz="800" i="1">
                        <a:solidFill>
                          <a:schemeClr val="lt1"/>
                        </a:solidFill>
                      </a:endParaRPr>
                    </a:p>
                  </a:txBody>
                  <a:tcPr marL="91425" marR="91425" marT="91425" marB="91425"/>
                </a:tc>
                <a:tc>
                  <a:txBody>
                    <a:bodyPr/>
                    <a:lstStyle/>
                    <a:p>
                      <a:pPr marL="0" lvl="0" indent="0" algn="l" rtl="0">
                        <a:spcBef>
                          <a:spcPts val="0"/>
                        </a:spcBef>
                        <a:spcAft>
                          <a:spcPts val="0"/>
                        </a:spcAft>
                        <a:buNone/>
                      </a:pPr>
                      <a:r>
                        <a:rPr lang="en" sz="800">
                          <a:solidFill>
                            <a:schemeClr val="lt1"/>
                          </a:solidFill>
                        </a:rPr>
                        <a:t>“Principal’s Dancers Perform in Embossed Leather, Mesh and Lacquered Latex in the Latest from IVY PARK NOIR” </a:t>
                      </a:r>
                      <a:endParaRPr sz="800">
                        <a:solidFill>
                          <a:schemeClr val="lt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800">
                          <a:solidFill>
                            <a:schemeClr val="lt1"/>
                          </a:solidFill>
                        </a:rPr>
                        <a:t>Performance images</a:t>
                      </a:r>
                      <a:endParaRPr sz="800">
                        <a:solidFill>
                          <a:schemeClr val="lt1"/>
                        </a:solidFill>
                      </a:endParaRPr>
                    </a:p>
                    <a:p>
                      <a:pPr marL="0" lvl="0" indent="0" algn="l" rtl="0">
                        <a:spcBef>
                          <a:spcPts val="0"/>
                        </a:spcBef>
                        <a:spcAft>
                          <a:spcPts val="0"/>
                        </a:spcAft>
                        <a:buClr>
                          <a:schemeClr val="dk1"/>
                        </a:buClr>
                        <a:buSzPts val="1100"/>
                        <a:buFont typeface="Arial"/>
                        <a:buNone/>
                      </a:pPr>
                      <a:r>
                        <a:rPr lang="en" sz="800">
                          <a:solidFill>
                            <a:schemeClr val="lt1"/>
                          </a:solidFill>
                        </a:rPr>
                        <a:t>Product images </a:t>
                      </a:r>
                      <a:endParaRPr sz="800">
                        <a:solidFill>
                          <a:schemeClr val="lt1"/>
                        </a:solidFill>
                      </a:endParaRPr>
                    </a:p>
                    <a:p>
                      <a:pPr marL="0" lvl="0" indent="0" algn="l" rtl="0">
                        <a:spcBef>
                          <a:spcPts val="0"/>
                        </a:spcBef>
                        <a:spcAft>
                          <a:spcPts val="0"/>
                        </a:spcAft>
                        <a:buClr>
                          <a:schemeClr val="dk1"/>
                        </a:buClr>
                        <a:buSzPts val="1100"/>
                        <a:buFont typeface="Arial"/>
                        <a:buNone/>
                      </a:pPr>
                      <a:r>
                        <a:rPr lang="en" sz="800">
                          <a:solidFill>
                            <a:schemeClr val="lt1"/>
                          </a:solidFill>
                        </a:rPr>
                        <a:t>Press release </a:t>
                      </a:r>
                      <a:endParaRPr sz="800">
                        <a:solidFill>
                          <a:schemeClr val="lt1"/>
                        </a:solidFill>
                      </a:endParaRPr>
                    </a:p>
                  </a:txBody>
                  <a:tcPr marL="91425" marR="91425" marT="91425" marB="91425"/>
                </a:tc>
                <a:extLst>
                  <a:ext uri="{0D108BD9-81ED-4DB2-BD59-A6C34878D82A}">
                    <a16:rowId xmlns:a16="http://schemas.microsoft.com/office/drawing/2014/main" val="10003"/>
                  </a:ext>
                </a:extLst>
              </a:tr>
              <a:tr h="541550">
                <a:tc>
                  <a:txBody>
                    <a:bodyPr/>
                    <a:lstStyle/>
                    <a:p>
                      <a:pPr marL="0" lvl="0" indent="0" algn="l" rtl="0">
                        <a:spcBef>
                          <a:spcPts val="0"/>
                        </a:spcBef>
                        <a:spcAft>
                          <a:spcPts val="0"/>
                        </a:spcAft>
                        <a:buNone/>
                      </a:pPr>
                      <a:r>
                        <a:rPr lang="en" sz="800" i="1">
                          <a:solidFill>
                            <a:schemeClr val="lt1"/>
                          </a:solidFill>
                        </a:rPr>
                        <a:t>OUT, Them., Gayletter</a:t>
                      </a:r>
                      <a:endParaRPr sz="800" i="1">
                        <a:solidFill>
                          <a:schemeClr val="lt1"/>
                        </a:solidFill>
                      </a:endParaRPr>
                    </a:p>
                  </a:txBody>
                  <a:tcPr marL="91425" marR="91425" marT="91425" marB="91425"/>
                </a:tc>
                <a:tc>
                  <a:txBody>
                    <a:bodyPr/>
                    <a:lstStyle/>
                    <a:p>
                      <a:pPr marL="0" lvl="0" indent="0" algn="l" rtl="0">
                        <a:spcBef>
                          <a:spcPts val="0"/>
                        </a:spcBef>
                        <a:spcAft>
                          <a:spcPts val="0"/>
                        </a:spcAft>
                        <a:buNone/>
                      </a:pPr>
                      <a:r>
                        <a:rPr lang="en" sz="800">
                          <a:solidFill>
                            <a:schemeClr val="lt1"/>
                          </a:solidFill>
                        </a:rPr>
                        <a:t>“IVY PARK NOIR - A Collection from Principal that Champions the Human Form” </a:t>
                      </a:r>
                      <a:endParaRPr sz="800">
                        <a:solidFill>
                          <a:schemeClr val="lt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800">
                          <a:solidFill>
                            <a:schemeClr val="lt1"/>
                          </a:solidFill>
                        </a:rPr>
                        <a:t>Performance images</a:t>
                      </a:r>
                      <a:endParaRPr sz="800">
                        <a:solidFill>
                          <a:schemeClr val="lt1"/>
                        </a:solidFill>
                      </a:endParaRPr>
                    </a:p>
                    <a:p>
                      <a:pPr marL="0" lvl="0" indent="0" algn="l" rtl="0">
                        <a:spcBef>
                          <a:spcPts val="0"/>
                        </a:spcBef>
                        <a:spcAft>
                          <a:spcPts val="0"/>
                        </a:spcAft>
                        <a:buClr>
                          <a:schemeClr val="dk1"/>
                        </a:buClr>
                        <a:buSzPts val="1100"/>
                        <a:buFont typeface="Arial"/>
                        <a:buNone/>
                      </a:pPr>
                      <a:r>
                        <a:rPr lang="en" sz="800">
                          <a:solidFill>
                            <a:schemeClr val="lt1"/>
                          </a:solidFill>
                        </a:rPr>
                        <a:t>Product images </a:t>
                      </a:r>
                      <a:endParaRPr sz="800">
                        <a:solidFill>
                          <a:schemeClr val="lt1"/>
                        </a:solidFill>
                      </a:endParaRPr>
                    </a:p>
                    <a:p>
                      <a:pPr marL="0" lvl="0" indent="0" algn="l" rtl="0">
                        <a:spcBef>
                          <a:spcPts val="0"/>
                        </a:spcBef>
                        <a:spcAft>
                          <a:spcPts val="0"/>
                        </a:spcAft>
                        <a:buClr>
                          <a:schemeClr val="dk1"/>
                        </a:buClr>
                        <a:buSzPts val="1100"/>
                        <a:buFont typeface="Arial"/>
                        <a:buNone/>
                      </a:pPr>
                      <a:r>
                        <a:rPr lang="en" sz="800">
                          <a:solidFill>
                            <a:schemeClr val="lt1"/>
                          </a:solidFill>
                        </a:rPr>
                        <a:t>Press release </a:t>
                      </a:r>
                      <a:endParaRPr sz="800">
                        <a:solidFill>
                          <a:schemeClr val="lt1"/>
                        </a:solidFill>
                      </a:endParaRPr>
                    </a:p>
                  </a:txBody>
                  <a:tcPr marL="91425" marR="91425" marT="91425" marB="91425"/>
                </a:tc>
                <a:extLst>
                  <a:ext uri="{0D108BD9-81ED-4DB2-BD59-A6C34878D82A}">
                    <a16:rowId xmlns:a16="http://schemas.microsoft.com/office/drawing/2014/main" val="10004"/>
                  </a:ext>
                </a:extLst>
              </a:tr>
              <a:tr h="541550">
                <a:tc>
                  <a:txBody>
                    <a:bodyPr/>
                    <a:lstStyle/>
                    <a:p>
                      <a:pPr marL="0" lvl="0" indent="0" algn="l" rtl="0">
                        <a:spcBef>
                          <a:spcPts val="0"/>
                        </a:spcBef>
                        <a:spcAft>
                          <a:spcPts val="0"/>
                        </a:spcAft>
                        <a:buNone/>
                      </a:pPr>
                      <a:r>
                        <a:rPr lang="en" sz="800" i="1">
                          <a:solidFill>
                            <a:schemeClr val="lt1"/>
                          </a:solidFill>
                        </a:rPr>
                        <a:t>i-D, AnOther, Office Magazine, Purple</a:t>
                      </a:r>
                      <a:endParaRPr sz="800" i="1">
                        <a:solidFill>
                          <a:schemeClr val="lt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800">
                          <a:solidFill>
                            <a:schemeClr val="lt1"/>
                          </a:solidFill>
                        </a:rPr>
                        <a:t>“Principal’s IVY PARK NOIR Stage Reveal Cultivated a New Wave of ‘Film Noir’” </a:t>
                      </a:r>
                      <a:endParaRPr sz="800">
                        <a:solidFill>
                          <a:schemeClr val="lt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800">
                          <a:solidFill>
                            <a:schemeClr val="lt1"/>
                          </a:solidFill>
                        </a:rPr>
                        <a:t>Performance images</a:t>
                      </a:r>
                      <a:endParaRPr sz="800">
                        <a:solidFill>
                          <a:schemeClr val="lt1"/>
                        </a:solidFill>
                      </a:endParaRPr>
                    </a:p>
                    <a:p>
                      <a:pPr marL="0" lvl="0" indent="0" algn="l" rtl="0">
                        <a:spcBef>
                          <a:spcPts val="0"/>
                        </a:spcBef>
                        <a:spcAft>
                          <a:spcPts val="0"/>
                        </a:spcAft>
                        <a:buClr>
                          <a:schemeClr val="dk1"/>
                        </a:buClr>
                        <a:buSzPts val="1100"/>
                        <a:buFont typeface="Arial"/>
                        <a:buNone/>
                      </a:pPr>
                      <a:r>
                        <a:rPr lang="en" sz="800">
                          <a:solidFill>
                            <a:schemeClr val="lt1"/>
                          </a:solidFill>
                        </a:rPr>
                        <a:t>Product images </a:t>
                      </a:r>
                      <a:endParaRPr sz="800">
                        <a:solidFill>
                          <a:schemeClr val="lt1"/>
                        </a:solidFill>
                      </a:endParaRPr>
                    </a:p>
                    <a:p>
                      <a:pPr marL="0" lvl="0" indent="0" algn="l" rtl="0">
                        <a:spcBef>
                          <a:spcPts val="0"/>
                        </a:spcBef>
                        <a:spcAft>
                          <a:spcPts val="0"/>
                        </a:spcAft>
                        <a:buClr>
                          <a:schemeClr val="dk1"/>
                        </a:buClr>
                        <a:buSzPts val="1100"/>
                        <a:buFont typeface="Arial"/>
                        <a:buNone/>
                      </a:pPr>
                      <a:r>
                        <a:rPr lang="en" sz="800">
                          <a:solidFill>
                            <a:schemeClr val="lt1"/>
                          </a:solidFill>
                        </a:rPr>
                        <a:t>Press release </a:t>
                      </a:r>
                      <a:endParaRPr sz="800">
                        <a:solidFill>
                          <a:schemeClr val="lt1"/>
                        </a:solidFill>
                      </a:endParaRPr>
                    </a:p>
                  </a:txBody>
                  <a:tcPr marL="91425" marR="91425" marT="91425" marB="91425"/>
                </a:tc>
                <a:extLst>
                  <a:ext uri="{0D108BD9-81ED-4DB2-BD59-A6C34878D82A}">
                    <a16:rowId xmlns:a16="http://schemas.microsoft.com/office/drawing/2014/main" val="10005"/>
                  </a:ext>
                </a:extLst>
              </a:tr>
              <a:tr h="553575">
                <a:tc>
                  <a:txBody>
                    <a:bodyPr/>
                    <a:lstStyle/>
                    <a:p>
                      <a:pPr marL="0" lvl="0" indent="0" algn="l" rtl="0">
                        <a:spcBef>
                          <a:spcPts val="0"/>
                        </a:spcBef>
                        <a:spcAft>
                          <a:spcPts val="0"/>
                        </a:spcAft>
                        <a:buNone/>
                      </a:pPr>
                      <a:r>
                        <a:rPr lang="en" sz="800" i="1">
                          <a:solidFill>
                            <a:schemeClr val="lt1"/>
                          </a:solidFill>
                        </a:rPr>
                        <a:t>Highsnobiety, Hypebeast/Hypebae, Complex</a:t>
                      </a:r>
                      <a:endParaRPr sz="800" i="1">
                        <a:solidFill>
                          <a:schemeClr val="lt1"/>
                        </a:solidFill>
                      </a:endParaRPr>
                    </a:p>
                  </a:txBody>
                  <a:tcPr marL="91425" marR="91425" marT="91425" marB="91425"/>
                </a:tc>
                <a:tc>
                  <a:txBody>
                    <a:bodyPr/>
                    <a:lstStyle/>
                    <a:p>
                      <a:pPr marL="0" lvl="0" indent="0" algn="l" rtl="0">
                        <a:spcBef>
                          <a:spcPts val="0"/>
                        </a:spcBef>
                        <a:spcAft>
                          <a:spcPts val="0"/>
                        </a:spcAft>
                        <a:buNone/>
                      </a:pPr>
                      <a:r>
                        <a:rPr lang="en" sz="800">
                          <a:solidFill>
                            <a:schemeClr val="lt1"/>
                          </a:solidFill>
                        </a:rPr>
                        <a:t>“Detailed Look at the Range of Footwear in IVY PARK NOIR - New Silhouettes and IVY PARK Signatures” </a:t>
                      </a:r>
                      <a:endParaRPr sz="800">
                        <a:solidFill>
                          <a:schemeClr val="lt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800">
                          <a:solidFill>
                            <a:schemeClr val="lt1"/>
                          </a:solidFill>
                        </a:rPr>
                        <a:t>Performance images</a:t>
                      </a:r>
                      <a:endParaRPr sz="800">
                        <a:solidFill>
                          <a:schemeClr val="lt1"/>
                        </a:solidFill>
                      </a:endParaRPr>
                    </a:p>
                    <a:p>
                      <a:pPr marL="0" lvl="0" indent="0" algn="l" rtl="0">
                        <a:spcBef>
                          <a:spcPts val="0"/>
                        </a:spcBef>
                        <a:spcAft>
                          <a:spcPts val="0"/>
                        </a:spcAft>
                        <a:buClr>
                          <a:schemeClr val="dk1"/>
                        </a:buClr>
                        <a:buSzPts val="1100"/>
                        <a:buFont typeface="Arial"/>
                        <a:buNone/>
                      </a:pPr>
                      <a:r>
                        <a:rPr lang="en" sz="800">
                          <a:solidFill>
                            <a:schemeClr val="lt1"/>
                          </a:solidFill>
                        </a:rPr>
                        <a:t>Product images </a:t>
                      </a:r>
                      <a:endParaRPr sz="800">
                        <a:solidFill>
                          <a:schemeClr val="lt1"/>
                        </a:solidFill>
                      </a:endParaRPr>
                    </a:p>
                    <a:p>
                      <a:pPr marL="0" lvl="0" indent="0" algn="l" rtl="0">
                        <a:spcBef>
                          <a:spcPts val="0"/>
                        </a:spcBef>
                        <a:spcAft>
                          <a:spcPts val="0"/>
                        </a:spcAft>
                        <a:buClr>
                          <a:schemeClr val="dk1"/>
                        </a:buClr>
                        <a:buSzPts val="1100"/>
                        <a:buFont typeface="Arial"/>
                        <a:buNone/>
                      </a:pPr>
                      <a:r>
                        <a:rPr lang="en" sz="800">
                          <a:solidFill>
                            <a:schemeClr val="lt1"/>
                          </a:solidFill>
                        </a:rPr>
                        <a:t>Press release </a:t>
                      </a:r>
                      <a:endParaRPr sz="800">
                        <a:solidFill>
                          <a:schemeClr val="lt1"/>
                        </a:solidFill>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8"/>
        <p:cNvGrpSpPr/>
        <p:nvPr/>
      </p:nvGrpSpPr>
      <p:grpSpPr>
        <a:xfrm>
          <a:off x="0" y="0"/>
          <a:ext cx="0" cy="0"/>
          <a:chOff x="0" y="0"/>
          <a:chExt cx="0" cy="0"/>
        </a:xfrm>
      </p:grpSpPr>
      <p:grpSp>
        <p:nvGrpSpPr>
          <p:cNvPr id="109" name="Google Shape;109;p26"/>
          <p:cNvGrpSpPr/>
          <p:nvPr/>
        </p:nvGrpSpPr>
        <p:grpSpPr>
          <a:xfrm>
            <a:off x="1165700" y="1590444"/>
            <a:ext cx="3842975" cy="3227233"/>
            <a:chOff x="685801" y="2227584"/>
            <a:chExt cx="3842975" cy="2584474"/>
          </a:xfrm>
        </p:grpSpPr>
        <p:sp>
          <p:nvSpPr>
            <p:cNvPr id="110" name="Google Shape;110;p26"/>
            <p:cNvSpPr txBox="1"/>
            <p:nvPr/>
          </p:nvSpPr>
          <p:spPr>
            <a:xfrm>
              <a:off x="685801" y="2232358"/>
              <a:ext cx="1777800" cy="25797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1100"/>
                <a:buFont typeface="Arial"/>
                <a:buNone/>
              </a:pPr>
              <a:r>
                <a:rPr lang="en" sz="900" b="1" i="0" u="none" strike="noStrike" cap="none">
                  <a:solidFill>
                    <a:schemeClr val="lt1"/>
                  </a:solidFill>
                  <a:latin typeface="Helvetica Neue"/>
                  <a:ea typeface="Helvetica Neue"/>
                  <a:cs typeface="Helvetica Neue"/>
                  <a:sym typeface="Helvetica Neue"/>
                </a:rPr>
                <a:t>Campaign Overview</a:t>
              </a: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Timeline</a:t>
              </a: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Objectives</a:t>
              </a: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Campaign </a:t>
              </a: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Collection Overview</a:t>
              </a: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0"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chemeClr val="dk1"/>
                </a:buClr>
                <a:buSzPts val="1100"/>
                <a:buFont typeface="Arial"/>
                <a:buNone/>
              </a:pPr>
              <a:endParaRPr sz="900" b="0"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700" b="1" i="0" u="none" strike="noStrike" cap="none">
                <a:solidFill>
                  <a:schemeClr val="lt1"/>
                </a:solidFill>
                <a:latin typeface="Helvetica Neue"/>
                <a:ea typeface="Helvetica Neue"/>
                <a:cs typeface="Helvetica Neue"/>
                <a:sym typeface="Helvetica Neue"/>
              </a:endParaRPr>
            </a:p>
          </p:txBody>
        </p:sp>
        <p:sp>
          <p:nvSpPr>
            <p:cNvPr id="111" name="Google Shape;111;p26"/>
            <p:cNvSpPr txBox="1"/>
            <p:nvPr/>
          </p:nvSpPr>
          <p:spPr>
            <a:xfrm>
              <a:off x="2615976" y="2227584"/>
              <a:ext cx="1912800" cy="25797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  </a:t>
              </a:r>
              <a:r>
                <a:rPr lang="en" sz="900" b="1" i="0" u="none" strike="noStrike" cap="none">
                  <a:solidFill>
                    <a:schemeClr val="lt1"/>
                  </a:solidFill>
                  <a:latin typeface="Helvetica Neue"/>
                  <a:ea typeface="Helvetica Neue"/>
                  <a:cs typeface="Helvetica Neue"/>
                  <a:sym typeface="Helvetica Neue"/>
                </a:rPr>
                <a:t>4</a:t>
              </a: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  7</a:t>
              </a: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  9</a:t>
              </a: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13</a:t>
              </a: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15</a:t>
              </a: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700" b="1" i="0" u="none" strike="noStrike" cap="none">
                <a:solidFill>
                  <a:schemeClr val="lt1"/>
                </a:solidFill>
                <a:latin typeface="Helvetica Neue"/>
                <a:ea typeface="Helvetica Neue"/>
                <a:cs typeface="Helvetica Neue"/>
                <a:sym typeface="Helvetica Neue"/>
              </a:endParaRPr>
            </a:p>
          </p:txBody>
        </p:sp>
      </p:grpSp>
      <p:sp>
        <p:nvSpPr>
          <p:cNvPr id="112" name="Google Shape;112;p26"/>
          <p:cNvSpPr txBox="1"/>
          <p:nvPr/>
        </p:nvSpPr>
        <p:spPr>
          <a:xfrm>
            <a:off x="585750" y="559747"/>
            <a:ext cx="7972500" cy="463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200"/>
              <a:buFont typeface="Arial"/>
              <a:buNone/>
            </a:pPr>
            <a:r>
              <a:rPr lang="en" sz="4200" b="1" i="0" u="none" strike="noStrike" cap="none">
                <a:solidFill>
                  <a:schemeClr val="lt1"/>
                </a:solidFill>
                <a:latin typeface="Helvetica Neue"/>
                <a:ea typeface="Helvetica Neue"/>
                <a:cs typeface="Helvetica Neue"/>
                <a:sym typeface="Helvetica Neue"/>
              </a:rPr>
              <a:t>TABLE OF CONTENTS </a:t>
            </a:r>
            <a:endParaRPr sz="4200" b="1" i="0" u="none" strike="noStrike" cap="none">
              <a:solidFill>
                <a:schemeClr val="lt1"/>
              </a:solidFill>
              <a:latin typeface="Helvetica Neue"/>
              <a:ea typeface="Helvetica Neue"/>
              <a:cs typeface="Helvetica Neue"/>
              <a:sym typeface="Helvetica Neue"/>
            </a:endParaRPr>
          </a:p>
        </p:txBody>
      </p:sp>
      <p:grpSp>
        <p:nvGrpSpPr>
          <p:cNvPr id="113" name="Google Shape;113;p26"/>
          <p:cNvGrpSpPr/>
          <p:nvPr/>
        </p:nvGrpSpPr>
        <p:grpSpPr>
          <a:xfrm>
            <a:off x="4135337" y="1566531"/>
            <a:ext cx="3842975" cy="3248170"/>
            <a:chOff x="66313" y="2249116"/>
            <a:chExt cx="3842975" cy="2601242"/>
          </a:xfrm>
        </p:grpSpPr>
        <p:sp>
          <p:nvSpPr>
            <p:cNvPr id="114" name="Google Shape;114;p26"/>
            <p:cNvSpPr txBox="1"/>
            <p:nvPr/>
          </p:nvSpPr>
          <p:spPr>
            <a:xfrm>
              <a:off x="66313" y="2270658"/>
              <a:ext cx="1777800" cy="25797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Media Targets + PR Angles</a:t>
              </a: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Rollout - Phase 1</a:t>
              </a: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Rollout - Phase 2</a:t>
              </a:r>
              <a:endParaRPr sz="900" b="1">
                <a:solidFill>
                  <a:schemeClr val="lt1"/>
                </a:solidFill>
                <a:latin typeface="Helvetica Neue"/>
                <a:ea typeface="Helvetica Neue"/>
                <a:cs typeface="Helvetica Neue"/>
                <a:sym typeface="Helvetica Neue"/>
              </a:endParaRPr>
            </a:p>
            <a:p>
              <a:pPr marL="0" lvl="0" indent="0" algn="l" rtl="0">
                <a:lnSpc>
                  <a:spcPct val="150000"/>
                </a:lnSpc>
                <a:spcBef>
                  <a:spcPts val="0"/>
                </a:spcBef>
                <a:spcAft>
                  <a:spcPts val="0"/>
                </a:spcAft>
                <a:buClr>
                  <a:schemeClr val="dk1"/>
                </a:buClr>
                <a:buSzPts val="1100"/>
                <a:buFont typeface="Arial"/>
                <a:buNone/>
              </a:pPr>
              <a:r>
                <a:rPr lang="en" sz="900" b="1">
                  <a:solidFill>
                    <a:schemeClr val="lt1"/>
                  </a:solidFill>
                  <a:latin typeface="Helvetica Neue"/>
                  <a:ea typeface="Helvetica Neue"/>
                  <a:cs typeface="Helvetica Neue"/>
                  <a:sym typeface="Helvetica Neue"/>
                </a:rPr>
                <a:t>Rollout - Phase 3</a:t>
              </a: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PR Assets</a:t>
              </a: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0"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chemeClr val="dk1"/>
                </a:buClr>
                <a:buSzPts val="1100"/>
                <a:buFont typeface="Arial"/>
                <a:buNone/>
              </a:pPr>
              <a:endParaRPr sz="900" b="0"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700" b="1" i="0" u="none" strike="noStrike" cap="none">
                <a:solidFill>
                  <a:schemeClr val="lt1"/>
                </a:solidFill>
                <a:latin typeface="Helvetica Neue"/>
                <a:ea typeface="Helvetica Neue"/>
                <a:cs typeface="Helvetica Neue"/>
                <a:sym typeface="Helvetica Neue"/>
              </a:endParaRPr>
            </a:p>
          </p:txBody>
        </p:sp>
        <p:sp>
          <p:nvSpPr>
            <p:cNvPr id="115" name="Google Shape;115;p26"/>
            <p:cNvSpPr txBox="1"/>
            <p:nvPr/>
          </p:nvSpPr>
          <p:spPr>
            <a:xfrm>
              <a:off x="1996488" y="2249116"/>
              <a:ext cx="1912800" cy="25797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18</a:t>
              </a: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21</a:t>
              </a: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25</a:t>
              </a: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31</a:t>
              </a: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r>
                <a:rPr lang="en" sz="900" b="1">
                  <a:solidFill>
                    <a:schemeClr val="lt1"/>
                  </a:solidFill>
                  <a:latin typeface="Helvetica Neue"/>
                  <a:ea typeface="Helvetica Neue"/>
                  <a:cs typeface="Helvetica Neue"/>
                  <a:sym typeface="Helvetica Neue"/>
                </a:rPr>
                <a:t>32</a:t>
              </a: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900" b="1" i="0" u="none" strike="noStrike" cap="none">
                <a:solidFill>
                  <a:schemeClr val="lt1"/>
                </a:solidFill>
                <a:latin typeface="Helvetica Neue"/>
                <a:ea typeface="Helvetica Neue"/>
                <a:cs typeface="Helvetica Neue"/>
                <a:sym typeface="Helvetica Neue"/>
              </a:endParaRPr>
            </a:p>
            <a:p>
              <a:pPr marL="0" marR="0" lvl="0" indent="0" algn="l" rtl="0">
                <a:lnSpc>
                  <a:spcPct val="150000"/>
                </a:lnSpc>
                <a:spcBef>
                  <a:spcPts val="0"/>
                </a:spcBef>
                <a:spcAft>
                  <a:spcPts val="0"/>
                </a:spcAft>
                <a:buClr>
                  <a:srgbClr val="000000"/>
                </a:buClr>
                <a:buSzPts val="1100"/>
                <a:buFont typeface="Arial"/>
                <a:buNone/>
              </a:pPr>
              <a:endParaRPr sz="700" b="1" i="0" u="none" strike="noStrike" cap="none">
                <a:solidFill>
                  <a:schemeClr val="lt1"/>
                </a:solidFill>
                <a:latin typeface="Helvetica Neue"/>
                <a:ea typeface="Helvetica Neue"/>
                <a:cs typeface="Helvetica Neue"/>
                <a:sym typeface="Helvetica Neue"/>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p:nvPr/>
        </p:nvSpPr>
        <p:spPr>
          <a:xfrm>
            <a:off x="268700" y="125"/>
            <a:ext cx="8875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3"/>
          <p:cNvSpPr txBox="1"/>
          <p:nvPr/>
        </p:nvSpPr>
        <p:spPr>
          <a:xfrm>
            <a:off x="1497800" y="2051050"/>
            <a:ext cx="6417000" cy="699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4800"/>
              <a:buFont typeface="Arial"/>
              <a:buNone/>
            </a:pPr>
            <a:r>
              <a:rPr lang="en" sz="4800" b="1">
                <a:solidFill>
                  <a:schemeClr val="lt1"/>
                </a:solidFill>
                <a:latin typeface="Helvetica Neue"/>
                <a:ea typeface="Helvetica Neue"/>
                <a:cs typeface="Helvetica Neue"/>
                <a:sym typeface="Helvetica Neue"/>
              </a:rPr>
              <a:t>ROLLOUT</a:t>
            </a:r>
            <a:endParaRPr sz="4800" b="1">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4800"/>
              <a:buFont typeface="Arial"/>
              <a:buNone/>
            </a:pPr>
            <a:r>
              <a:rPr lang="en" sz="1500" b="1">
                <a:solidFill>
                  <a:schemeClr val="lt1"/>
                </a:solidFill>
                <a:latin typeface="Helvetica Neue"/>
                <a:ea typeface="Helvetica Neue"/>
                <a:cs typeface="Helvetica Neue"/>
                <a:sym typeface="Helvetica Neue"/>
              </a:rPr>
              <a:t>PHASE 3 | SUSTAIN</a:t>
            </a:r>
            <a:endParaRPr sz="1500" b="1">
              <a:solidFill>
                <a:schemeClr val="lt1"/>
              </a:solidFill>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2"/>
        <p:cNvGrpSpPr/>
        <p:nvPr/>
      </p:nvGrpSpPr>
      <p:grpSpPr>
        <a:xfrm>
          <a:off x="0" y="0"/>
          <a:ext cx="0" cy="0"/>
          <a:chOff x="0" y="0"/>
          <a:chExt cx="0" cy="0"/>
        </a:xfrm>
      </p:grpSpPr>
      <p:sp>
        <p:nvSpPr>
          <p:cNvPr id="393" name="Google Shape;393;p54"/>
          <p:cNvSpPr/>
          <p:nvPr/>
        </p:nvSpPr>
        <p:spPr>
          <a:xfrm>
            <a:off x="0" y="0"/>
            <a:ext cx="27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4" name="Google Shape;394;p54"/>
          <p:cNvPicPr preferRelativeResize="0"/>
          <p:nvPr/>
        </p:nvPicPr>
        <p:blipFill>
          <a:blip r:embed="rId3">
            <a:alphaModFix/>
          </a:blip>
          <a:stretch>
            <a:fillRect/>
          </a:stretch>
        </p:blipFill>
        <p:spPr>
          <a:xfrm rot="-5400000">
            <a:off x="-154812" y="2461986"/>
            <a:ext cx="585925" cy="219525"/>
          </a:xfrm>
          <a:prstGeom prst="rect">
            <a:avLst/>
          </a:prstGeom>
          <a:noFill/>
          <a:ln>
            <a:noFill/>
          </a:ln>
        </p:spPr>
      </p:pic>
      <p:sp>
        <p:nvSpPr>
          <p:cNvPr id="395" name="Google Shape;395;p54"/>
          <p:cNvSpPr txBox="1"/>
          <p:nvPr/>
        </p:nvSpPr>
        <p:spPr>
          <a:xfrm>
            <a:off x="606354" y="1091825"/>
            <a:ext cx="4864500" cy="341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Approach</a:t>
            </a:r>
            <a:r>
              <a:rPr lang="en" sz="1100" b="0" i="0" u="none" strike="noStrike" cap="none">
                <a:solidFill>
                  <a:schemeClr val="lt1"/>
                </a:solidFill>
                <a:latin typeface="Arial"/>
                <a:ea typeface="Arial"/>
                <a:cs typeface="Arial"/>
                <a:sym typeface="Arial"/>
              </a:rPr>
              <a:t>:</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Build community and drive </a:t>
            </a:r>
            <a:r>
              <a:rPr lang="en" sz="1100">
                <a:solidFill>
                  <a:schemeClr val="lt1"/>
                </a:solidFill>
              </a:rPr>
              <a:t>sustained consumer interest through social amplification </a:t>
            </a:r>
            <a:r>
              <a:rPr lang="en" sz="1100" b="0" i="0" u="none" strike="noStrike" cap="none">
                <a:solidFill>
                  <a:schemeClr val="lt1"/>
                </a:solidFill>
                <a:latin typeface="Arial"/>
                <a:ea typeface="Arial"/>
                <a:cs typeface="Arial"/>
                <a:sym typeface="Arial"/>
              </a:rPr>
              <a:t>by hosting brand aligned industry notables</a:t>
            </a:r>
            <a:r>
              <a:rPr lang="en" sz="1100">
                <a:solidFill>
                  <a:schemeClr val="lt1"/>
                </a:solidFill>
              </a:rPr>
              <a:t> and social creators</a:t>
            </a:r>
            <a:r>
              <a:rPr lang="en" sz="1100" b="0" i="0" u="none" strike="noStrike" cap="none">
                <a:solidFill>
                  <a:schemeClr val="lt1"/>
                </a:solidFill>
                <a:latin typeface="Arial"/>
                <a:ea typeface="Arial"/>
                <a:cs typeface="Arial"/>
                <a:sym typeface="Arial"/>
              </a:rPr>
              <a:t> </a:t>
            </a:r>
            <a:r>
              <a:rPr lang="en" sz="1100">
                <a:solidFill>
                  <a:schemeClr val="lt1"/>
                </a:solidFill>
              </a:rPr>
              <a:t>at</a:t>
            </a:r>
            <a:r>
              <a:rPr lang="en" sz="1100" b="0" i="0" u="none" strike="noStrike" cap="none">
                <a:solidFill>
                  <a:schemeClr val="lt1"/>
                </a:solidFill>
                <a:latin typeface="Arial"/>
                <a:ea typeface="Arial"/>
                <a:cs typeface="Arial"/>
                <a:sym typeface="Arial"/>
              </a:rPr>
              <a:t> a</a:t>
            </a:r>
            <a:r>
              <a:rPr lang="en" sz="1100">
                <a:solidFill>
                  <a:schemeClr val="lt1"/>
                </a:solidFill>
              </a:rPr>
              <a:t>n elevated </a:t>
            </a:r>
            <a:r>
              <a:rPr lang="en" sz="1100" b="0" i="0" u="none" strike="noStrike" cap="none">
                <a:solidFill>
                  <a:schemeClr val="lt1"/>
                </a:solidFill>
                <a:latin typeface="Arial"/>
                <a:ea typeface="Arial"/>
                <a:cs typeface="Arial"/>
                <a:sym typeface="Arial"/>
              </a:rPr>
              <a:t>styling and gifting suite</a:t>
            </a:r>
            <a:r>
              <a:rPr lang="en" sz="1100">
                <a:solidFill>
                  <a:schemeClr val="lt1"/>
                </a:solidFill>
              </a:rPr>
              <a:t>, bringing the collection’s Helmut Newton / film noir inspiration to life. </a:t>
            </a: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100">
              <a:solidFill>
                <a:schemeClr val="lt1"/>
              </a:solidFill>
            </a:endParaRPr>
          </a:p>
          <a:p>
            <a:pPr marL="0" lvl="0" indent="0" algn="l" rtl="0">
              <a:spcBef>
                <a:spcPts val="0"/>
              </a:spcBef>
              <a:spcAft>
                <a:spcPts val="0"/>
              </a:spcAft>
              <a:buNone/>
            </a:pPr>
            <a:r>
              <a:rPr lang="en" sz="1100">
                <a:solidFill>
                  <a:schemeClr val="lt1"/>
                </a:solidFill>
              </a:rPr>
              <a:t>Guests will be invited to view the entire collection, select a look for their wardrobes and have the opportunity to be styled or get styling tips by a VIP stylist, such as Marni Senofonte or Yashua Simmons, and have the opportunity to be photographed in the style of Helmut Newton by a notable photographer on-site. </a:t>
            </a:r>
            <a:endParaRPr sz="1100">
              <a:solidFill>
                <a:schemeClr val="lt1"/>
              </a:solidFill>
            </a:endParaRPr>
          </a:p>
          <a:p>
            <a:pPr marL="0" lvl="0" indent="0" algn="l" rtl="0">
              <a:spcBef>
                <a:spcPts val="0"/>
              </a:spcBef>
              <a:spcAft>
                <a:spcPts val="0"/>
              </a:spcAft>
              <a:buNone/>
            </a:pPr>
            <a:endParaRPr sz="1100">
              <a:solidFill>
                <a:schemeClr val="lt1"/>
              </a:solidFill>
            </a:endParaRPr>
          </a:p>
          <a:p>
            <a:pPr marL="0" lvl="0" indent="0" algn="l" rtl="0">
              <a:spcBef>
                <a:spcPts val="0"/>
              </a:spcBef>
              <a:spcAft>
                <a:spcPts val="0"/>
              </a:spcAft>
              <a:buNone/>
            </a:pPr>
            <a:r>
              <a:rPr lang="en" sz="1100">
                <a:solidFill>
                  <a:schemeClr val="lt1"/>
                </a:solidFill>
              </a:rPr>
              <a:t>Guests will be invited to join to capture content and receive styling and gifting for amplification across their channels. </a:t>
            </a:r>
            <a:endParaRPr sz="1100">
              <a:solidFill>
                <a:schemeClr val="lt1"/>
              </a:solidFill>
            </a:endParaRPr>
          </a:p>
          <a:p>
            <a:pPr marL="0" marR="0" lvl="0" indent="0" algn="l" rtl="0">
              <a:lnSpc>
                <a:spcPct val="100000"/>
              </a:lnSpc>
              <a:spcBef>
                <a:spcPts val="0"/>
              </a:spcBef>
              <a:spcAft>
                <a:spcPts val="0"/>
              </a:spcAft>
              <a:buNone/>
            </a:pPr>
            <a:endParaRPr sz="1100">
              <a:solidFill>
                <a:schemeClr val="lt1"/>
              </a:solidFill>
            </a:endParaRPr>
          </a:p>
          <a:p>
            <a:pPr marL="0" marR="0" lvl="0" indent="0" algn="l" rtl="0">
              <a:lnSpc>
                <a:spcPct val="100000"/>
              </a:lnSpc>
              <a:spcBef>
                <a:spcPts val="0"/>
              </a:spcBef>
              <a:spcAft>
                <a:spcPts val="0"/>
              </a:spcAft>
              <a:buNone/>
            </a:pPr>
            <a:r>
              <a:rPr lang="en" sz="1100" b="1">
                <a:solidFill>
                  <a:schemeClr val="lt1"/>
                </a:solidFill>
              </a:rPr>
              <a:t>Timing:</a:t>
            </a:r>
            <a:endParaRPr sz="1100" b="1">
              <a:solidFill>
                <a:schemeClr val="lt1"/>
              </a:solidFill>
            </a:endParaRPr>
          </a:p>
          <a:p>
            <a:pPr marL="0" marR="0" lvl="0" indent="0" algn="l" rtl="0">
              <a:lnSpc>
                <a:spcPct val="100000"/>
              </a:lnSpc>
              <a:spcBef>
                <a:spcPts val="0"/>
              </a:spcBef>
              <a:spcAft>
                <a:spcPts val="0"/>
              </a:spcAft>
              <a:buNone/>
            </a:pPr>
            <a:r>
              <a:rPr lang="en" sz="1100">
                <a:solidFill>
                  <a:schemeClr val="lt1"/>
                </a:solidFill>
              </a:rPr>
              <a:t>October 10</a:t>
            </a:r>
            <a:endParaRPr sz="1100">
              <a:solidFill>
                <a:schemeClr val="lt1"/>
              </a:solidFill>
            </a:endParaRPr>
          </a:p>
          <a:p>
            <a:pPr marL="69850" marR="0" lvl="0" indent="0" algn="l" rtl="0">
              <a:lnSpc>
                <a:spcPct val="100000"/>
              </a:lnSpc>
              <a:spcBef>
                <a:spcPts val="0"/>
              </a:spcBef>
              <a:spcAft>
                <a:spcPts val="0"/>
              </a:spcAft>
              <a:buClr>
                <a:srgbClr val="000000"/>
              </a:buClr>
              <a:buSzPts val="1100"/>
              <a:buFont typeface="Calibri"/>
              <a:buNone/>
            </a:pPr>
            <a:endParaRPr sz="1100" b="0" i="0" u="none" strike="noStrike" cap="none">
              <a:solidFill>
                <a:schemeClr val="lt1"/>
              </a:solidFill>
              <a:latin typeface="Arial"/>
              <a:ea typeface="Arial"/>
              <a:cs typeface="Arial"/>
              <a:sym typeface="Arial"/>
            </a:endParaRPr>
          </a:p>
        </p:txBody>
      </p:sp>
      <p:pic>
        <p:nvPicPr>
          <p:cNvPr id="396" name="Google Shape;396;p54"/>
          <p:cNvPicPr preferRelativeResize="0"/>
          <p:nvPr/>
        </p:nvPicPr>
        <p:blipFill>
          <a:blip r:embed="rId4">
            <a:alphaModFix/>
          </a:blip>
          <a:stretch>
            <a:fillRect/>
          </a:stretch>
        </p:blipFill>
        <p:spPr>
          <a:xfrm>
            <a:off x="6008501" y="840825"/>
            <a:ext cx="2669125" cy="3693476"/>
          </a:xfrm>
          <a:prstGeom prst="rect">
            <a:avLst/>
          </a:prstGeom>
          <a:noFill/>
          <a:ln>
            <a:noFill/>
          </a:ln>
        </p:spPr>
      </p:pic>
      <p:sp>
        <p:nvSpPr>
          <p:cNvPr id="397" name="Google Shape;397;p54"/>
          <p:cNvSpPr/>
          <p:nvPr/>
        </p:nvSpPr>
        <p:spPr>
          <a:xfrm>
            <a:off x="681525" y="270225"/>
            <a:ext cx="1787700" cy="265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rPr>
              <a:t>SUSTAIN</a:t>
            </a:r>
            <a:r>
              <a:rPr lang="en" sz="1100" b="0" i="0" u="none" strike="noStrike" cap="none">
                <a:solidFill>
                  <a:schemeClr val="lt1"/>
                </a:solidFill>
                <a:latin typeface="Arial"/>
                <a:ea typeface="Arial"/>
                <a:cs typeface="Arial"/>
                <a:sym typeface="Arial"/>
              </a:rPr>
              <a:t> </a:t>
            </a:r>
            <a:endParaRPr sz="1100" b="0" i="0" u="none" strike="noStrike" cap="none">
              <a:solidFill>
                <a:schemeClr val="lt1"/>
              </a:solidFill>
              <a:latin typeface="Arial"/>
              <a:ea typeface="Arial"/>
              <a:cs typeface="Arial"/>
              <a:sym typeface="Arial"/>
            </a:endParaRPr>
          </a:p>
        </p:txBody>
      </p:sp>
      <p:sp>
        <p:nvSpPr>
          <p:cNvPr id="398" name="Google Shape;398;p54"/>
          <p:cNvSpPr txBox="1">
            <a:spLocks noGrp="1"/>
          </p:cNvSpPr>
          <p:nvPr>
            <p:ph type="title"/>
          </p:nvPr>
        </p:nvSpPr>
        <p:spPr>
          <a:xfrm>
            <a:off x="606350" y="594775"/>
            <a:ext cx="5337000" cy="362100"/>
          </a:xfrm>
          <a:prstGeom prst="rect">
            <a:avLst/>
          </a:prstGeom>
          <a:noFill/>
          <a:ln>
            <a:noFill/>
          </a:ln>
        </p:spPr>
        <p:txBody>
          <a:bodyPr spcFirstLastPara="1" wrap="square" lIns="91425" tIns="91425" rIns="91425" bIns="91425" anchor="t" anchorCtr="0">
            <a:noAutofit/>
          </a:bodyPr>
          <a:lstStyle/>
          <a:p>
            <a:pPr>
              <a:buClr>
                <a:schemeClr val="dk1"/>
              </a:buClr>
              <a:buSzPts val="2800"/>
              <a:buNone/>
            </a:pPr>
            <a:r>
              <a:rPr lang="en" sz="2000">
                <a:solidFill>
                  <a:schemeClr val="lt1"/>
                </a:solidFill>
              </a:rPr>
              <a:t>PRESS PREVIEW</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5"/>
          <p:cNvSpPr/>
          <p:nvPr/>
        </p:nvSpPr>
        <p:spPr>
          <a:xfrm>
            <a:off x="268700" y="125"/>
            <a:ext cx="8875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5"/>
          <p:cNvSpPr txBox="1"/>
          <p:nvPr/>
        </p:nvSpPr>
        <p:spPr>
          <a:xfrm>
            <a:off x="1497800" y="2051050"/>
            <a:ext cx="6417000" cy="699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4800"/>
              <a:buFont typeface="Arial"/>
              <a:buNone/>
            </a:pPr>
            <a:r>
              <a:rPr lang="en" sz="4800" b="1">
                <a:solidFill>
                  <a:schemeClr val="lt1"/>
                </a:solidFill>
                <a:latin typeface="Helvetica Neue"/>
                <a:ea typeface="Helvetica Neue"/>
                <a:cs typeface="Helvetica Neue"/>
                <a:sym typeface="Helvetica Neue"/>
              </a:rPr>
              <a:t>PR ASSETS</a:t>
            </a:r>
            <a:endParaRPr sz="4800" b="1">
              <a:solidFill>
                <a:schemeClr val="lt1"/>
              </a:solidFill>
              <a:latin typeface="Helvetica Neue"/>
              <a:ea typeface="Helvetica Neue"/>
              <a:cs typeface="Helvetica Neue"/>
              <a:sym typeface="Helvetica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6"/>
          <p:cNvSpPr/>
          <p:nvPr/>
        </p:nvSpPr>
        <p:spPr>
          <a:xfrm>
            <a:off x="268700" y="125"/>
            <a:ext cx="8875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6"/>
          <p:cNvSpPr txBox="1"/>
          <p:nvPr/>
        </p:nvSpPr>
        <p:spPr>
          <a:xfrm>
            <a:off x="412200" y="112750"/>
            <a:ext cx="6324300" cy="5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1"/>
                </a:solidFill>
                <a:latin typeface="Helvetica Neue"/>
                <a:ea typeface="Helvetica Neue"/>
                <a:cs typeface="Helvetica Neue"/>
                <a:sym typeface="Helvetica Neue"/>
              </a:rPr>
              <a:t>PRESS RELEASE</a:t>
            </a:r>
            <a:endParaRPr sz="2400" b="1" i="1">
              <a:solidFill>
                <a:schemeClr val="lt1"/>
              </a:solidFill>
              <a:latin typeface="Helvetica Neue"/>
              <a:ea typeface="Helvetica Neue"/>
              <a:cs typeface="Helvetica Neue"/>
              <a:sym typeface="Helvetica Neue"/>
            </a:endParaRPr>
          </a:p>
        </p:txBody>
      </p:sp>
      <p:sp>
        <p:nvSpPr>
          <p:cNvPr id="411" name="Google Shape;411;p56"/>
          <p:cNvSpPr txBox="1"/>
          <p:nvPr/>
        </p:nvSpPr>
        <p:spPr>
          <a:xfrm>
            <a:off x="572550" y="793700"/>
            <a:ext cx="8376900" cy="396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900" b="1" i="1">
                <a:solidFill>
                  <a:schemeClr val="lt1"/>
                </a:solidFill>
              </a:rPr>
              <a:t>Elevated monochrome form meets innovative material function in IVY PARK NOIR – a capsule wardrobe from adidas x IVY PARK</a:t>
            </a:r>
            <a:r>
              <a:rPr lang="en" sz="900" i="1">
                <a:solidFill>
                  <a:schemeClr val="lt1"/>
                </a:solidFill>
              </a:rPr>
              <a:t> </a:t>
            </a:r>
            <a:endParaRPr sz="900" i="1">
              <a:solidFill>
                <a:schemeClr val="lt1"/>
              </a:solidFill>
            </a:endParaRPr>
          </a:p>
          <a:p>
            <a:pPr marL="0" lvl="0" indent="0" algn="just" rtl="0">
              <a:lnSpc>
                <a:spcPct val="115000"/>
              </a:lnSpc>
              <a:spcBef>
                <a:spcPts val="0"/>
              </a:spcBef>
              <a:spcAft>
                <a:spcPts val="0"/>
              </a:spcAft>
              <a:buClr>
                <a:schemeClr val="dk1"/>
              </a:buClr>
              <a:buSzPts val="1100"/>
              <a:buFont typeface="Arial"/>
              <a:buNone/>
            </a:pPr>
            <a:r>
              <a:rPr lang="en" sz="900" i="1">
                <a:solidFill>
                  <a:schemeClr val="lt1"/>
                </a:solidFill>
              </a:rPr>
              <a:t> </a:t>
            </a:r>
            <a:endParaRPr sz="900" i="1">
              <a:solidFill>
                <a:schemeClr val="lt1"/>
              </a:solidFill>
            </a:endParaRPr>
          </a:p>
          <a:p>
            <a:pPr marL="0" lvl="0" indent="0" algn="just" rtl="0">
              <a:lnSpc>
                <a:spcPct val="115000"/>
              </a:lnSpc>
              <a:spcBef>
                <a:spcPts val="0"/>
              </a:spcBef>
              <a:spcAft>
                <a:spcPts val="0"/>
              </a:spcAft>
              <a:buClr>
                <a:schemeClr val="dk1"/>
              </a:buClr>
              <a:buSzPts val="1100"/>
              <a:buFont typeface="Arial"/>
              <a:buNone/>
            </a:pPr>
            <a:r>
              <a:rPr lang="en" sz="900" b="1" i="1">
                <a:solidFill>
                  <a:schemeClr val="lt1"/>
                </a:solidFill>
              </a:rPr>
              <a:t>Los Angeles, CA</a:t>
            </a:r>
            <a:r>
              <a:rPr lang="en" sz="900" i="1">
                <a:solidFill>
                  <a:schemeClr val="lt1"/>
                </a:solidFill>
              </a:rPr>
              <a:t> – </a:t>
            </a:r>
            <a:r>
              <a:rPr lang="en" sz="900" b="1" i="1">
                <a:solidFill>
                  <a:schemeClr val="lt1"/>
                </a:solidFill>
              </a:rPr>
              <a:t>October 12, 2023</a:t>
            </a:r>
            <a:r>
              <a:rPr lang="en" sz="900" i="1">
                <a:solidFill>
                  <a:schemeClr val="lt1"/>
                </a:solidFill>
              </a:rPr>
              <a:t> – adidas and IVY PARK unveil the final installment of their collaboration together, titled IVY PARK NOIR. A celebration of movement and materiality, the all-black capsule champions the human form, through silhouettes that epitomize power, freedom and individuality.  </a:t>
            </a:r>
            <a:endParaRPr sz="900" i="1">
              <a:solidFill>
                <a:schemeClr val="lt1"/>
              </a:solidFill>
            </a:endParaRPr>
          </a:p>
          <a:p>
            <a:pPr marL="0" lvl="0" indent="0" algn="just" rtl="0">
              <a:lnSpc>
                <a:spcPct val="115000"/>
              </a:lnSpc>
              <a:spcBef>
                <a:spcPts val="0"/>
              </a:spcBef>
              <a:spcAft>
                <a:spcPts val="0"/>
              </a:spcAft>
              <a:buClr>
                <a:schemeClr val="dk1"/>
              </a:buClr>
              <a:buSzPts val="1100"/>
              <a:buFont typeface="Arial"/>
              <a:buNone/>
            </a:pPr>
            <a:r>
              <a:rPr lang="en" sz="900" i="1">
                <a:solidFill>
                  <a:schemeClr val="lt1"/>
                </a:solidFill>
              </a:rPr>
              <a:t> </a:t>
            </a:r>
            <a:endParaRPr sz="900" i="1">
              <a:solidFill>
                <a:schemeClr val="lt1"/>
              </a:solidFill>
            </a:endParaRPr>
          </a:p>
          <a:p>
            <a:pPr marL="0" lvl="0" indent="0" algn="just" rtl="0">
              <a:lnSpc>
                <a:spcPct val="115000"/>
              </a:lnSpc>
              <a:spcBef>
                <a:spcPts val="0"/>
              </a:spcBef>
              <a:spcAft>
                <a:spcPts val="0"/>
              </a:spcAft>
              <a:buClr>
                <a:schemeClr val="dk1"/>
              </a:buClr>
              <a:buSzPts val="1100"/>
              <a:buFont typeface="Arial"/>
              <a:buNone/>
            </a:pPr>
            <a:r>
              <a:rPr lang="en" sz="900" i="1">
                <a:solidFill>
                  <a:schemeClr val="lt1"/>
                </a:solidFill>
              </a:rPr>
              <a:t>The new range represents a culmination of the two brands’ work together, combining adidas’ athletic and functional excellence, with IVY PARK’s signature emphasis on shape, and trend-defying creative vision. Using a singular, black color palette, IVY PARK NOIR intentionally draws focus to fabric, fit and texture, cultivating enduring elegance through sensual, material play.  </a:t>
            </a:r>
            <a:endParaRPr sz="900" i="1">
              <a:solidFill>
                <a:schemeClr val="lt1"/>
              </a:solidFill>
            </a:endParaRPr>
          </a:p>
          <a:p>
            <a:pPr marL="0" lvl="0" indent="0" algn="just" rtl="0">
              <a:lnSpc>
                <a:spcPct val="115000"/>
              </a:lnSpc>
              <a:spcBef>
                <a:spcPts val="0"/>
              </a:spcBef>
              <a:spcAft>
                <a:spcPts val="0"/>
              </a:spcAft>
              <a:buClr>
                <a:schemeClr val="dk1"/>
              </a:buClr>
              <a:buSzPts val="1100"/>
              <a:buFont typeface="Arial"/>
              <a:buNone/>
            </a:pPr>
            <a:r>
              <a:rPr lang="en" sz="900" i="1">
                <a:solidFill>
                  <a:schemeClr val="lt1"/>
                </a:solidFill>
              </a:rPr>
              <a:t> </a:t>
            </a:r>
            <a:endParaRPr sz="900" i="1">
              <a:solidFill>
                <a:schemeClr val="lt1"/>
              </a:solidFill>
            </a:endParaRPr>
          </a:p>
          <a:p>
            <a:pPr marL="0" lvl="0" indent="0" algn="just" rtl="0">
              <a:lnSpc>
                <a:spcPct val="115000"/>
              </a:lnSpc>
              <a:spcBef>
                <a:spcPts val="0"/>
              </a:spcBef>
              <a:spcAft>
                <a:spcPts val="0"/>
              </a:spcAft>
              <a:buClr>
                <a:schemeClr val="dk1"/>
              </a:buClr>
              <a:buSzPts val="1100"/>
              <a:buFont typeface="Arial"/>
              <a:buNone/>
            </a:pPr>
            <a:r>
              <a:rPr lang="en" sz="900" i="1">
                <a:solidFill>
                  <a:schemeClr val="lt1"/>
                </a:solidFill>
              </a:rPr>
              <a:t>Considering all chapters of an active way of life- from warm up, to cool down- the collection elevates one’s everyday pursuits through a mix of tight and loose fitting styles. Fabrications include luxurious embossed leather, exposed mesh and lacquered latex that combine to create a complex yet sophisticated capsule. Standout pieces include body-con cropped top and pant, relaxed 3-D molded knit sweatsuits, multifunctional jackets, and the IVY PARK signature jersey.  </a:t>
            </a:r>
            <a:endParaRPr sz="900" i="1">
              <a:solidFill>
                <a:schemeClr val="lt1"/>
              </a:solidFill>
            </a:endParaRPr>
          </a:p>
          <a:p>
            <a:pPr marL="0" lvl="0" indent="0" algn="just" rtl="0">
              <a:lnSpc>
                <a:spcPct val="115000"/>
              </a:lnSpc>
              <a:spcBef>
                <a:spcPts val="0"/>
              </a:spcBef>
              <a:spcAft>
                <a:spcPts val="0"/>
              </a:spcAft>
              <a:buClr>
                <a:schemeClr val="dk1"/>
              </a:buClr>
              <a:buSzPts val="1100"/>
              <a:buFont typeface="Arial"/>
              <a:buNone/>
            </a:pPr>
            <a:r>
              <a:rPr lang="en" sz="900" i="1">
                <a:solidFill>
                  <a:schemeClr val="lt1"/>
                </a:solidFill>
              </a:rPr>
              <a:t> </a:t>
            </a:r>
            <a:endParaRPr sz="900" i="1">
              <a:solidFill>
                <a:schemeClr val="lt1"/>
              </a:solidFill>
            </a:endParaRPr>
          </a:p>
          <a:p>
            <a:pPr marL="0" lvl="0" indent="0" algn="just" rtl="0">
              <a:lnSpc>
                <a:spcPct val="115000"/>
              </a:lnSpc>
              <a:spcBef>
                <a:spcPts val="0"/>
              </a:spcBef>
              <a:spcAft>
                <a:spcPts val="0"/>
              </a:spcAft>
              <a:buClr>
                <a:schemeClr val="dk1"/>
              </a:buClr>
              <a:buSzPts val="1100"/>
              <a:buFont typeface="Arial"/>
              <a:buNone/>
            </a:pPr>
            <a:r>
              <a:rPr lang="en" sz="900" i="1">
                <a:solidFill>
                  <a:schemeClr val="lt1"/>
                </a:solidFill>
              </a:rPr>
              <a:t>IVY PARK NOIR’s head to toe offering includes bold and innovative footwear that re-imagines a new era of style and function. Sleek molded and debossed elements add an architectural foundation to the collection’s sneakers, while a chunky, over the knee boot offers utilitarian fantasy. </a:t>
            </a:r>
            <a:endParaRPr sz="900" i="1">
              <a:solidFill>
                <a:schemeClr val="lt1"/>
              </a:solidFill>
            </a:endParaRPr>
          </a:p>
          <a:p>
            <a:pPr marL="0" lvl="0" indent="0" algn="just" rtl="0">
              <a:lnSpc>
                <a:spcPct val="115000"/>
              </a:lnSpc>
              <a:spcBef>
                <a:spcPts val="0"/>
              </a:spcBef>
              <a:spcAft>
                <a:spcPts val="0"/>
              </a:spcAft>
              <a:buClr>
                <a:schemeClr val="dk1"/>
              </a:buClr>
              <a:buSzPts val="1100"/>
              <a:buFont typeface="Arial"/>
              <a:buNone/>
            </a:pPr>
            <a:r>
              <a:rPr lang="en" sz="900" i="1">
                <a:solidFill>
                  <a:schemeClr val="lt1"/>
                </a:solidFill>
              </a:rPr>
              <a:t> </a:t>
            </a:r>
            <a:endParaRPr sz="900" i="1">
              <a:solidFill>
                <a:schemeClr val="lt1"/>
              </a:solidFill>
            </a:endParaRPr>
          </a:p>
          <a:p>
            <a:pPr marL="0" lvl="0" indent="0" algn="just" rtl="0">
              <a:lnSpc>
                <a:spcPct val="115000"/>
              </a:lnSpc>
              <a:spcBef>
                <a:spcPts val="0"/>
              </a:spcBef>
              <a:spcAft>
                <a:spcPts val="0"/>
              </a:spcAft>
              <a:buClr>
                <a:schemeClr val="dk1"/>
              </a:buClr>
              <a:buSzPts val="1100"/>
              <a:buFont typeface="Arial"/>
              <a:buNone/>
            </a:pPr>
            <a:r>
              <a:rPr lang="en" sz="900" i="1">
                <a:solidFill>
                  <a:schemeClr val="lt1"/>
                </a:solidFill>
              </a:rPr>
              <a:t>Designed with the inclusivity endemic to the IVY PARK brand, the range offers sizing from XXS- 3XL and price points from $35 - $350 USD. IVY PARK NOIR will be available in select adidas stores,  online at adidas.com/ivypark and in select partner stores globally beginning October 12, 2023.  </a:t>
            </a:r>
            <a:endParaRPr sz="900" i="1">
              <a:solidFill>
                <a:schemeClr val="lt1"/>
              </a:solidFill>
            </a:endParaRPr>
          </a:p>
          <a:p>
            <a:pPr marL="0" lvl="0" indent="0" algn="just" rtl="0">
              <a:spcBef>
                <a:spcPts val="0"/>
              </a:spcBef>
              <a:spcAft>
                <a:spcPts val="0"/>
              </a:spcAft>
              <a:buNone/>
            </a:pPr>
            <a:endParaRPr sz="900" b="1" i="1">
              <a:solidFill>
                <a:schemeClr val="lt1"/>
              </a:solidFill>
            </a:endParaRPr>
          </a:p>
          <a:p>
            <a:pPr marL="0" lvl="0" indent="0" algn="just" rtl="0">
              <a:lnSpc>
                <a:spcPct val="115000"/>
              </a:lnSpc>
              <a:spcBef>
                <a:spcPts val="0"/>
              </a:spcBef>
              <a:spcAft>
                <a:spcPts val="0"/>
              </a:spcAft>
              <a:buClr>
                <a:schemeClr val="dk1"/>
              </a:buClr>
              <a:buSzPts val="1100"/>
              <a:buFont typeface="Arial"/>
              <a:buNone/>
            </a:pPr>
            <a:r>
              <a:rPr lang="en" sz="900" b="1" i="1">
                <a:solidFill>
                  <a:schemeClr val="lt1"/>
                </a:solidFill>
              </a:rPr>
              <a:t>The Campaign</a:t>
            </a:r>
            <a:r>
              <a:rPr lang="en" sz="900" i="1">
                <a:solidFill>
                  <a:schemeClr val="lt1"/>
                </a:solidFill>
              </a:rPr>
              <a:t> </a:t>
            </a:r>
            <a:br>
              <a:rPr lang="en" sz="900" i="1">
                <a:solidFill>
                  <a:schemeClr val="lt1"/>
                </a:solidFill>
              </a:rPr>
            </a:br>
            <a:r>
              <a:rPr lang="en" sz="900" i="1">
                <a:solidFill>
                  <a:schemeClr val="lt1"/>
                </a:solidFill>
              </a:rPr>
              <a:t>Drawing inspiration from the Film Noir genre, and strength and dynamism of the photographers the likes of Helmut Newton and Richard Avedon, the campaign lauds the essentialism of the all-black line.  Elevated black and white portraits, taken against a soft white grey background, are offset by a playful spotlight that imbues the images with intrigue, and freedom. The campaign, like IVY PARK, upholds fearless confidence, celebrating those that move through the world, unapologetic in their self-expression. </a:t>
            </a:r>
            <a:endParaRPr sz="900" i="1">
              <a:solidFill>
                <a:schemeClr val="lt1"/>
              </a:solidFill>
            </a:endParaRPr>
          </a:p>
          <a:p>
            <a:pPr marL="0" lvl="0" indent="0" algn="just" rtl="0">
              <a:lnSpc>
                <a:spcPct val="115000"/>
              </a:lnSpc>
              <a:spcBef>
                <a:spcPts val="0"/>
              </a:spcBef>
              <a:spcAft>
                <a:spcPts val="0"/>
              </a:spcAft>
              <a:buNone/>
            </a:pPr>
            <a:r>
              <a:rPr lang="en" sz="900" i="1">
                <a:solidFill>
                  <a:schemeClr val="lt1"/>
                </a:solidFill>
              </a:rPr>
              <a:t> </a:t>
            </a:r>
            <a:endParaRPr sz="900" b="1" i="1">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5"/>
        <p:cNvGrpSpPr/>
        <p:nvPr/>
      </p:nvGrpSpPr>
      <p:grpSpPr>
        <a:xfrm>
          <a:off x="0" y="0"/>
          <a:ext cx="0" cy="0"/>
          <a:chOff x="0" y="0"/>
          <a:chExt cx="0" cy="0"/>
        </a:xfrm>
      </p:grpSpPr>
      <p:sp>
        <p:nvSpPr>
          <p:cNvPr id="416" name="Google Shape;416;p57"/>
          <p:cNvSpPr/>
          <p:nvPr/>
        </p:nvSpPr>
        <p:spPr>
          <a:xfrm>
            <a:off x="0" y="0"/>
            <a:ext cx="27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7" name="Google Shape;417;p57"/>
          <p:cNvPicPr preferRelativeResize="0"/>
          <p:nvPr/>
        </p:nvPicPr>
        <p:blipFill>
          <a:blip r:embed="rId3">
            <a:alphaModFix/>
          </a:blip>
          <a:stretch>
            <a:fillRect/>
          </a:stretch>
        </p:blipFill>
        <p:spPr>
          <a:xfrm rot="-5400000">
            <a:off x="-154812" y="2461986"/>
            <a:ext cx="585925" cy="219525"/>
          </a:xfrm>
          <a:prstGeom prst="rect">
            <a:avLst/>
          </a:prstGeom>
          <a:noFill/>
          <a:ln>
            <a:noFill/>
          </a:ln>
        </p:spPr>
      </p:pic>
      <p:sp>
        <p:nvSpPr>
          <p:cNvPr id="418" name="Google Shape;418;p57"/>
          <p:cNvSpPr txBox="1"/>
          <p:nvPr/>
        </p:nvSpPr>
        <p:spPr>
          <a:xfrm>
            <a:off x="412200" y="112750"/>
            <a:ext cx="6324300" cy="9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1"/>
                </a:solidFill>
                <a:latin typeface="Helvetica Neue"/>
                <a:ea typeface="Helvetica Neue"/>
                <a:cs typeface="Helvetica Neue"/>
                <a:sym typeface="Helvetica Neue"/>
              </a:rPr>
              <a:t>PR ASSETS</a:t>
            </a:r>
            <a:endParaRPr sz="2400" b="1" i="1">
              <a:solidFill>
                <a:schemeClr val="lt1"/>
              </a:solidFill>
              <a:latin typeface="Helvetica Neue"/>
              <a:ea typeface="Helvetica Neue"/>
              <a:cs typeface="Helvetica Neue"/>
              <a:sym typeface="Helvetica Neue"/>
            </a:endParaRPr>
          </a:p>
        </p:txBody>
      </p:sp>
      <p:sp>
        <p:nvSpPr>
          <p:cNvPr id="419" name="Google Shape;419;p57"/>
          <p:cNvSpPr txBox="1"/>
          <p:nvPr/>
        </p:nvSpPr>
        <p:spPr>
          <a:xfrm>
            <a:off x="572550" y="793700"/>
            <a:ext cx="5780400" cy="2681400"/>
          </a:xfrm>
          <a:prstGeom prst="rect">
            <a:avLst/>
          </a:prstGeom>
          <a:noFill/>
          <a:ln>
            <a:noFill/>
          </a:ln>
        </p:spPr>
        <p:txBody>
          <a:bodyPr spcFirstLastPara="1" wrap="square" lIns="91425" tIns="91425" rIns="91425" bIns="91425" anchor="t" anchorCtr="0">
            <a:noAutofit/>
          </a:bodyPr>
          <a:lstStyle/>
          <a:p>
            <a:r>
              <a:rPr lang="en" sz="1900" b="1">
                <a:solidFill>
                  <a:schemeClr val="lt1"/>
                </a:solidFill>
                <a:latin typeface="Helvetica Neue"/>
                <a:ea typeface="Helvetica Neue"/>
                <a:cs typeface="Helvetica Neue"/>
                <a:sym typeface="Helvetica Neue"/>
              </a:rPr>
              <a:t>ALL PR ASSETS ARE UNDER EMBARGO UNTIL </a:t>
            </a:r>
            <a:endParaRPr sz="19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900" b="1">
                <a:solidFill>
                  <a:schemeClr val="lt1"/>
                </a:solidFill>
                <a:latin typeface="Helvetica Neue"/>
                <a:ea typeface="Helvetica Neue"/>
                <a:cs typeface="Helvetica Neue"/>
                <a:sym typeface="Helvetica Neue"/>
              </a:rPr>
              <a:t>OCTOBER 6TH AT 10 AM ET</a:t>
            </a:r>
            <a:endParaRPr sz="19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9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9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300" b="1">
                <a:solidFill>
                  <a:schemeClr val="lt1"/>
                </a:solidFill>
                <a:latin typeface="Helvetica Neue"/>
                <a:ea typeface="Helvetica Neue"/>
                <a:cs typeface="Helvetica Neue"/>
                <a:sym typeface="Helvetica Neue"/>
              </a:rPr>
              <a:t>Press Release / Campaign Hero Imagery / Campaign Lifestyle Imagery</a:t>
            </a:r>
            <a:endParaRPr sz="13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300" b="1">
                <a:solidFill>
                  <a:schemeClr val="lt1"/>
                </a:solidFill>
                <a:latin typeface="Helvetica Neue"/>
                <a:ea typeface="Helvetica Neue"/>
                <a:cs typeface="Helvetica Neue"/>
                <a:sym typeface="Helvetica Neue"/>
              </a:rPr>
              <a:t>Campaign Product Index*</a:t>
            </a:r>
            <a:endParaRPr sz="13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300" b="1">
                <a:solidFill>
                  <a:schemeClr val="lt1"/>
                </a:solidFill>
                <a:latin typeface="Helvetica Neue"/>
                <a:ea typeface="Helvetica Neue"/>
                <a:cs typeface="Helvetica Neue"/>
                <a:sym typeface="Helvetica Neue"/>
              </a:rPr>
              <a:t>*</a:t>
            </a:r>
            <a:r>
              <a:rPr lang="en" sz="800" b="1">
                <a:solidFill>
                  <a:schemeClr val="lt1"/>
                </a:solidFill>
                <a:latin typeface="Helvetica Neue"/>
                <a:ea typeface="Helvetica Neue"/>
                <a:cs typeface="Helvetica Neue"/>
                <a:sym typeface="Helvetica Neue"/>
              </a:rPr>
              <a:t>for internal use/guide to respond to media enquiries</a:t>
            </a:r>
            <a:endParaRPr sz="8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9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900" b="1">
              <a:solidFill>
                <a:schemeClr val="lt1"/>
              </a:solidFill>
              <a:latin typeface="Helvetica Neue"/>
              <a:ea typeface="Helvetica Neue"/>
              <a:cs typeface="Helvetica Neue"/>
              <a:sym typeface="Helvetica Neue"/>
            </a:endParaRPr>
          </a:p>
          <a:p>
            <a:r>
              <a:rPr lang="en" sz="1900" b="1">
                <a:solidFill>
                  <a:schemeClr val="lt1"/>
                </a:solidFill>
                <a:latin typeface="Helvetica Neue"/>
                <a:ea typeface="Helvetica Neue"/>
                <a:cs typeface="Helvetica Neue"/>
                <a:sym typeface="Helvetica Neue"/>
              </a:rPr>
              <a:t>LINK TO DOWNLOAD ASSETS FOR </a:t>
            </a:r>
            <a:endParaRPr sz="19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900" b="1">
                <a:solidFill>
                  <a:schemeClr val="lt1"/>
                </a:solidFill>
                <a:latin typeface="Helvetica Neue"/>
                <a:ea typeface="Helvetica Neue"/>
                <a:cs typeface="Helvetica Neue"/>
                <a:sym typeface="Helvetica Neue"/>
              </a:rPr>
              <a:t>MEDIA OUTREACH: </a:t>
            </a:r>
            <a:r>
              <a:rPr lang="en" sz="1900" b="1" u="sng">
                <a:solidFill>
                  <a:schemeClr val="lt1"/>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HERE</a:t>
            </a:r>
            <a:endParaRPr sz="1900" b="1" u="sng">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9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900" b="1">
              <a:solidFill>
                <a:schemeClr val="lt1"/>
              </a:solidFill>
              <a:latin typeface="Helvetica Neue"/>
              <a:ea typeface="Helvetica Neue"/>
              <a:cs typeface="Helvetica Neue"/>
              <a:sym typeface="Helvetica Neu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8"/>
          <p:cNvSpPr/>
          <p:nvPr/>
        </p:nvSpPr>
        <p:spPr>
          <a:xfrm>
            <a:off x="268700" y="0"/>
            <a:ext cx="8875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8"/>
          <p:cNvSpPr txBox="1"/>
          <p:nvPr/>
        </p:nvSpPr>
        <p:spPr>
          <a:xfrm>
            <a:off x="1497800" y="2051050"/>
            <a:ext cx="6417000" cy="699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4800"/>
              <a:buFont typeface="Arial"/>
              <a:buNone/>
            </a:pPr>
            <a:r>
              <a:rPr lang="en" sz="4800" b="1">
                <a:solidFill>
                  <a:schemeClr val="lt1"/>
                </a:solidFill>
                <a:latin typeface="Helvetica Neue"/>
                <a:ea typeface="Helvetica Neue"/>
                <a:cs typeface="Helvetica Neue"/>
                <a:sym typeface="Helvetica Neue"/>
              </a:rPr>
              <a:t>THANK YOU</a:t>
            </a:r>
            <a:endParaRPr sz="4800" b="1">
              <a:solidFill>
                <a:schemeClr val="lt1"/>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7"/>
          <p:cNvSpPr/>
          <p:nvPr/>
        </p:nvSpPr>
        <p:spPr>
          <a:xfrm>
            <a:off x="4602775" y="0"/>
            <a:ext cx="45675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27"/>
          <p:cNvSpPr txBox="1"/>
          <p:nvPr/>
        </p:nvSpPr>
        <p:spPr>
          <a:xfrm>
            <a:off x="4781425" y="937775"/>
            <a:ext cx="4210200" cy="32682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200"/>
              </a:spcBef>
              <a:spcAft>
                <a:spcPts val="0"/>
              </a:spcAft>
              <a:buClr>
                <a:srgbClr val="000000"/>
              </a:buClr>
              <a:buSzPts val="1100"/>
              <a:buFont typeface="Arial"/>
              <a:buNone/>
            </a:pPr>
            <a:r>
              <a:rPr lang="en" sz="1300" b="1">
                <a:solidFill>
                  <a:schemeClr val="lt1"/>
                </a:solidFill>
                <a:latin typeface="Helvetica Neue"/>
                <a:ea typeface="Helvetica Neue"/>
                <a:cs typeface="Helvetica Neue"/>
                <a:sym typeface="Helvetica Neue"/>
              </a:rPr>
              <a:t>IVY NOIR is a sensual, daring line that encourages you to move your body in the purest way. </a:t>
            </a:r>
            <a:endParaRPr sz="1300" b="1">
              <a:solidFill>
                <a:schemeClr val="lt1"/>
              </a:solidFill>
              <a:latin typeface="Helvetica Neue"/>
              <a:ea typeface="Helvetica Neue"/>
              <a:cs typeface="Helvetica Neue"/>
              <a:sym typeface="Helvetica Neue"/>
            </a:endParaRPr>
          </a:p>
          <a:p>
            <a:pPr marL="0" marR="0" lvl="0" indent="0" algn="l" rtl="0">
              <a:lnSpc>
                <a:spcPct val="115000"/>
              </a:lnSpc>
              <a:spcBef>
                <a:spcPts val="1200"/>
              </a:spcBef>
              <a:spcAft>
                <a:spcPts val="0"/>
              </a:spcAft>
              <a:buClr>
                <a:srgbClr val="000000"/>
              </a:buClr>
              <a:buSzPts val="1100"/>
              <a:buFont typeface="Arial"/>
              <a:buNone/>
            </a:pPr>
            <a:r>
              <a:rPr lang="en" sz="1300" b="1">
                <a:solidFill>
                  <a:schemeClr val="lt1"/>
                </a:solidFill>
                <a:latin typeface="Helvetica Neue"/>
                <a:ea typeface="Helvetica Neue"/>
                <a:cs typeface="Helvetica Neue"/>
                <a:sym typeface="Helvetica Neue"/>
              </a:rPr>
              <a:t>Designed for the fearless, let your self-confidence emanate.</a:t>
            </a:r>
            <a:endParaRPr sz="1300" b="1">
              <a:solidFill>
                <a:schemeClr val="lt1"/>
              </a:solidFill>
              <a:latin typeface="Helvetica Neue"/>
              <a:ea typeface="Helvetica Neue"/>
              <a:cs typeface="Helvetica Neue"/>
              <a:sym typeface="Helvetica Neue"/>
            </a:endParaRPr>
          </a:p>
          <a:p>
            <a:pPr marL="0" marR="0" lvl="0" indent="0" algn="l" rtl="0">
              <a:lnSpc>
                <a:spcPct val="115000"/>
              </a:lnSpc>
              <a:spcBef>
                <a:spcPts val="1200"/>
              </a:spcBef>
              <a:spcAft>
                <a:spcPts val="0"/>
              </a:spcAft>
              <a:buClr>
                <a:srgbClr val="000000"/>
              </a:buClr>
              <a:buSzPts val="1100"/>
              <a:buFont typeface="Arial"/>
              <a:buNone/>
            </a:pPr>
            <a:r>
              <a:rPr lang="en" sz="1300" b="1">
                <a:solidFill>
                  <a:schemeClr val="lt1"/>
                </a:solidFill>
                <a:latin typeface="Helvetica Neue"/>
                <a:ea typeface="Helvetica Neue"/>
                <a:cs typeface="Helvetica Neue"/>
                <a:sym typeface="Helvetica Neue"/>
              </a:rPr>
              <a:t>Latex, shiny spandex and sheer items with leather to accent give you power, with looks that are bound by the iconic IVY PARK and adidas signatures</a:t>
            </a:r>
            <a:endParaRPr sz="1300" b="1">
              <a:solidFill>
                <a:schemeClr val="lt1"/>
              </a:solidFill>
              <a:latin typeface="Helvetica Neue"/>
              <a:ea typeface="Helvetica Neue"/>
              <a:cs typeface="Helvetica Neue"/>
              <a:sym typeface="Helvetica Neue"/>
            </a:endParaRPr>
          </a:p>
          <a:p>
            <a:pPr marL="0" marR="0" lvl="0" indent="0" algn="l" rtl="0">
              <a:lnSpc>
                <a:spcPct val="115000"/>
              </a:lnSpc>
              <a:spcBef>
                <a:spcPts val="1200"/>
              </a:spcBef>
              <a:spcAft>
                <a:spcPts val="1200"/>
              </a:spcAft>
              <a:buClr>
                <a:srgbClr val="000000"/>
              </a:buClr>
              <a:buSzPts val="1100"/>
              <a:buFont typeface="Arial"/>
              <a:buNone/>
            </a:pPr>
            <a:r>
              <a:rPr lang="en" sz="1300" b="1">
                <a:solidFill>
                  <a:schemeClr val="lt1"/>
                </a:solidFill>
                <a:latin typeface="Helvetica Neue"/>
                <a:ea typeface="Helvetica Neue"/>
                <a:cs typeface="Helvetica Neue"/>
                <a:sym typeface="Helvetica Neue"/>
              </a:rPr>
              <a:t>IVY NOIR is a celebration of you.</a:t>
            </a:r>
            <a:endParaRPr sz="1300" b="1">
              <a:solidFill>
                <a:schemeClr val="lt1"/>
              </a:solidFill>
              <a:latin typeface="Helvetica Neue"/>
              <a:ea typeface="Helvetica Neue"/>
              <a:cs typeface="Helvetica Neue"/>
              <a:sym typeface="Helvetica Neue"/>
            </a:endParaRPr>
          </a:p>
        </p:txBody>
      </p:sp>
      <p:sp>
        <p:nvSpPr>
          <p:cNvPr id="122" name="Google Shape;122;p27"/>
          <p:cNvSpPr/>
          <p:nvPr/>
        </p:nvSpPr>
        <p:spPr>
          <a:xfrm>
            <a:off x="268700" y="125"/>
            <a:ext cx="4334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7"/>
          <p:cNvSpPr txBox="1"/>
          <p:nvPr/>
        </p:nvSpPr>
        <p:spPr>
          <a:xfrm>
            <a:off x="537225" y="1374750"/>
            <a:ext cx="3850500" cy="2032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4800"/>
              <a:buFont typeface="Arial"/>
              <a:buNone/>
            </a:pPr>
            <a:r>
              <a:rPr lang="en" sz="4800" b="1">
                <a:solidFill>
                  <a:schemeClr val="dk1"/>
                </a:solidFill>
                <a:latin typeface="Helvetica Neue"/>
                <a:ea typeface="Helvetica Neue"/>
                <a:cs typeface="Helvetica Neue"/>
                <a:sym typeface="Helvetica Neue"/>
              </a:rPr>
              <a:t>CAMPAIGN</a:t>
            </a:r>
            <a:endParaRPr sz="4800" b="1">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4800"/>
              <a:buFont typeface="Arial"/>
              <a:buNone/>
            </a:pPr>
            <a:r>
              <a:rPr lang="en" sz="4800" b="1">
                <a:solidFill>
                  <a:schemeClr val="dk1"/>
                </a:solidFill>
                <a:latin typeface="Helvetica Neue"/>
                <a:ea typeface="Helvetica Neue"/>
                <a:cs typeface="Helvetica Neue"/>
                <a:sym typeface="Helvetica Neue"/>
              </a:rPr>
              <a:t>OVERVIEW</a:t>
            </a:r>
            <a:endParaRPr sz="4800" b="1">
              <a:solidFill>
                <a:schemeClr val="dk1"/>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8"/>
          <p:cNvSpPr/>
          <p:nvPr/>
        </p:nvSpPr>
        <p:spPr>
          <a:xfrm>
            <a:off x="4602775" y="0"/>
            <a:ext cx="45675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8"/>
          <p:cNvSpPr txBox="1"/>
          <p:nvPr/>
        </p:nvSpPr>
        <p:spPr>
          <a:xfrm>
            <a:off x="5366425" y="1374750"/>
            <a:ext cx="3040200" cy="28512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rgbClr val="000000"/>
              </a:buClr>
              <a:buSzPts val="1100"/>
              <a:buFont typeface="Arial"/>
              <a:buNone/>
            </a:pPr>
            <a:br>
              <a:rPr lang="en" sz="1500" b="1" i="0" u="none" strike="noStrike" cap="none">
                <a:solidFill>
                  <a:schemeClr val="lt1"/>
                </a:solidFill>
                <a:latin typeface="Helvetica Neue"/>
                <a:ea typeface="Helvetica Neue"/>
                <a:cs typeface="Helvetica Neue"/>
                <a:sym typeface="Helvetica Neue"/>
              </a:rPr>
            </a:br>
            <a:r>
              <a:rPr lang="en" sz="1500" b="1" i="0" u="none" strike="noStrike" cap="none">
                <a:solidFill>
                  <a:schemeClr val="lt1"/>
                </a:solidFill>
                <a:latin typeface="Helvetica Neue"/>
                <a:ea typeface="Helvetica Neue"/>
                <a:cs typeface="Helvetica Neue"/>
                <a:sym typeface="Helvetica Neue"/>
              </a:rPr>
              <a:t> </a:t>
            </a:r>
            <a:endParaRPr sz="1500" b="1" i="0" u="none" strike="noStrike" cap="none">
              <a:solidFill>
                <a:schemeClr val="lt1"/>
              </a:solidFill>
              <a:latin typeface="Helvetica Neue"/>
              <a:ea typeface="Helvetica Neue"/>
              <a:cs typeface="Helvetica Neue"/>
              <a:sym typeface="Helvetica Neue"/>
            </a:endParaRPr>
          </a:p>
        </p:txBody>
      </p:sp>
      <p:sp>
        <p:nvSpPr>
          <p:cNvPr id="130" name="Google Shape;130;p28"/>
          <p:cNvSpPr/>
          <p:nvPr/>
        </p:nvSpPr>
        <p:spPr>
          <a:xfrm>
            <a:off x="268700" y="125"/>
            <a:ext cx="4334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8"/>
          <p:cNvSpPr txBox="1"/>
          <p:nvPr/>
        </p:nvSpPr>
        <p:spPr>
          <a:xfrm>
            <a:off x="518350" y="2287600"/>
            <a:ext cx="3040200" cy="463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 sz="4800" b="1" i="0" u="none" strike="noStrike" cap="none">
                <a:solidFill>
                  <a:schemeClr val="dk1"/>
                </a:solidFill>
                <a:latin typeface="Helvetica Neue"/>
                <a:ea typeface="Helvetica Neue"/>
                <a:cs typeface="Helvetica Neue"/>
                <a:sym typeface="Helvetica Neue"/>
              </a:rPr>
              <a:t>MISSION</a:t>
            </a:r>
            <a:endParaRPr sz="4800" b="1" i="0" u="none" strike="noStrike" cap="none">
              <a:solidFill>
                <a:schemeClr val="dk1"/>
              </a:solidFill>
              <a:latin typeface="Helvetica Neue"/>
              <a:ea typeface="Helvetica Neue"/>
              <a:cs typeface="Helvetica Neue"/>
              <a:sym typeface="Helvetica Neue"/>
            </a:endParaRPr>
          </a:p>
        </p:txBody>
      </p:sp>
      <p:sp>
        <p:nvSpPr>
          <p:cNvPr id="132" name="Google Shape;132;p28"/>
          <p:cNvSpPr txBox="1"/>
          <p:nvPr/>
        </p:nvSpPr>
        <p:spPr>
          <a:xfrm>
            <a:off x="5366425" y="1374750"/>
            <a:ext cx="3040200" cy="2851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lt1"/>
                </a:solidFill>
                <a:latin typeface="Helvetica Neue"/>
                <a:ea typeface="Helvetica Neue"/>
                <a:cs typeface="Helvetica Neue"/>
                <a:sym typeface="Helvetica Neue"/>
              </a:rPr>
              <a:t>adidas x IVY PARK combines Beyoncé’s love of athleticism and fashion with adidas’ performance and innovation to push the boundaries of athletic wear and inspire anyone who understands that beauty is more than physical appearance. True beauty is in the health of our minds, hearts and bodies, and expresses itself through inclusivity, love, laughter, action, and joy.</a:t>
            </a:r>
            <a:endParaRPr b="1">
              <a:solidFill>
                <a:schemeClr val="lt1"/>
              </a:solidFill>
              <a:latin typeface="Helvetica Neue"/>
              <a:ea typeface="Helvetica Neue"/>
              <a:cs typeface="Helvetica Neue"/>
              <a:sym typeface="Helvetica Neue"/>
            </a:endParaRPr>
          </a:p>
          <a:p>
            <a:pPr marL="0" marR="0" lvl="0" indent="0" algn="l" rtl="0">
              <a:lnSpc>
                <a:spcPct val="115000"/>
              </a:lnSpc>
              <a:spcBef>
                <a:spcPts val="1200"/>
              </a:spcBef>
              <a:spcAft>
                <a:spcPts val="1200"/>
              </a:spcAft>
              <a:buClr>
                <a:srgbClr val="000000"/>
              </a:buClr>
              <a:buSzPts val="1100"/>
              <a:buFont typeface="Arial"/>
              <a:buNone/>
            </a:pPr>
            <a:r>
              <a:rPr lang="en" sz="1500" b="1" i="0" u="none" strike="noStrike" cap="none">
                <a:solidFill>
                  <a:schemeClr val="lt1"/>
                </a:solidFill>
                <a:latin typeface="Helvetica Neue"/>
                <a:ea typeface="Helvetica Neue"/>
                <a:cs typeface="Helvetica Neue"/>
                <a:sym typeface="Helvetica Neue"/>
              </a:rPr>
              <a:t> </a:t>
            </a:r>
            <a:endParaRPr sz="1500" b="1" i="0"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p:nvPr/>
        </p:nvSpPr>
        <p:spPr>
          <a:xfrm>
            <a:off x="4602775" y="0"/>
            <a:ext cx="45675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29"/>
          <p:cNvSpPr txBox="1"/>
          <p:nvPr/>
        </p:nvSpPr>
        <p:spPr>
          <a:xfrm>
            <a:off x="5366425" y="1374750"/>
            <a:ext cx="3040200" cy="2851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lt1"/>
                </a:solidFill>
                <a:latin typeface="Helvetica Neue"/>
                <a:ea typeface="Helvetica Neue"/>
                <a:cs typeface="Helvetica Neue"/>
                <a:sym typeface="Helvetica Neue"/>
              </a:rPr>
              <a:t>adidas x IVY PARK shares respect and commitment to creativity, resilience and equity. Stories that are unconventional, authentic and playful align both parties around a set of core principles, including the importance of women in leadership, shared ownership, empowerment and collaboration.</a:t>
            </a:r>
            <a:endParaRPr b="1">
              <a:solidFill>
                <a:schemeClr val="lt1"/>
              </a:solidFill>
              <a:latin typeface="Helvetica Neue"/>
              <a:ea typeface="Helvetica Neue"/>
              <a:cs typeface="Helvetica Neue"/>
              <a:sym typeface="Helvetica Neue"/>
            </a:endParaRPr>
          </a:p>
          <a:p>
            <a:pPr marL="0" marR="0" lvl="0" indent="0" algn="l" rtl="0">
              <a:lnSpc>
                <a:spcPct val="115000"/>
              </a:lnSpc>
              <a:spcBef>
                <a:spcPts val="1200"/>
              </a:spcBef>
              <a:spcAft>
                <a:spcPts val="1200"/>
              </a:spcAft>
              <a:buClr>
                <a:srgbClr val="000000"/>
              </a:buClr>
              <a:buSzPts val="1100"/>
              <a:buFont typeface="Arial"/>
              <a:buNone/>
            </a:pPr>
            <a:r>
              <a:rPr lang="en" sz="1500" b="1" i="0" u="none" strike="noStrike" cap="none">
                <a:solidFill>
                  <a:schemeClr val="lt1"/>
                </a:solidFill>
                <a:latin typeface="Helvetica Neue"/>
                <a:ea typeface="Helvetica Neue"/>
                <a:cs typeface="Helvetica Neue"/>
                <a:sym typeface="Helvetica Neue"/>
              </a:rPr>
              <a:t> </a:t>
            </a:r>
            <a:endParaRPr sz="1500" b="1" i="0" u="none" strike="noStrike" cap="none">
              <a:solidFill>
                <a:schemeClr val="lt1"/>
              </a:solidFill>
              <a:latin typeface="Helvetica Neue"/>
              <a:ea typeface="Helvetica Neue"/>
              <a:cs typeface="Helvetica Neue"/>
              <a:sym typeface="Helvetica Neue"/>
            </a:endParaRPr>
          </a:p>
        </p:txBody>
      </p:sp>
      <p:sp>
        <p:nvSpPr>
          <p:cNvPr id="139" name="Google Shape;139;p29"/>
          <p:cNvSpPr/>
          <p:nvPr/>
        </p:nvSpPr>
        <p:spPr>
          <a:xfrm>
            <a:off x="268700" y="125"/>
            <a:ext cx="4334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9"/>
          <p:cNvSpPr txBox="1"/>
          <p:nvPr/>
        </p:nvSpPr>
        <p:spPr>
          <a:xfrm>
            <a:off x="594550" y="2287600"/>
            <a:ext cx="3040200" cy="463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4800"/>
              <a:buFont typeface="Arial"/>
              <a:buNone/>
            </a:pPr>
            <a:r>
              <a:rPr lang="en" sz="4800" b="1">
                <a:solidFill>
                  <a:schemeClr val="dk1"/>
                </a:solidFill>
                <a:latin typeface="Helvetica Neue"/>
                <a:ea typeface="Helvetica Neue"/>
                <a:cs typeface="Helvetica Neue"/>
                <a:sym typeface="Helvetica Neue"/>
              </a:rPr>
              <a:t>BELIEF</a:t>
            </a:r>
            <a:endParaRPr sz="4800" b="1">
              <a:solidFill>
                <a:schemeClr val="dk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4"/>
        <p:cNvGrpSpPr/>
        <p:nvPr/>
      </p:nvGrpSpPr>
      <p:grpSpPr>
        <a:xfrm>
          <a:off x="0" y="0"/>
          <a:ext cx="0" cy="0"/>
          <a:chOff x="0" y="0"/>
          <a:chExt cx="0" cy="0"/>
        </a:xfrm>
      </p:grpSpPr>
      <p:sp>
        <p:nvSpPr>
          <p:cNvPr id="145" name="Google Shape;145;p30"/>
          <p:cNvSpPr/>
          <p:nvPr/>
        </p:nvSpPr>
        <p:spPr>
          <a:xfrm>
            <a:off x="233225" y="125"/>
            <a:ext cx="8910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0"/>
          <p:cNvSpPr txBox="1"/>
          <p:nvPr/>
        </p:nvSpPr>
        <p:spPr>
          <a:xfrm>
            <a:off x="1497800" y="2051050"/>
            <a:ext cx="6417000" cy="699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4800"/>
              <a:buFont typeface="Arial"/>
              <a:buNone/>
            </a:pPr>
            <a:r>
              <a:rPr lang="en" sz="4800" b="1">
                <a:solidFill>
                  <a:schemeClr val="lt1"/>
                </a:solidFill>
                <a:latin typeface="Helvetica Neue"/>
                <a:ea typeface="Helvetica Neue"/>
                <a:cs typeface="Helvetica Neue"/>
                <a:sym typeface="Helvetica Neue"/>
              </a:rPr>
              <a:t>TIMELINE</a:t>
            </a:r>
            <a:endParaRPr sz="4800" b="1">
              <a:solidFill>
                <a:schemeClr val="lt1"/>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0"/>
        <p:cNvGrpSpPr/>
        <p:nvPr/>
      </p:nvGrpSpPr>
      <p:grpSpPr>
        <a:xfrm>
          <a:off x="0" y="0"/>
          <a:ext cx="0" cy="0"/>
          <a:chOff x="0" y="0"/>
          <a:chExt cx="0" cy="0"/>
        </a:xfrm>
      </p:grpSpPr>
      <p:sp>
        <p:nvSpPr>
          <p:cNvPr id="151" name="Google Shape;151;p31"/>
          <p:cNvSpPr txBox="1"/>
          <p:nvPr/>
        </p:nvSpPr>
        <p:spPr>
          <a:xfrm>
            <a:off x="381000" y="156600"/>
            <a:ext cx="3388800" cy="463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200"/>
              <a:buFont typeface="Arial"/>
              <a:buNone/>
            </a:pPr>
            <a:r>
              <a:rPr lang="en" sz="2400" b="1">
                <a:solidFill>
                  <a:schemeClr val="lt1"/>
                </a:solidFill>
                <a:latin typeface="Helvetica Neue"/>
                <a:ea typeface="Helvetica Neue"/>
                <a:cs typeface="Helvetica Neue"/>
                <a:sym typeface="Helvetica Neue"/>
              </a:rPr>
              <a:t>TIMELINE</a:t>
            </a:r>
            <a:endParaRPr sz="2400" b="1" i="0" u="none" strike="noStrike" cap="none">
              <a:solidFill>
                <a:schemeClr val="lt1"/>
              </a:solidFill>
              <a:latin typeface="Helvetica Neue"/>
              <a:ea typeface="Helvetica Neue"/>
              <a:cs typeface="Helvetica Neue"/>
              <a:sym typeface="Helvetica Neue"/>
            </a:endParaRPr>
          </a:p>
        </p:txBody>
      </p:sp>
      <p:cxnSp>
        <p:nvCxnSpPr>
          <p:cNvPr id="152" name="Google Shape;152;p31"/>
          <p:cNvCxnSpPr/>
          <p:nvPr/>
        </p:nvCxnSpPr>
        <p:spPr>
          <a:xfrm>
            <a:off x="543600" y="2105950"/>
            <a:ext cx="8181300" cy="0"/>
          </a:xfrm>
          <a:prstGeom prst="straightConnector1">
            <a:avLst/>
          </a:prstGeom>
          <a:noFill/>
          <a:ln w="28575" cap="flat" cmpd="sng">
            <a:solidFill>
              <a:srgbClr val="FFFFFF"/>
            </a:solidFill>
            <a:prstDash val="solid"/>
            <a:round/>
            <a:headEnd type="none" w="sm" len="sm"/>
            <a:tailEnd type="none" w="sm" len="sm"/>
          </a:ln>
        </p:spPr>
      </p:cxnSp>
      <p:sp>
        <p:nvSpPr>
          <p:cNvPr id="153" name="Google Shape;153;p31"/>
          <p:cNvSpPr txBox="1"/>
          <p:nvPr/>
        </p:nvSpPr>
        <p:spPr>
          <a:xfrm>
            <a:off x="1419776" y="2193501"/>
            <a:ext cx="1246200" cy="268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endParaRPr lang="en" sz="700" b="1" i="0" u="none" strike="noStrike" cap="none">
              <a:solidFill>
                <a:srgbClr val="FFFFFF"/>
              </a:solidFill>
              <a:latin typeface="Arial"/>
              <a:ea typeface="Arial"/>
              <a:cs typeface="Arial"/>
            </a:endParaRPr>
          </a:p>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Arial"/>
                <a:ea typeface="Arial"/>
                <a:cs typeface="Arial"/>
                <a:sym typeface="Arial"/>
              </a:rPr>
              <a:t>DEPLOY COLLECTION IMAGES, PERFORMANCE IMAGES + MEDIA ALERT WIDELY ACROSS GLOBAL MARKETS</a:t>
            </a: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Arial"/>
                <a:ea typeface="Arial"/>
                <a:cs typeface="Arial"/>
                <a:sym typeface="Arial"/>
              </a:rPr>
              <a:t>PRE-PITCHED AND/OR EXCLUSIVE COVERAGE GOES LIVE</a:t>
            </a: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Arial"/>
                <a:ea typeface="Arial"/>
                <a:cs typeface="Arial"/>
                <a:sym typeface="Arial"/>
              </a:rPr>
              <a:t>ADDITIONAL COVERAGE AND SOCIAL GOES LIVE</a:t>
            </a: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1" i="0" u="none" strike="noStrike" cap="none">
              <a:solidFill>
                <a:srgbClr val="FFFFFF"/>
              </a:solidFill>
              <a:latin typeface="Arial"/>
              <a:ea typeface="Arial"/>
              <a:cs typeface="Arial"/>
              <a:sym typeface="Arial"/>
            </a:endParaRPr>
          </a:p>
        </p:txBody>
      </p:sp>
      <p:sp>
        <p:nvSpPr>
          <p:cNvPr id="154" name="Google Shape;154;p31"/>
          <p:cNvSpPr txBox="1"/>
          <p:nvPr/>
        </p:nvSpPr>
        <p:spPr>
          <a:xfrm>
            <a:off x="2894388" y="1327901"/>
            <a:ext cx="1187400" cy="36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FFFFFF"/>
                </a:solidFill>
                <a:latin typeface="Arial"/>
                <a:ea typeface="Arial"/>
                <a:cs typeface="Arial"/>
                <a:sym typeface="Arial"/>
              </a:rPr>
              <a:t>OCTOBER </a:t>
            </a:r>
            <a:endParaRPr sz="9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FFFFFF"/>
                </a:solidFill>
                <a:latin typeface="Arial"/>
                <a:ea typeface="Arial"/>
                <a:cs typeface="Arial"/>
                <a:sym typeface="Arial"/>
              </a:rPr>
              <a:t>1ST</a:t>
            </a:r>
            <a:endParaRPr sz="900" b="1" i="0" u="none" strike="noStrike" cap="none">
              <a:solidFill>
                <a:srgbClr val="FFFFFF"/>
              </a:solidFill>
              <a:latin typeface="Arial"/>
              <a:ea typeface="Arial"/>
              <a:cs typeface="Arial"/>
              <a:sym typeface="Arial"/>
            </a:endParaRPr>
          </a:p>
        </p:txBody>
      </p:sp>
      <p:sp>
        <p:nvSpPr>
          <p:cNvPr id="155" name="Google Shape;155;p31"/>
          <p:cNvSpPr txBox="1"/>
          <p:nvPr/>
        </p:nvSpPr>
        <p:spPr>
          <a:xfrm>
            <a:off x="1448351" y="1184600"/>
            <a:ext cx="1187400" cy="708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FFFFFF"/>
                </a:solidFill>
                <a:latin typeface="Arial"/>
                <a:ea typeface="Arial"/>
                <a:cs typeface="Arial"/>
                <a:sym typeface="Arial"/>
              </a:rPr>
              <a:t>SEPTEMBER </a:t>
            </a:r>
            <a:endParaRPr sz="9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FFFFFF"/>
                </a:solidFill>
                <a:latin typeface="Arial"/>
                <a:ea typeface="Arial"/>
                <a:cs typeface="Arial"/>
                <a:sym typeface="Arial"/>
              </a:rPr>
              <a:t>27TH</a:t>
            </a:r>
            <a:endParaRPr sz="900" b="1" i="0" u="none" strike="noStrike" cap="none">
              <a:solidFill>
                <a:srgbClr val="FFFFFF"/>
              </a:solidFill>
              <a:latin typeface="Arial"/>
              <a:ea typeface="Arial"/>
              <a:cs typeface="Arial"/>
              <a:sym typeface="Arial"/>
            </a:endParaRPr>
          </a:p>
        </p:txBody>
      </p:sp>
      <p:cxnSp>
        <p:nvCxnSpPr>
          <p:cNvPr id="156" name="Google Shape;156;p31"/>
          <p:cNvCxnSpPr/>
          <p:nvPr/>
        </p:nvCxnSpPr>
        <p:spPr>
          <a:xfrm rot="10800000" flipH="1">
            <a:off x="2041451" y="1808429"/>
            <a:ext cx="1200" cy="264300"/>
          </a:xfrm>
          <a:prstGeom prst="straightConnector1">
            <a:avLst/>
          </a:prstGeom>
          <a:noFill/>
          <a:ln w="28575" cap="flat" cmpd="sng">
            <a:solidFill>
              <a:srgbClr val="FFFFFF"/>
            </a:solidFill>
            <a:prstDash val="solid"/>
            <a:round/>
            <a:headEnd type="none" w="sm" len="sm"/>
            <a:tailEnd type="none" w="sm" len="sm"/>
          </a:ln>
        </p:spPr>
      </p:cxnSp>
      <p:cxnSp>
        <p:nvCxnSpPr>
          <p:cNvPr id="157" name="Google Shape;157;p31"/>
          <p:cNvCxnSpPr/>
          <p:nvPr/>
        </p:nvCxnSpPr>
        <p:spPr>
          <a:xfrm rot="10800000" flipH="1">
            <a:off x="3492642" y="1843294"/>
            <a:ext cx="1200" cy="264300"/>
          </a:xfrm>
          <a:prstGeom prst="straightConnector1">
            <a:avLst/>
          </a:prstGeom>
          <a:noFill/>
          <a:ln w="28575" cap="flat" cmpd="sng">
            <a:solidFill>
              <a:srgbClr val="FFFFFF"/>
            </a:solidFill>
            <a:prstDash val="solid"/>
            <a:round/>
            <a:headEnd type="none" w="sm" len="sm"/>
            <a:tailEnd type="none" w="sm" len="sm"/>
          </a:ln>
        </p:spPr>
      </p:cxnSp>
      <p:sp>
        <p:nvSpPr>
          <p:cNvPr id="158" name="Google Shape;158;p31"/>
          <p:cNvSpPr txBox="1"/>
          <p:nvPr/>
        </p:nvSpPr>
        <p:spPr>
          <a:xfrm>
            <a:off x="5480369" y="1267187"/>
            <a:ext cx="1187400" cy="708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FFFFFF"/>
                </a:solidFill>
                <a:latin typeface="Arial"/>
                <a:ea typeface="Arial"/>
                <a:cs typeface="Arial"/>
                <a:sym typeface="Arial"/>
              </a:rPr>
              <a:t>OCTOBER </a:t>
            </a:r>
            <a:endParaRPr sz="9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900" b="1">
                <a:solidFill>
                  <a:srgbClr val="FFFFFF"/>
                </a:solidFill>
              </a:rPr>
              <a:t>10TH</a:t>
            </a:r>
            <a:endParaRPr sz="9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rgbClr val="FFFFFF"/>
              </a:solidFill>
              <a:latin typeface="Arial"/>
              <a:ea typeface="Arial"/>
              <a:cs typeface="Arial"/>
              <a:sym typeface="Arial"/>
            </a:endParaRPr>
          </a:p>
        </p:txBody>
      </p:sp>
      <p:cxnSp>
        <p:nvCxnSpPr>
          <p:cNvPr id="159" name="Google Shape;159;p31"/>
          <p:cNvCxnSpPr/>
          <p:nvPr/>
        </p:nvCxnSpPr>
        <p:spPr>
          <a:xfrm rot="10800000" flipH="1">
            <a:off x="6073469" y="1821876"/>
            <a:ext cx="1200" cy="264300"/>
          </a:xfrm>
          <a:prstGeom prst="straightConnector1">
            <a:avLst/>
          </a:prstGeom>
          <a:noFill/>
          <a:ln w="28575" cap="flat" cmpd="sng">
            <a:solidFill>
              <a:srgbClr val="FFFFFF"/>
            </a:solidFill>
            <a:prstDash val="solid"/>
            <a:round/>
            <a:headEnd type="none" w="sm" len="sm"/>
            <a:tailEnd type="none" w="sm" len="sm"/>
          </a:ln>
        </p:spPr>
      </p:cxnSp>
      <p:sp>
        <p:nvSpPr>
          <p:cNvPr id="160" name="Google Shape;160;p31"/>
          <p:cNvSpPr txBox="1"/>
          <p:nvPr/>
        </p:nvSpPr>
        <p:spPr>
          <a:xfrm>
            <a:off x="5510905" y="2193477"/>
            <a:ext cx="1187400" cy="1878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Arial"/>
                <a:ea typeface="Arial"/>
                <a:cs typeface="Arial"/>
                <a:sym typeface="Arial"/>
              </a:rPr>
              <a:t>PRESS PREVIEW ACTIVATION </a:t>
            </a: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161" name="Google Shape;161;p31"/>
          <p:cNvSpPr txBox="1"/>
          <p:nvPr/>
        </p:nvSpPr>
        <p:spPr>
          <a:xfrm>
            <a:off x="6878583" y="1327475"/>
            <a:ext cx="1187400" cy="422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FFFFFF"/>
                </a:solidFill>
                <a:latin typeface="Arial"/>
                <a:ea typeface="Arial"/>
                <a:cs typeface="Arial"/>
                <a:sym typeface="Arial"/>
              </a:rPr>
              <a:t>OCTOBER </a:t>
            </a:r>
            <a:endParaRPr sz="9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FFFFFF"/>
                </a:solidFill>
                <a:latin typeface="Arial"/>
                <a:ea typeface="Arial"/>
                <a:cs typeface="Arial"/>
                <a:sym typeface="Arial"/>
              </a:rPr>
              <a:t>12TH</a:t>
            </a:r>
            <a:endParaRPr sz="900" b="1" i="0" u="none" strike="noStrike" cap="none">
              <a:solidFill>
                <a:srgbClr val="FFFFFF"/>
              </a:solidFill>
              <a:latin typeface="Arial"/>
              <a:ea typeface="Arial"/>
              <a:cs typeface="Arial"/>
              <a:sym typeface="Arial"/>
            </a:endParaRPr>
          </a:p>
        </p:txBody>
      </p:sp>
      <p:cxnSp>
        <p:nvCxnSpPr>
          <p:cNvPr id="162" name="Google Shape;162;p31"/>
          <p:cNvCxnSpPr/>
          <p:nvPr/>
        </p:nvCxnSpPr>
        <p:spPr>
          <a:xfrm rot="10800000" flipH="1">
            <a:off x="7495495" y="1821876"/>
            <a:ext cx="1200" cy="264300"/>
          </a:xfrm>
          <a:prstGeom prst="straightConnector1">
            <a:avLst/>
          </a:prstGeom>
          <a:noFill/>
          <a:ln w="28575" cap="flat" cmpd="sng">
            <a:solidFill>
              <a:srgbClr val="FFFFFF"/>
            </a:solidFill>
            <a:prstDash val="solid"/>
            <a:round/>
            <a:headEnd type="none" w="sm" len="sm"/>
            <a:tailEnd type="none" w="sm" len="sm"/>
          </a:ln>
        </p:spPr>
      </p:cxnSp>
      <p:sp>
        <p:nvSpPr>
          <p:cNvPr id="163" name="Google Shape;163;p31"/>
          <p:cNvSpPr txBox="1"/>
          <p:nvPr/>
        </p:nvSpPr>
        <p:spPr>
          <a:xfrm>
            <a:off x="6939095" y="2195487"/>
            <a:ext cx="1187400" cy="220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Arial"/>
                <a:ea typeface="Arial"/>
                <a:cs typeface="Arial"/>
                <a:sym typeface="Arial"/>
              </a:rPr>
              <a:t>HLD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Arial"/>
                <a:ea typeface="Arial"/>
                <a:cs typeface="Arial"/>
                <a:sym typeface="Arial"/>
              </a:rPr>
              <a:t>SUSTAIN COVERAGE PHASE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Arial"/>
                <a:ea typeface="Arial"/>
                <a:cs typeface="Arial"/>
                <a:sym typeface="Arial"/>
              </a:rPr>
              <a:t>CONTINUOUS STORIES GO LIVE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p:txBody>
      </p:sp>
      <p:sp>
        <p:nvSpPr>
          <p:cNvPr id="164" name="Google Shape;164;p31"/>
          <p:cNvSpPr txBox="1"/>
          <p:nvPr/>
        </p:nvSpPr>
        <p:spPr>
          <a:xfrm>
            <a:off x="2930078" y="2191002"/>
            <a:ext cx="1187400" cy="206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solidFill>
                  <a:srgbClr val="FFFFFF"/>
                </a:solidFill>
                <a:latin typeface="Arial"/>
                <a:ea typeface="Arial"/>
                <a:cs typeface="Arial"/>
                <a:sym typeface="Arial"/>
              </a:rPr>
              <a:t>KANSAS CITY STAGE MOMENT </a:t>
            </a:r>
            <a:endParaRPr sz="7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Arial"/>
                <a:ea typeface="Arial"/>
                <a:cs typeface="Arial"/>
                <a:sym typeface="Arial"/>
              </a:rPr>
              <a:t>POTENTIAL SECOND WAVE OF PRESS COVERAGE PENDING KANSAS CITY REVEAL MOMENT </a:t>
            </a:r>
            <a:endParaRPr sz="700" b="0" i="0" u="none" strike="noStrike" cap="none">
              <a:solidFill>
                <a:srgbClr val="FFFFFF"/>
              </a:solidFill>
              <a:latin typeface="Arial"/>
              <a:ea typeface="Arial"/>
              <a:cs typeface="Arial"/>
              <a:sym typeface="Arial"/>
            </a:endParaRPr>
          </a:p>
        </p:txBody>
      </p:sp>
      <p:sp>
        <p:nvSpPr>
          <p:cNvPr id="168" name="Google Shape;168;p31"/>
          <p:cNvSpPr txBox="1"/>
          <p:nvPr/>
        </p:nvSpPr>
        <p:spPr>
          <a:xfrm>
            <a:off x="4189450" y="1267187"/>
            <a:ext cx="1187400" cy="708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FFFFFF"/>
                </a:solidFill>
                <a:latin typeface="Arial"/>
                <a:ea typeface="Arial"/>
                <a:cs typeface="Arial"/>
                <a:sym typeface="Arial"/>
              </a:rPr>
              <a:t>OCTOBER </a:t>
            </a:r>
            <a:endParaRPr sz="9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FFFFFF"/>
                </a:solidFill>
                <a:latin typeface="Arial"/>
                <a:ea typeface="Arial"/>
                <a:cs typeface="Arial"/>
                <a:sym typeface="Arial"/>
              </a:rPr>
              <a:t>6TH</a:t>
            </a:r>
            <a:endParaRPr sz="9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rgbClr val="FFFFFF"/>
              </a:solidFill>
              <a:latin typeface="Arial"/>
              <a:ea typeface="Arial"/>
              <a:cs typeface="Arial"/>
              <a:sym typeface="Arial"/>
            </a:endParaRPr>
          </a:p>
        </p:txBody>
      </p:sp>
      <p:cxnSp>
        <p:nvCxnSpPr>
          <p:cNvPr id="169" name="Google Shape;169;p31"/>
          <p:cNvCxnSpPr/>
          <p:nvPr/>
        </p:nvCxnSpPr>
        <p:spPr>
          <a:xfrm rot="10800000" flipH="1">
            <a:off x="4782551" y="1848770"/>
            <a:ext cx="1200" cy="264300"/>
          </a:xfrm>
          <a:prstGeom prst="straightConnector1">
            <a:avLst/>
          </a:prstGeom>
          <a:noFill/>
          <a:ln w="28575" cap="flat" cmpd="sng">
            <a:solidFill>
              <a:srgbClr val="FFFFFF"/>
            </a:solidFill>
            <a:prstDash val="solid"/>
            <a:round/>
            <a:headEnd type="none" w="sm" len="sm"/>
            <a:tailEnd type="none" w="sm" len="sm"/>
          </a:ln>
        </p:spPr>
      </p:cxnSp>
      <p:sp>
        <p:nvSpPr>
          <p:cNvPr id="170" name="Google Shape;170;p31"/>
          <p:cNvSpPr txBox="1"/>
          <p:nvPr/>
        </p:nvSpPr>
        <p:spPr>
          <a:xfrm>
            <a:off x="4220996" y="2191002"/>
            <a:ext cx="1187400" cy="206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Arial"/>
                <a:ea typeface="Arial"/>
                <a:cs typeface="Arial"/>
                <a:sym typeface="Arial"/>
              </a:rPr>
              <a:t>PR EMBARGO LIFTS </a:t>
            </a: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Arial"/>
                <a:ea typeface="Arial"/>
                <a:cs typeface="Arial"/>
                <a:sym typeface="Arial"/>
              </a:rPr>
              <a:t>GLOBAL PRESS COVERAGE GOES LIVE</a:t>
            </a:r>
            <a:endParaRPr sz="700" b="0" i="1"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endParaRPr sz="700" b="1" i="0" u="none" strike="noStrike" cap="non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2"/>
          <p:cNvSpPr/>
          <p:nvPr/>
        </p:nvSpPr>
        <p:spPr>
          <a:xfrm>
            <a:off x="268700" y="125"/>
            <a:ext cx="8875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2"/>
          <p:cNvSpPr txBox="1"/>
          <p:nvPr/>
        </p:nvSpPr>
        <p:spPr>
          <a:xfrm>
            <a:off x="1497800" y="2051050"/>
            <a:ext cx="6417000" cy="699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4800"/>
              <a:buFont typeface="Arial"/>
              <a:buNone/>
            </a:pPr>
            <a:r>
              <a:rPr lang="en" sz="4800" b="1">
                <a:solidFill>
                  <a:schemeClr val="lt1"/>
                </a:solidFill>
                <a:latin typeface="Helvetica Neue"/>
                <a:ea typeface="Helvetica Neue"/>
                <a:cs typeface="Helvetica Neue"/>
                <a:sym typeface="Helvetica Neue"/>
              </a:rPr>
              <a:t>OBJECTIVES</a:t>
            </a:r>
            <a:endParaRPr sz="4800" b="1">
              <a:solidFill>
                <a:schemeClr val="lt1"/>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9ceb40d-78c2-4428-be28-79531305c121">
      <Terms xmlns="http://schemas.microsoft.com/office/infopath/2007/PartnerControls"/>
    </lcf76f155ced4ddcb4097134ff3c332f>
    <TaxCatchAll xmlns="f1952126-9909-4690-87b8-e04e2ff07e5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5136E14C6C2F448F6DAB391628341C" ma:contentTypeVersion="19" ma:contentTypeDescription="Create a new document." ma:contentTypeScope="" ma:versionID="04a3969a491e4e4465b69a6f39009735">
  <xsd:schema xmlns:xsd="http://www.w3.org/2001/XMLSchema" xmlns:xs="http://www.w3.org/2001/XMLSchema" xmlns:p="http://schemas.microsoft.com/office/2006/metadata/properties" xmlns:ns2="79ceb40d-78c2-4428-be28-79531305c121" xmlns:ns3="f1952126-9909-4690-87b8-e04e2ff07e5f" targetNamespace="http://schemas.microsoft.com/office/2006/metadata/properties" ma:root="true" ma:fieldsID="578b756eca5724611dc2c2732991438e" ns2:_="" ns3:_="">
    <xsd:import namespace="79ceb40d-78c2-4428-be28-79531305c121"/>
    <xsd:import namespace="f1952126-9909-4690-87b8-e04e2ff07e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ceb40d-78c2-4428-be28-79531305c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952bda3-1a3f-445c-80af-ac4d52648f1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952126-9909-4690-87b8-e04e2ff07e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840eafb-aeda-4049-8685-130d3ef9a2ec}" ma:internalName="TaxCatchAll" ma:showField="CatchAllData" ma:web="f1952126-9909-4690-87b8-e04e2ff07e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6C6158-32BB-4158-9BA0-A5AB235CF1FF}">
  <ds:schemaRefs>
    <ds:schemaRef ds:uri="79ceb40d-78c2-4428-be28-79531305c121"/>
    <ds:schemaRef ds:uri="f1952126-9909-4690-87b8-e04e2ff07e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A369333-30F4-438F-8EB0-D1793D2159EA}">
  <ds:schemaRefs>
    <ds:schemaRef ds:uri="79ceb40d-78c2-4428-be28-79531305c121"/>
    <ds:schemaRef ds:uri="f1952126-9909-4690-87b8-e04e2ff07e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4A02FC-D99B-40E1-B54D-12DF42A57308}">
  <ds:schemaRefs>
    <ds:schemaRef ds:uri="http://schemas.microsoft.com/sharepoint/v3/contenttype/forms"/>
  </ds:schemaRefs>
</ds:datastoreItem>
</file>

<file path=docMetadata/LabelInfo.xml><?xml version="1.0" encoding="utf-8"?>
<clbl:labelList xmlns:clbl="http://schemas.microsoft.com/office/2020/mipLabelMetadata">
  <clbl:label id="{1c3ba50a-93e8-411f-aceb-87183474575f}" enabled="1" method="Standard" siteId="{3bfeb222-e42c-4535-aace-ea6f7751369b}"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35</Slides>
  <Notes>35</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STORYTELLING - DIGITAL EXCLUSIVE    </vt:lpstr>
      <vt:lpstr>DESIGN STORYTELLING - BROADCAST    </vt:lpstr>
      <vt:lpstr>PERFORMANCE LOOK AMPLIFICATION    </vt:lpstr>
      <vt:lpstr>PowerPoint Presentation</vt:lpstr>
      <vt:lpstr>CAMPAIGN + COLLECTION REVEAL   </vt:lpstr>
      <vt:lpstr>POTENTIAL EXCLUSIVE EXTENSION</vt:lpstr>
      <vt:lpstr>MEDIA SEEDING   </vt:lpstr>
      <vt:lpstr>GLOBAL WIDESPREAD MEDIA COVERAGE   Media Grid Snapshot    </vt:lpstr>
      <vt:lpstr>PowerPoint Presentation</vt:lpstr>
      <vt:lpstr>PRESS PREVIEW</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cp:revision>
  <dcterms:modified xsi:type="dcterms:W3CDTF">2023-10-04T11:20:27Z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0x010100135136E14C6C2F448F6DAB391628341C</vt:lpwstr>
  </property>
  <property fmtid="{D5CDD505-2E9C-101B-9397-08002B2CF9AE}" pid="3" name="MediaServiceImageTags">
    <vt:lpwstr/>
  </property>
</Properties>
</file>