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4"/>
  </p:sld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 id="307" r:id="rId56"/>
    <p:sldId id="308" r:id="rId57"/>
    <p:sldId id="309" r:id="rId58"/>
    <p:sldId id="310" r:id="rId59"/>
    <p:sldId id="311" r:id="rId60"/>
    <p:sldId id="312" r:id="rId61"/>
    <p:sldId id="313" r:id="rId62"/>
    <p:sldId id="314" r:id="rId63"/>
    <p:sldId id="315" r:id="rId64"/>
    <p:sldId id="316" r:id="rId65"/>
    <p:sldId id="317" r:id="rId66"/>
    <p:sldId id="318" r:id="rId67"/>
    <p:sldId id="319" r:id="rId68"/>
    <p:sldId id="320" r:id="rId69"/>
    <p:sldId id="321" r:id="rId70"/>
    <p:sldId id="322" r:id="rId71"/>
    <p:sldId id="323" r:id="rId72"/>
    <p:sldId id="324" r:id="rId73"/>
    <p:sldId id="325" r:id="rId74"/>
    <p:sldId id="326" r:id="rId75"/>
    <p:sldId id="327" r:id="rId76"/>
    <p:sldId id="328" r:id="rId77"/>
    <p:sldId id="329" r:id="rId78"/>
    <p:sldId id="330" r:id="rId79"/>
    <p:sldId id="331" r:id="rId80"/>
    <p:sldId id="332" r:id="rId81"/>
    <p:sldId id="333" r:id="rId82"/>
    <p:sldId id="334" r:id="rId83"/>
    <p:sldId id="335" r:id="rId84"/>
    <p:sldId id="336" r:id="rId85"/>
    <p:sldId id="337" r:id="rId86"/>
    <p:sldId id="338" r:id="rId87"/>
    <p:sldId id="339" r:id="rId88"/>
    <p:sldId id="340" r:id="rId89"/>
    <p:sldId id="341" r:id="rId90"/>
    <p:sldId id="342" r:id="rId91"/>
    <p:sldId id="343" r:id="rId92"/>
    <p:sldId id="344" r:id="rId93"/>
    <p:sldId id="345" r:id="rId94"/>
    <p:sldId id="346" r:id="rId95"/>
    <p:sldId id="347" r:id="rId96"/>
    <p:sldId id="348" r:id="rId97"/>
    <p:sldId id="349" r:id="rId98"/>
    <p:sldId id="350" r:id="rId99"/>
    <p:sldId id="351" r:id="rId100"/>
    <p:sldId id="352" r:id="rId101"/>
    <p:sldId id="353" r:id="rId102"/>
    <p:sldId id="354" r:id="rId103"/>
    <p:sldId id="355" r:id="rId104"/>
    <p:sldId id="356" r:id="rId105"/>
    <p:sldId id="357" r:id="rId106"/>
    <p:sldId id="358" r:id="rId107"/>
    <p:sldId id="359" r:id="rId108"/>
    <p:sldId id="360" r:id="rId109"/>
    <p:sldId id="361" r:id="rId110"/>
    <p:sldId id="362" r:id="rId111"/>
    <p:sldId id="363" r:id="rId112"/>
    <p:sldId id="364" r:id="rId113"/>
    <p:sldId id="365" r:id="rId114"/>
    <p:sldId id="366" r:id="rId115"/>
    <p:sldId id="367" r:id="rId116"/>
    <p:sldId id="368" r:id="rId117"/>
    <p:sldId id="369" r:id="rId118"/>
    <p:sldId id="370" r:id="rId119"/>
    <p:sldId id="371" r:id="rId120"/>
    <p:sldId id="372" r:id="rId121"/>
    <p:sldId id="373" r:id="rId122"/>
    <p:sldId id="374" r:id="rId123"/>
    <p:sldId id="375" r:id="rId124"/>
    <p:sldId id="376" r:id="rId125"/>
    <p:sldId id="377" r:id="rId126"/>
    <p:sldId id="378" r:id="rId127"/>
    <p:sldId id="379" r:id="rId128"/>
    <p:sldId id="380" r:id="rId129"/>
    <p:sldId id="381" r:id="rId130"/>
    <p:sldId id="382" r:id="rId131"/>
    <p:sldId id="383" r:id="rId132"/>
    <p:sldId id="384" r:id="rId133"/>
    <p:sldId id="385" r:id="rId134"/>
    <p:sldId id="386" r:id="rId135"/>
    <p:sldId id="387" r:id="rId136"/>
    <p:sldId id="388" r:id="rId137"/>
    <p:sldId id="389" r:id="rId138"/>
    <p:sldId id="390" r:id="rId139"/>
    <p:sldId id="391" r:id="rId140"/>
    <p:sldId id="392" r:id="rId141"/>
    <p:sldId id="393" r:id="rId142"/>
    <p:sldId id="394" r:id="rId143"/>
    <p:sldId id="395" r:id="rId144"/>
    <p:sldId id="396" r:id="rId145"/>
    <p:sldId id="397" r:id="rId146"/>
    <p:sldId id="398" r:id="rId147"/>
    <p:sldId id="399" r:id="rId148"/>
    <p:sldId id="400" r:id="rId149"/>
    <p:sldId id="401" r:id="rId150"/>
    <p:sldId id="402" r:id="rId151"/>
    <p:sldId id="403" r:id="rId152"/>
    <p:sldId id="404" r:id="rId153"/>
    <p:sldId id="405" r:id="rId154"/>
    <p:sldId id="406" r:id="rId155"/>
    <p:sldId id="407" r:id="rId156"/>
    <p:sldId id="408" r:id="rId157"/>
    <p:sldId id="409" r:id="rId158"/>
    <p:sldId id="410" r:id="rId159"/>
    <p:sldId id="411" r:id="rId160"/>
    <p:sldId id="412" r:id="rId161"/>
    <p:sldId id="413" r:id="rId162"/>
    <p:sldId id="414" r:id="rId163"/>
    <p:sldId id="415" r:id="rId164"/>
    <p:sldId id="416" r:id="rId165"/>
    <p:sldId id="417" r:id="rId166"/>
    <p:sldId id="418" r:id="rId167"/>
    <p:sldId id="419" r:id="rId168"/>
    <p:sldId id="420" r:id="rId169"/>
    <p:sldId id="421" r:id="rId170"/>
    <p:sldId id="422" r:id="rId171"/>
    <p:sldId id="423" r:id="rId172"/>
    <p:sldId id="424" r:id="rId173"/>
    <p:sldId id="425" r:id="rId174"/>
    <p:sldId id="426" r:id="rId175"/>
    <p:sldId id="427" r:id="rId176"/>
    <p:sldId id="428" r:id="rId177"/>
    <p:sldId id="429" r:id="rId178"/>
    <p:sldId id="430" r:id="rId179"/>
    <p:sldId id="431" r:id="rId180"/>
    <p:sldId id="432" r:id="rId181"/>
    <p:sldId id="433" r:id="rId182"/>
    <p:sldId id="434" r:id="rId183"/>
    <p:sldId id="435" r:id="rId184"/>
    <p:sldId id="436" r:id="rId185"/>
    <p:sldId id="437" r:id="rId186"/>
    <p:sldId id="438" r:id="rId187"/>
    <p:sldId id="439" r:id="rId188"/>
    <p:sldId id="440" r:id="rId189"/>
    <p:sldId id="441" r:id="rId190"/>
    <p:sldId id="442" r:id="rId191"/>
    <p:sldId id="443" r:id="rId192"/>
    <p:sldId id="444" r:id="rId193"/>
    <p:sldId id="445" r:id="rId194"/>
    <p:sldId id="446" r:id="rId195"/>
    <p:sldId id="447" r:id="rId196"/>
    <p:sldId id="448" r:id="rId197"/>
    <p:sldId id="449" r:id="rId198"/>
    <p:sldId id="450" r:id="rId199"/>
    <p:sldId id="451" r:id="rId200"/>
    <p:sldId id="452" r:id="rId201"/>
    <p:sldId id="453" r:id="rId202"/>
    <p:sldId id="454" r:id="rId203"/>
    <p:sldId id="455" r:id="rId204"/>
    <p:sldId id="456" r:id="rId205"/>
    <p:sldId id="457" r:id="rId206"/>
    <p:sldId id="458" r:id="rId207"/>
    <p:sldId id="459" r:id="rId208"/>
    <p:sldId id="460" r:id="rId209"/>
    <p:sldId id="461" r:id="rId210"/>
    <p:sldId id="462" r:id="rId211"/>
    <p:sldId id="463" r:id="rId212"/>
    <p:sldId id="464" r:id="rId213"/>
    <p:sldId id="465" r:id="rId214"/>
    <p:sldId id="466" r:id="rId215"/>
    <p:sldId id="467" r:id="rId216"/>
    <p:sldId id="468" r:id="rId217"/>
    <p:sldId id="469" r:id="rId218"/>
    <p:sldId id="470" r:id="rId219"/>
    <p:sldId id="471" r:id="rId220"/>
    <p:sldId id="472" r:id="rId221"/>
    <p:sldId id="473" r:id="rId222"/>
    <p:sldId id="474" r:id="rId223"/>
    <p:sldId id="475" r:id="rId224"/>
    <p:sldId id="476" r:id="rId225"/>
    <p:sldId id="477" r:id="rId226"/>
    <p:sldId id="478" r:id="rId227"/>
    <p:sldId id="479" r:id="rId228"/>
    <p:sldId id="480" r:id="rId229"/>
    <p:sldId id="481" r:id="rId230"/>
    <p:sldId id="482" r:id="rId231"/>
    <p:sldId id="483" r:id="rId232"/>
    <p:sldId id="484" r:id="rId233"/>
    <p:sldId id="485" r:id="rId234"/>
    <p:sldId id="486" r:id="rId235"/>
    <p:sldId id="487" r:id="rId236"/>
    <p:sldId id="488" r:id="rId237"/>
    <p:sldId id="489" r:id="rId238"/>
    <p:sldId id="490" r:id="rId239"/>
    <p:sldId id="491" r:id="rId240"/>
    <p:sldId id="492" r:id="rId241"/>
    <p:sldId id="493" r:id="rId242"/>
    <p:sldId id="494" r:id="rId243"/>
    <p:sldId id="495" r:id="rId244"/>
    <p:sldId id="496" r:id="rId245"/>
    <p:sldId id="497" r:id="rId246"/>
    <p:sldId id="498" r:id="rId247"/>
    <p:sldId id="499" r:id="rId248"/>
    <p:sldId id="500" r:id="rId249"/>
    <p:sldId id="501" r:id="rId250"/>
    <p:sldId id="502" r:id="rId251"/>
    <p:sldId id="503" r:id="rId252"/>
    <p:sldId id="504" r:id="rId253"/>
    <p:sldId id="505" r:id="rId254"/>
    <p:sldId id="506" r:id="rId255"/>
    <p:sldId id="507" r:id="rId256"/>
    <p:sldId id="508" r:id="rId257"/>
    <p:sldId id="509" r:id="rId258"/>
    <p:sldId id="510" r:id="rId259"/>
    <p:sldId id="511" r:id="rId260"/>
    <p:sldId id="512" r:id="rId261"/>
    <p:sldId id="513" r:id="rId262"/>
    <p:sldId id="514" r:id="rId263"/>
    <p:sldId id="515" r:id="rId264"/>
    <p:sldId id="516" r:id="rId265"/>
    <p:sldId id="517" r:id="rId266"/>
    <p:sldId id="518" r:id="rId267"/>
    <p:sldId id="519" r:id="rId268"/>
    <p:sldId id="520" r:id="rId269"/>
    <p:sldId id="521" r:id="rId270"/>
    <p:sldId id="522" r:id="rId271"/>
    <p:sldId id="523" r:id="rId272"/>
    <p:sldId id="524" r:id="rId273"/>
    <p:sldId id="525" r:id="rId274"/>
    <p:sldId id="526" r:id="rId275"/>
    <p:sldId id="527" r:id="rId276"/>
    <p:sldId id="528" r:id="rId277"/>
    <p:sldId id="529" r:id="rId278"/>
    <p:sldId id="530" r:id="rId279"/>
    <p:sldId id="531" r:id="rId280"/>
    <p:sldId id="532" r:id="rId281"/>
    <p:sldId id="533" r:id="rId282"/>
    <p:sldId id="534" r:id="rId283"/>
    <p:sldId id="535" r:id="rId284"/>
    <p:sldId id="536" r:id="rId285"/>
    <p:sldId id="537" r:id="rId286"/>
    <p:sldId id="538" r:id="rId287"/>
    <p:sldId id="539" r:id="rId288"/>
    <p:sldId id="540" r:id="rId289"/>
    <p:sldId id="541" r:id="rId290"/>
    <p:sldId id="542" r:id="rId291"/>
    <p:sldId id="543" r:id="rId292"/>
    <p:sldId id="544" r:id="rId293"/>
    <p:sldId id="545" r:id="rId294"/>
    <p:sldId id="546" r:id="rId295"/>
    <p:sldId id="547" r:id="rId296"/>
    <p:sldId id="548" r:id="rId297"/>
    <p:sldId id="549" r:id="rId298"/>
    <p:sldId id="550" r:id="rId299"/>
    <p:sldId id="551" r:id="rId300"/>
    <p:sldId id="552" r:id="rId301"/>
    <p:sldId id="553" r:id="rId302"/>
    <p:sldId id="554" r:id="rId303"/>
    <p:sldId id="555" r:id="rId304"/>
    <p:sldId id="556" r:id="rId305"/>
    <p:sldId id="557" r:id="rId306"/>
    <p:sldId id="558" r:id="rId307"/>
    <p:sldId id="559" r:id="rId308"/>
    <p:sldId id="560" r:id="rId309"/>
    <p:sldId id="561" r:id="rId310"/>
    <p:sldId id="562" r:id="rId311"/>
    <p:sldId id="563" r:id="rId312"/>
    <p:sldId id="564" r:id="rId313"/>
    <p:sldId id="565" r:id="rId314"/>
    <p:sldId id="566" r:id="rId315"/>
    <p:sldId id="567" r:id="rId316"/>
    <p:sldId id="568" r:id="rId317"/>
    <p:sldId id="569" r:id="rId318"/>
    <p:sldId id="570" r:id="rId319"/>
    <p:sldId id="571" r:id="rId320"/>
    <p:sldId id="572" r:id="rId321"/>
    <p:sldId id="573" r:id="rId322"/>
    <p:sldId id="574" r:id="rId323"/>
    <p:sldId id="575" r:id="rId324"/>
    <p:sldId id="576" r:id="rId325"/>
    <p:sldId id="577" r:id="rId326"/>
    <p:sldId id="578" r:id="rId327"/>
    <p:sldId id="579" r:id="rId328"/>
    <p:sldId id="580" r:id="rId329"/>
    <p:sldId id="581" r:id="rId330"/>
    <p:sldId id="582" r:id="rId331"/>
    <p:sldId id="583" r:id="rId332"/>
    <p:sldId id="584" r:id="rId333"/>
    <p:sldId id="585" r:id="rId334"/>
    <p:sldId id="586" r:id="rId335"/>
    <p:sldId id="587" r:id="rId336"/>
    <p:sldId id="588" r:id="rId337"/>
    <p:sldId id="589" r:id="rId338"/>
    <p:sldId id="590" r:id="rId339"/>
    <p:sldId id="591" r:id="rId340"/>
    <p:sldId id="592" r:id="rId341"/>
    <p:sldId id="593" r:id="rId342"/>
    <p:sldId id="594" r:id="rId343"/>
    <p:sldId id="595" r:id="rId344"/>
    <p:sldId id="596" r:id="rId345"/>
    <p:sldId id="597" r:id="rId346"/>
    <p:sldId id="598" r:id="rId347"/>
    <p:sldId id="599" r:id="rId348"/>
    <p:sldId id="600" r:id="rId349"/>
    <p:sldId id="601" r:id="rId350"/>
    <p:sldId id="602" r:id="rId351"/>
    <p:sldId id="603" r:id="rId352"/>
    <p:sldId id="604" r:id="rId353"/>
    <p:sldId id="605" r:id="rId354"/>
    <p:sldId id="606" r:id="rId355"/>
    <p:sldId id="607" r:id="rId356"/>
    <p:sldId id="608" r:id="rId357"/>
    <p:sldId id="609" r:id="rId358"/>
    <p:sldId id="610" r:id="rId359"/>
    <p:sldId id="611" r:id="rId360"/>
    <p:sldId id="612" r:id="rId361"/>
    <p:sldId id="613" r:id="rId362"/>
    <p:sldId id="614" r:id="rId363"/>
    <p:sldId id="615" r:id="rId364"/>
    <p:sldId id="616" r:id="rId365"/>
    <p:sldId id="617" r:id="rId366"/>
    <p:sldId id="618" r:id="rId367"/>
    <p:sldId id="619" r:id="rId368"/>
    <p:sldId id="620" r:id="rId369"/>
    <p:sldId id="621" r:id="rId370"/>
    <p:sldId id="622" r:id="rId371"/>
    <p:sldId id="623" r:id="rId372"/>
    <p:sldId id="624" r:id="rId373"/>
    <p:sldId id="625" r:id="rId374"/>
    <p:sldId id="626" r:id="rId375"/>
    <p:sldId id="627" r:id="rId376"/>
  </p:sldIdLst>
  <p:sldSz cx="9144000" cy="5143500" type="screen16x9"/>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p:cViewPr>
        <p:scale>
          <a:sx n="100" d="100"/>
          <a:sy n="100" d="100"/>
        </p:scale>
        <p:origin x="0" y="0"/>
      </p:cViewPr>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slide" Target="slides/slide295.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324" Type="http://schemas.openxmlformats.org/officeDocument/2006/relationships/slide" Target="slides/slide320.xml"/><Relationship Id="rId366" Type="http://schemas.openxmlformats.org/officeDocument/2006/relationships/slide" Target="slides/slide362.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335" Type="http://schemas.openxmlformats.org/officeDocument/2006/relationships/slide" Target="slides/slide331.xml"/><Relationship Id="rId377" Type="http://schemas.openxmlformats.org/officeDocument/2006/relationships/presProps" Target="presProps.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279" Type="http://schemas.openxmlformats.org/officeDocument/2006/relationships/slide" Target="slides/slide275.xml"/><Relationship Id="rId43" Type="http://schemas.openxmlformats.org/officeDocument/2006/relationships/slide" Target="slides/slide39.xml"/><Relationship Id="rId139" Type="http://schemas.openxmlformats.org/officeDocument/2006/relationships/slide" Target="slides/slide135.xml"/><Relationship Id="rId290" Type="http://schemas.openxmlformats.org/officeDocument/2006/relationships/slide" Target="slides/slide286.xml"/><Relationship Id="rId304" Type="http://schemas.openxmlformats.org/officeDocument/2006/relationships/slide" Target="slides/slide300.xml"/><Relationship Id="rId346" Type="http://schemas.openxmlformats.org/officeDocument/2006/relationships/slide" Target="slides/slide342.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248" Type="http://schemas.openxmlformats.org/officeDocument/2006/relationships/slide" Target="slides/slide244.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357" Type="http://schemas.openxmlformats.org/officeDocument/2006/relationships/slide" Target="slides/slide353.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326" Type="http://schemas.openxmlformats.org/officeDocument/2006/relationships/slide" Target="slides/slide322.xml"/><Relationship Id="rId65" Type="http://schemas.openxmlformats.org/officeDocument/2006/relationships/slide" Target="slides/slide61.xml"/><Relationship Id="rId130" Type="http://schemas.openxmlformats.org/officeDocument/2006/relationships/slide" Target="slides/slide126.xml"/><Relationship Id="rId368" Type="http://schemas.openxmlformats.org/officeDocument/2006/relationships/slide" Target="slides/slide364.xml"/><Relationship Id="rId172" Type="http://schemas.openxmlformats.org/officeDocument/2006/relationships/slide" Target="slides/slide168.xml"/><Relationship Id="rId228" Type="http://schemas.openxmlformats.org/officeDocument/2006/relationships/slide" Target="slides/slide224.xml"/><Relationship Id="rId281" Type="http://schemas.openxmlformats.org/officeDocument/2006/relationships/slide" Target="slides/slide277.xml"/><Relationship Id="rId337" Type="http://schemas.openxmlformats.org/officeDocument/2006/relationships/slide" Target="slides/slide333.xml"/><Relationship Id="rId34" Type="http://schemas.openxmlformats.org/officeDocument/2006/relationships/slide" Target="slides/slide30.xml"/><Relationship Id="rId76" Type="http://schemas.openxmlformats.org/officeDocument/2006/relationships/slide" Target="slides/slide72.xml"/><Relationship Id="rId141" Type="http://schemas.openxmlformats.org/officeDocument/2006/relationships/slide" Target="slides/slide137.xml"/><Relationship Id="rId379" Type="http://schemas.openxmlformats.org/officeDocument/2006/relationships/theme" Target="theme/theme1.xml"/><Relationship Id="rId7" Type="http://schemas.openxmlformats.org/officeDocument/2006/relationships/slide" Target="slides/slide3.xml"/><Relationship Id="rId183" Type="http://schemas.openxmlformats.org/officeDocument/2006/relationships/slide" Target="slides/slide179.xml"/><Relationship Id="rId239" Type="http://schemas.openxmlformats.org/officeDocument/2006/relationships/slide" Target="slides/slide235.xml"/><Relationship Id="rId250" Type="http://schemas.openxmlformats.org/officeDocument/2006/relationships/slide" Target="slides/slide246.xml"/><Relationship Id="rId292" Type="http://schemas.openxmlformats.org/officeDocument/2006/relationships/slide" Target="slides/slide288.xml"/><Relationship Id="rId306" Type="http://schemas.openxmlformats.org/officeDocument/2006/relationships/slide" Target="slides/slide302.xml"/><Relationship Id="rId45" Type="http://schemas.openxmlformats.org/officeDocument/2006/relationships/slide" Target="slides/slide41.xml"/><Relationship Id="rId87" Type="http://schemas.openxmlformats.org/officeDocument/2006/relationships/slide" Target="slides/slide83.xml"/><Relationship Id="rId110" Type="http://schemas.openxmlformats.org/officeDocument/2006/relationships/slide" Target="slides/slide106.xml"/><Relationship Id="rId348" Type="http://schemas.openxmlformats.org/officeDocument/2006/relationships/slide" Target="slides/slide344.xml"/><Relationship Id="rId152" Type="http://schemas.openxmlformats.org/officeDocument/2006/relationships/slide" Target="slides/slide148.xml"/><Relationship Id="rId194" Type="http://schemas.openxmlformats.org/officeDocument/2006/relationships/slide" Target="slides/slide190.xml"/><Relationship Id="rId208" Type="http://schemas.openxmlformats.org/officeDocument/2006/relationships/slide" Target="slides/slide204.xml"/><Relationship Id="rId261" Type="http://schemas.openxmlformats.org/officeDocument/2006/relationships/slide" Target="slides/slide257.xml"/><Relationship Id="rId14" Type="http://schemas.openxmlformats.org/officeDocument/2006/relationships/slide" Target="slides/slide10.xml"/><Relationship Id="rId56" Type="http://schemas.openxmlformats.org/officeDocument/2006/relationships/slide" Target="slides/slide52.xml"/><Relationship Id="rId317" Type="http://schemas.openxmlformats.org/officeDocument/2006/relationships/slide" Target="slides/slide313.xml"/><Relationship Id="rId359" Type="http://schemas.openxmlformats.org/officeDocument/2006/relationships/slide" Target="slides/slide355.xml"/><Relationship Id="rId98" Type="http://schemas.openxmlformats.org/officeDocument/2006/relationships/slide" Target="slides/slide94.xml"/><Relationship Id="rId121" Type="http://schemas.openxmlformats.org/officeDocument/2006/relationships/slide" Target="slides/slide117.xml"/><Relationship Id="rId163" Type="http://schemas.openxmlformats.org/officeDocument/2006/relationships/slide" Target="slides/slide159.xml"/><Relationship Id="rId219" Type="http://schemas.openxmlformats.org/officeDocument/2006/relationships/slide" Target="slides/slide215.xml"/><Relationship Id="rId370" Type="http://schemas.openxmlformats.org/officeDocument/2006/relationships/slide" Target="slides/slide366.xml"/><Relationship Id="rId230" Type="http://schemas.openxmlformats.org/officeDocument/2006/relationships/slide" Target="slides/slide226.xml"/><Relationship Id="rId25" Type="http://schemas.openxmlformats.org/officeDocument/2006/relationships/slide" Target="slides/slide21.xml"/><Relationship Id="rId67" Type="http://schemas.openxmlformats.org/officeDocument/2006/relationships/slide" Target="slides/slide63.xml"/><Relationship Id="rId272" Type="http://schemas.openxmlformats.org/officeDocument/2006/relationships/slide" Target="slides/slide268.xml"/><Relationship Id="rId328" Type="http://schemas.openxmlformats.org/officeDocument/2006/relationships/slide" Target="slides/slide324.xml"/><Relationship Id="rId132" Type="http://schemas.openxmlformats.org/officeDocument/2006/relationships/slide" Target="slides/slide128.xml"/><Relationship Id="rId174" Type="http://schemas.openxmlformats.org/officeDocument/2006/relationships/slide" Target="slides/slide170.xml"/><Relationship Id="rId241" Type="http://schemas.openxmlformats.org/officeDocument/2006/relationships/slide" Target="slides/slide237.xml"/><Relationship Id="rId36" Type="http://schemas.openxmlformats.org/officeDocument/2006/relationships/slide" Target="slides/slide32.xml"/><Relationship Id="rId283" Type="http://schemas.openxmlformats.org/officeDocument/2006/relationships/slide" Target="slides/slide279.xml"/><Relationship Id="rId339" Type="http://schemas.openxmlformats.org/officeDocument/2006/relationships/slide" Target="slides/slide335.xml"/><Relationship Id="rId78" Type="http://schemas.openxmlformats.org/officeDocument/2006/relationships/slide" Target="slides/slide74.xml"/><Relationship Id="rId101" Type="http://schemas.openxmlformats.org/officeDocument/2006/relationships/slide" Target="slides/slide97.xml"/><Relationship Id="rId143" Type="http://schemas.openxmlformats.org/officeDocument/2006/relationships/slide" Target="slides/slide139.xml"/><Relationship Id="rId185" Type="http://schemas.openxmlformats.org/officeDocument/2006/relationships/slide" Target="slides/slide181.xml"/><Relationship Id="rId350" Type="http://schemas.openxmlformats.org/officeDocument/2006/relationships/slide" Target="slides/slide346.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slide" Target="slides/slide290.xml"/><Relationship Id="rId308" Type="http://schemas.openxmlformats.org/officeDocument/2006/relationships/slide" Target="slides/slide304.xml"/><Relationship Id="rId329" Type="http://schemas.openxmlformats.org/officeDocument/2006/relationships/slide" Target="slides/slide325.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340" Type="http://schemas.openxmlformats.org/officeDocument/2006/relationships/slide" Target="slides/slide336.xml"/><Relationship Id="rId361" Type="http://schemas.openxmlformats.org/officeDocument/2006/relationships/slide" Target="slides/slide357.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19" Type="http://schemas.openxmlformats.org/officeDocument/2006/relationships/slide" Target="slides/slide315.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330" Type="http://schemas.openxmlformats.org/officeDocument/2006/relationships/slide" Target="slides/slide326.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351" Type="http://schemas.openxmlformats.org/officeDocument/2006/relationships/slide" Target="slides/slide347.xml"/><Relationship Id="rId372" Type="http://schemas.openxmlformats.org/officeDocument/2006/relationships/slide" Target="slides/slide368.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slide" Target="slides/slide291.xml"/><Relationship Id="rId309" Type="http://schemas.openxmlformats.org/officeDocument/2006/relationships/slide" Target="slides/slide305.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320" Type="http://schemas.openxmlformats.org/officeDocument/2006/relationships/slide" Target="slides/slide316.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341" Type="http://schemas.openxmlformats.org/officeDocument/2006/relationships/slide" Target="slides/slide337.xml"/><Relationship Id="rId362" Type="http://schemas.openxmlformats.org/officeDocument/2006/relationships/slide" Target="slides/slide358.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310" Type="http://schemas.openxmlformats.org/officeDocument/2006/relationships/slide" Target="slides/slide306.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331" Type="http://schemas.openxmlformats.org/officeDocument/2006/relationships/slide" Target="slides/slide327.xml"/><Relationship Id="rId352" Type="http://schemas.openxmlformats.org/officeDocument/2006/relationships/slide" Target="slides/slide348.xml"/><Relationship Id="rId373" Type="http://schemas.openxmlformats.org/officeDocument/2006/relationships/slide" Target="slides/slide369.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slide" Target="slides/slide292.xml"/><Relationship Id="rId300" Type="http://schemas.openxmlformats.org/officeDocument/2006/relationships/slide" Target="slides/slide296.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321" Type="http://schemas.openxmlformats.org/officeDocument/2006/relationships/slide" Target="slides/slide317.xml"/><Relationship Id="rId342" Type="http://schemas.openxmlformats.org/officeDocument/2006/relationships/slide" Target="slides/slide338.xml"/><Relationship Id="rId363" Type="http://schemas.openxmlformats.org/officeDocument/2006/relationships/slide" Target="slides/slide359.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311" Type="http://schemas.openxmlformats.org/officeDocument/2006/relationships/slide" Target="slides/slide307.xml"/><Relationship Id="rId332" Type="http://schemas.openxmlformats.org/officeDocument/2006/relationships/slide" Target="slides/slide328.xml"/><Relationship Id="rId353" Type="http://schemas.openxmlformats.org/officeDocument/2006/relationships/slide" Target="slides/slide349.xml"/><Relationship Id="rId374" Type="http://schemas.openxmlformats.org/officeDocument/2006/relationships/slide" Target="slides/slide370.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297" Type="http://schemas.openxmlformats.org/officeDocument/2006/relationships/slide" Target="slides/slide293.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301" Type="http://schemas.openxmlformats.org/officeDocument/2006/relationships/slide" Target="slides/slide297.xml"/><Relationship Id="rId322" Type="http://schemas.openxmlformats.org/officeDocument/2006/relationships/slide" Target="slides/slide318.xml"/><Relationship Id="rId343" Type="http://schemas.openxmlformats.org/officeDocument/2006/relationships/slide" Target="slides/slide339.xml"/><Relationship Id="rId364" Type="http://schemas.openxmlformats.org/officeDocument/2006/relationships/slide" Target="slides/slide360.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287" Type="http://schemas.openxmlformats.org/officeDocument/2006/relationships/slide" Target="slides/slide283.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312" Type="http://schemas.openxmlformats.org/officeDocument/2006/relationships/slide" Target="slides/slide308.xml"/><Relationship Id="rId333" Type="http://schemas.openxmlformats.org/officeDocument/2006/relationships/slide" Target="slides/slide329.xml"/><Relationship Id="rId354" Type="http://schemas.openxmlformats.org/officeDocument/2006/relationships/slide" Target="slides/slide350.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75" Type="http://schemas.openxmlformats.org/officeDocument/2006/relationships/slide" Target="slides/slide371.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slide" Target="slides/slide294.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302" Type="http://schemas.openxmlformats.org/officeDocument/2006/relationships/slide" Target="slides/slide298.xml"/><Relationship Id="rId323" Type="http://schemas.openxmlformats.org/officeDocument/2006/relationships/slide" Target="slides/slide319.xml"/><Relationship Id="rId344" Type="http://schemas.openxmlformats.org/officeDocument/2006/relationships/slide" Target="slides/slide340.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365" Type="http://schemas.openxmlformats.org/officeDocument/2006/relationships/slide" Target="slides/slide361.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106" Type="http://schemas.openxmlformats.org/officeDocument/2006/relationships/slide" Target="slides/slide102.xml"/><Relationship Id="rId127" Type="http://schemas.openxmlformats.org/officeDocument/2006/relationships/slide" Target="slides/slide123.xml"/><Relationship Id="rId313" Type="http://schemas.openxmlformats.org/officeDocument/2006/relationships/slide" Target="slides/slide309.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334" Type="http://schemas.openxmlformats.org/officeDocument/2006/relationships/slide" Target="slides/slide330.xml"/><Relationship Id="rId355" Type="http://schemas.openxmlformats.org/officeDocument/2006/relationships/slide" Target="slides/slide351.xml"/><Relationship Id="rId376" Type="http://schemas.openxmlformats.org/officeDocument/2006/relationships/slide" Target="slides/slide372.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303" Type="http://schemas.openxmlformats.org/officeDocument/2006/relationships/slide" Target="slides/slide299.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107" Type="http://schemas.openxmlformats.org/officeDocument/2006/relationships/slide" Target="slides/slide103.xml"/><Relationship Id="rId289" Type="http://schemas.openxmlformats.org/officeDocument/2006/relationships/slide" Target="slides/slide285.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viewProps" Target="viewProps.xml"/><Relationship Id="rId6" Type="http://schemas.openxmlformats.org/officeDocument/2006/relationships/slide" Target="slides/slide2.xml"/><Relationship Id="rId238" Type="http://schemas.openxmlformats.org/officeDocument/2006/relationships/slide" Target="slides/slide234.xml"/><Relationship Id="rId291" Type="http://schemas.openxmlformats.org/officeDocument/2006/relationships/slide" Target="slides/slide287.xml"/><Relationship Id="rId305" Type="http://schemas.openxmlformats.org/officeDocument/2006/relationships/slide" Target="slides/slide301.xml"/><Relationship Id="rId347" Type="http://schemas.openxmlformats.org/officeDocument/2006/relationships/slide" Target="slides/slide343.xml"/><Relationship Id="rId44" Type="http://schemas.openxmlformats.org/officeDocument/2006/relationships/slide" Target="slides/slide40.xml"/><Relationship Id="rId86" Type="http://schemas.openxmlformats.org/officeDocument/2006/relationships/slide" Target="slides/slide82.xml"/><Relationship Id="rId151" Type="http://schemas.openxmlformats.org/officeDocument/2006/relationships/slide" Target="slides/slide147.xml"/><Relationship Id="rId193" Type="http://schemas.openxmlformats.org/officeDocument/2006/relationships/slide" Target="slides/slide189.xml"/><Relationship Id="rId207" Type="http://schemas.openxmlformats.org/officeDocument/2006/relationships/slide" Target="slides/slide203.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16" Type="http://schemas.openxmlformats.org/officeDocument/2006/relationships/slide" Target="slides/slide312.xml"/><Relationship Id="rId55" Type="http://schemas.openxmlformats.org/officeDocument/2006/relationships/slide" Target="slides/slide51.xml"/><Relationship Id="rId97" Type="http://schemas.openxmlformats.org/officeDocument/2006/relationships/slide" Target="slides/slide93.xml"/><Relationship Id="rId120" Type="http://schemas.openxmlformats.org/officeDocument/2006/relationships/slide" Target="slides/slide116.xml"/><Relationship Id="rId358" Type="http://schemas.openxmlformats.org/officeDocument/2006/relationships/slide" Target="slides/slide354.xml"/><Relationship Id="rId162" Type="http://schemas.openxmlformats.org/officeDocument/2006/relationships/slide" Target="slides/slide158.xml"/><Relationship Id="rId218" Type="http://schemas.openxmlformats.org/officeDocument/2006/relationships/slide" Target="slides/slide214.xml"/><Relationship Id="rId271" Type="http://schemas.openxmlformats.org/officeDocument/2006/relationships/slide" Target="slides/slide267.xml"/><Relationship Id="rId24" Type="http://schemas.openxmlformats.org/officeDocument/2006/relationships/slide" Target="slides/slide20.xml"/><Relationship Id="rId66" Type="http://schemas.openxmlformats.org/officeDocument/2006/relationships/slide" Target="slides/slide62.xml"/><Relationship Id="rId131" Type="http://schemas.openxmlformats.org/officeDocument/2006/relationships/slide" Target="slides/slide127.xml"/><Relationship Id="rId327" Type="http://schemas.openxmlformats.org/officeDocument/2006/relationships/slide" Target="slides/slide323.xml"/><Relationship Id="rId369" Type="http://schemas.openxmlformats.org/officeDocument/2006/relationships/slide" Target="slides/slide365.xml"/><Relationship Id="rId173" Type="http://schemas.openxmlformats.org/officeDocument/2006/relationships/slide" Target="slides/slide169.xml"/><Relationship Id="rId229" Type="http://schemas.openxmlformats.org/officeDocument/2006/relationships/slide" Target="slides/slide225.xml"/><Relationship Id="rId380" Type="http://schemas.openxmlformats.org/officeDocument/2006/relationships/tableStyles" Target="tableStyles.xml"/><Relationship Id="rId240" Type="http://schemas.openxmlformats.org/officeDocument/2006/relationships/slide" Target="slides/slide236.xml"/><Relationship Id="rId35" Type="http://schemas.openxmlformats.org/officeDocument/2006/relationships/slide" Target="slides/slide31.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38" Type="http://schemas.openxmlformats.org/officeDocument/2006/relationships/slide" Target="slides/slide334.xml"/><Relationship Id="rId8" Type="http://schemas.openxmlformats.org/officeDocument/2006/relationships/slide" Target="slides/slide4.xml"/><Relationship Id="rId142" Type="http://schemas.openxmlformats.org/officeDocument/2006/relationships/slide" Target="slides/slide138.xml"/><Relationship Id="rId184" Type="http://schemas.openxmlformats.org/officeDocument/2006/relationships/slide" Target="slides/slide180.xml"/><Relationship Id="rId251" Type="http://schemas.openxmlformats.org/officeDocument/2006/relationships/slide" Target="slides/slide247.xml"/><Relationship Id="rId46" Type="http://schemas.openxmlformats.org/officeDocument/2006/relationships/slide" Target="slides/slide42.xml"/><Relationship Id="rId293" Type="http://schemas.openxmlformats.org/officeDocument/2006/relationships/slide" Target="slides/slide289.xml"/><Relationship Id="rId307" Type="http://schemas.openxmlformats.org/officeDocument/2006/relationships/slide" Target="slides/slide303.xml"/><Relationship Id="rId349" Type="http://schemas.openxmlformats.org/officeDocument/2006/relationships/slide" Target="slides/slide345.xml"/><Relationship Id="rId88" Type="http://schemas.openxmlformats.org/officeDocument/2006/relationships/slide" Target="slides/slide84.xml"/><Relationship Id="rId111" Type="http://schemas.openxmlformats.org/officeDocument/2006/relationships/slide" Target="slides/slide107.xml"/><Relationship Id="rId153" Type="http://schemas.openxmlformats.org/officeDocument/2006/relationships/slide" Target="slides/slide149.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220" Type="http://schemas.openxmlformats.org/officeDocument/2006/relationships/slide" Target="slides/slide216.xml"/><Relationship Id="rId15" Type="http://schemas.openxmlformats.org/officeDocument/2006/relationships/slide" Target="slides/slide11.xml"/><Relationship Id="rId57" Type="http://schemas.openxmlformats.org/officeDocument/2006/relationships/slide" Target="slides/slide53.xml"/><Relationship Id="rId262" Type="http://schemas.openxmlformats.org/officeDocument/2006/relationships/slide" Target="slides/slide258.xml"/><Relationship Id="rId318" Type="http://schemas.openxmlformats.org/officeDocument/2006/relationships/slide" Target="slides/slide314.xml"/><Relationship Id="rId99" Type="http://schemas.openxmlformats.org/officeDocument/2006/relationships/slide" Target="slides/slide95.xml"/><Relationship Id="rId122" Type="http://schemas.openxmlformats.org/officeDocument/2006/relationships/slide" Target="slides/slide118.xml"/><Relationship Id="rId164" Type="http://schemas.openxmlformats.org/officeDocument/2006/relationships/slide" Target="slides/slide160.xml"/><Relationship Id="rId371" Type="http://schemas.openxmlformats.org/officeDocument/2006/relationships/slide" Target="slides/slide36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p:spTree>
      <p:nvGrpSpPr>
        <p:cNvPr id="1" name=""/>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336192564" r:id="rId1"/>
  </p:sldLayoutIdLst>
  <p:txStyles>
    <p:titleStyle>
      <a:lvl1pPr algn="ctr">
        <a:defRPr sz="4400" kern="1200">
          <a:solidFill>
            <a:schemeClr val="lt1"/>
          </a:solidFill>
        </a:defRPr>
      </a:lvl1pPr>
      <a:extLst/>
    </p:titleStyle>
    <p:bodyStyle>
      <a:lvl1pPr indent="-324900" algn="ctr">
        <a:defRPr sz="3200" kern="1200">
          <a:solidFill>
            <a:schemeClr val="tx1"/>
          </a:solidFill>
        </a:defRPr>
      </a:lvl1pPr>
      <a:extLst/>
    </p:bodyStyle>
    <p:otherStyle>
      <a:defPPr algn="ctr">
        <a:defRPr kern="1200">
          <a:solidFill>
            <a:schemeClr val="tx1"/>
          </a:solidFill>
        </a:defRPr>
      </a:defPPr>
      <a:extLst/>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jpg"/></Relationships>
</file>

<file path=ppt/slides/_rels/slide10.xml.rels><?xml version="1.0" encoding="UTF-8" standalone="yes"?>
<Relationships xmlns="http://schemas.openxmlformats.org/package/2006/relationships"><Relationship Id="rId8" Type="http://schemas.openxmlformats.org/officeDocument/2006/relationships/image" Target="../media/image93.jpg"/><Relationship Id="rId13" Type="http://schemas.openxmlformats.org/officeDocument/2006/relationships/image" Target="../media/image98.jpg"/><Relationship Id="rId18" Type="http://schemas.openxmlformats.org/officeDocument/2006/relationships/image" Target="../media/image103.jpg"/><Relationship Id="rId3" Type="http://schemas.openxmlformats.org/officeDocument/2006/relationships/image" Target="../media/image2.jpg"/><Relationship Id="rId7" Type="http://schemas.openxmlformats.org/officeDocument/2006/relationships/image" Target="../media/image92.jpg"/><Relationship Id="rId12" Type="http://schemas.openxmlformats.org/officeDocument/2006/relationships/image" Target="../media/image97.jpg"/><Relationship Id="rId17" Type="http://schemas.openxmlformats.org/officeDocument/2006/relationships/image" Target="../media/image102.jpg"/><Relationship Id="rId2" Type="http://schemas.openxmlformats.org/officeDocument/2006/relationships/image" Target="../media/image1.png"/><Relationship Id="rId16" Type="http://schemas.openxmlformats.org/officeDocument/2006/relationships/image" Target="../media/image101.jpg"/><Relationship Id="rId1" Type="http://schemas.openxmlformats.org/officeDocument/2006/relationships/slideLayout" Target="../slideLayouts/slideLayout1.xml"/><Relationship Id="rId6" Type="http://schemas.openxmlformats.org/officeDocument/2006/relationships/image" Target="../media/image91.jpg"/><Relationship Id="rId11" Type="http://schemas.openxmlformats.org/officeDocument/2006/relationships/image" Target="../media/image96.jpg"/><Relationship Id="rId5" Type="http://schemas.openxmlformats.org/officeDocument/2006/relationships/image" Target="../media/image90.jpg"/><Relationship Id="rId15" Type="http://schemas.openxmlformats.org/officeDocument/2006/relationships/image" Target="../media/image100.jpg"/><Relationship Id="rId10" Type="http://schemas.openxmlformats.org/officeDocument/2006/relationships/image" Target="../media/image95.jpg"/><Relationship Id="rId19" Type="http://schemas.openxmlformats.org/officeDocument/2006/relationships/image" Target="../media/image104.jpg"/><Relationship Id="rId4" Type="http://schemas.openxmlformats.org/officeDocument/2006/relationships/image" Target="../media/image89.jpg"/><Relationship Id="rId9" Type="http://schemas.openxmlformats.org/officeDocument/2006/relationships/image" Target="../media/image94.jpg"/><Relationship Id="rId14" Type="http://schemas.openxmlformats.org/officeDocument/2006/relationships/image" Target="../media/image99.jpg"/></Relationships>
</file>

<file path=ppt/slides/_rels/slide100.xml.rels><?xml version="1.0" encoding="UTF-8" standalone="yes"?>
<Relationships xmlns="http://schemas.openxmlformats.org/package/2006/relationships"><Relationship Id="rId8" Type="http://schemas.openxmlformats.org/officeDocument/2006/relationships/image" Target="../media/image714.jpg"/><Relationship Id="rId3" Type="http://schemas.openxmlformats.org/officeDocument/2006/relationships/image" Target="../media/image2.jpg"/><Relationship Id="rId7" Type="http://schemas.openxmlformats.org/officeDocument/2006/relationships/image" Target="../media/image7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12.jpg"/><Relationship Id="rId5" Type="http://schemas.openxmlformats.org/officeDocument/2006/relationships/image" Target="../media/image711.jpg"/><Relationship Id="rId4" Type="http://schemas.openxmlformats.org/officeDocument/2006/relationships/image" Target="../media/image710.jpg"/></Relationships>
</file>

<file path=ppt/slides/_rels/slide101.xml.rels><?xml version="1.0" encoding="UTF-8" standalone="yes"?>
<Relationships xmlns="http://schemas.openxmlformats.org/package/2006/relationships"><Relationship Id="rId8" Type="http://schemas.openxmlformats.org/officeDocument/2006/relationships/image" Target="../media/image719.jpg"/><Relationship Id="rId3" Type="http://schemas.openxmlformats.org/officeDocument/2006/relationships/image" Target="../media/image2.jpg"/><Relationship Id="rId7" Type="http://schemas.openxmlformats.org/officeDocument/2006/relationships/image" Target="../media/image7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17.jpg"/><Relationship Id="rId5" Type="http://schemas.openxmlformats.org/officeDocument/2006/relationships/image" Target="../media/image716.jpg"/><Relationship Id="rId4" Type="http://schemas.openxmlformats.org/officeDocument/2006/relationships/image" Target="../media/image715.jpg"/></Relationships>
</file>

<file path=ppt/slides/_rels/slide102.xml.rels><?xml version="1.0" encoding="UTF-8" standalone="yes"?>
<Relationships xmlns="http://schemas.openxmlformats.org/package/2006/relationships"><Relationship Id="rId8" Type="http://schemas.openxmlformats.org/officeDocument/2006/relationships/image" Target="../media/image724.jpg"/><Relationship Id="rId3" Type="http://schemas.openxmlformats.org/officeDocument/2006/relationships/image" Target="../media/image2.jpg"/><Relationship Id="rId7" Type="http://schemas.openxmlformats.org/officeDocument/2006/relationships/image" Target="../media/image7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22.jpg"/><Relationship Id="rId5" Type="http://schemas.openxmlformats.org/officeDocument/2006/relationships/image" Target="../media/image721.jpg"/><Relationship Id="rId4" Type="http://schemas.openxmlformats.org/officeDocument/2006/relationships/image" Target="../media/image720.jpg"/></Relationships>
</file>

<file path=ppt/slides/_rels/slide103.xml.rels><?xml version="1.0" encoding="UTF-8" standalone="yes"?>
<Relationships xmlns="http://schemas.openxmlformats.org/package/2006/relationships"><Relationship Id="rId8" Type="http://schemas.openxmlformats.org/officeDocument/2006/relationships/image" Target="../media/image729.jpg"/><Relationship Id="rId3" Type="http://schemas.openxmlformats.org/officeDocument/2006/relationships/image" Target="../media/image2.jpg"/><Relationship Id="rId7" Type="http://schemas.openxmlformats.org/officeDocument/2006/relationships/image" Target="../media/image7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27.jpg"/><Relationship Id="rId5" Type="http://schemas.openxmlformats.org/officeDocument/2006/relationships/image" Target="../media/image726.jpg"/><Relationship Id="rId4" Type="http://schemas.openxmlformats.org/officeDocument/2006/relationships/image" Target="../media/image725.jpg"/></Relationships>
</file>

<file path=ppt/slides/_rels/slide104.xml.rels><?xml version="1.0" encoding="UTF-8" standalone="yes"?>
<Relationships xmlns="http://schemas.openxmlformats.org/package/2006/relationships"><Relationship Id="rId8" Type="http://schemas.openxmlformats.org/officeDocument/2006/relationships/image" Target="../media/image734.jpg"/><Relationship Id="rId3" Type="http://schemas.openxmlformats.org/officeDocument/2006/relationships/image" Target="../media/image2.jpg"/><Relationship Id="rId7" Type="http://schemas.openxmlformats.org/officeDocument/2006/relationships/image" Target="../media/image7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32.jpg"/><Relationship Id="rId5" Type="http://schemas.openxmlformats.org/officeDocument/2006/relationships/image" Target="../media/image731.jpg"/><Relationship Id="rId4" Type="http://schemas.openxmlformats.org/officeDocument/2006/relationships/image" Target="../media/image730.jpg"/></Relationships>
</file>

<file path=ppt/slides/_rels/slide105.xml.rels><?xml version="1.0" encoding="UTF-8" standalone="yes"?>
<Relationships xmlns="http://schemas.openxmlformats.org/package/2006/relationships"><Relationship Id="rId8" Type="http://schemas.openxmlformats.org/officeDocument/2006/relationships/image" Target="../media/image739.jpg"/><Relationship Id="rId3" Type="http://schemas.openxmlformats.org/officeDocument/2006/relationships/image" Target="../media/image2.jpg"/><Relationship Id="rId7" Type="http://schemas.openxmlformats.org/officeDocument/2006/relationships/image" Target="../media/image7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37.jpg"/><Relationship Id="rId5" Type="http://schemas.openxmlformats.org/officeDocument/2006/relationships/image" Target="../media/image736.jpg"/><Relationship Id="rId4" Type="http://schemas.openxmlformats.org/officeDocument/2006/relationships/image" Target="../media/image735.jpg"/></Relationships>
</file>

<file path=ppt/slides/_rels/slide106.xml.rels><?xml version="1.0" encoding="UTF-8" standalone="yes"?>
<Relationships xmlns="http://schemas.openxmlformats.org/package/2006/relationships"><Relationship Id="rId8" Type="http://schemas.openxmlformats.org/officeDocument/2006/relationships/image" Target="../media/image744.jpg"/><Relationship Id="rId3" Type="http://schemas.openxmlformats.org/officeDocument/2006/relationships/image" Target="../media/image2.jpg"/><Relationship Id="rId7" Type="http://schemas.openxmlformats.org/officeDocument/2006/relationships/image" Target="../media/image7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42.jpg"/><Relationship Id="rId5" Type="http://schemas.openxmlformats.org/officeDocument/2006/relationships/image" Target="../media/image741.jpg"/><Relationship Id="rId4" Type="http://schemas.openxmlformats.org/officeDocument/2006/relationships/image" Target="../media/image740.jpg"/></Relationships>
</file>

<file path=ppt/slides/_rels/slide107.xml.rels><?xml version="1.0" encoding="UTF-8" standalone="yes"?>
<Relationships xmlns="http://schemas.openxmlformats.org/package/2006/relationships"><Relationship Id="rId8" Type="http://schemas.openxmlformats.org/officeDocument/2006/relationships/image" Target="../media/image749.jpg"/><Relationship Id="rId3" Type="http://schemas.openxmlformats.org/officeDocument/2006/relationships/image" Target="../media/image2.jpg"/><Relationship Id="rId7" Type="http://schemas.openxmlformats.org/officeDocument/2006/relationships/image" Target="../media/image7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47.jpg"/><Relationship Id="rId5" Type="http://schemas.openxmlformats.org/officeDocument/2006/relationships/image" Target="../media/image746.jpg"/><Relationship Id="rId4" Type="http://schemas.openxmlformats.org/officeDocument/2006/relationships/image" Target="../media/image745.jpg"/></Relationships>
</file>

<file path=ppt/slides/_rels/slide108.xml.rels><?xml version="1.0" encoding="UTF-8" standalone="yes"?>
<Relationships xmlns="http://schemas.openxmlformats.org/package/2006/relationships"><Relationship Id="rId8" Type="http://schemas.openxmlformats.org/officeDocument/2006/relationships/image" Target="../media/image754.jpg"/><Relationship Id="rId3" Type="http://schemas.openxmlformats.org/officeDocument/2006/relationships/image" Target="../media/image2.jpg"/><Relationship Id="rId7" Type="http://schemas.openxmlformats.org/officeDocument/2006/relationships/image" Target="../media/image7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52.jpg"/><Relationship Id="rId5" Type="http://schemas.openxmlformats.org/officeDocument/2006/relationships/image" Target="../media/image751.jpg"/><Relationship Id="rId4" Type="http://schemas.openxmlformats.org/officeDocument/2006/relationships/image" Target="../media/image750.jpg"/></Relationships>
</file>

<file path=ppt/slides/_rels/slide109.xml.rels><?xml version="1.0" encoding="UTF-8" standalone="yes"?>
<Relationships xmlns="http://schemas.openxmlformats.org/package/2006/relationships"><Relationship Id="rId8" Type="http://schemas.openxmlformats.org/officeDocument/2006/relationships/image" Target="../media/image759.jpg"/><Relationship Id="rId3" Type="http://schemas.openxmlformats.org/officeDocument/2006/relationships/image" Target="../media/image2.jpg"/><Relationship Id="rId7" Type="http://schemas.openxmlformats.org/officeDocument/2006/relationships/image" Target="../media/image7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57.jpg"/><Relationship Id="rId5" Type="http://schemas.openxmlformats.org/officeDocument/2006/relationships/image" Target="../media/image756.jpg"/><Relationship Id="rId4" Type="http://schemas.openxmlformats.org/officeDocument/2006/relationships/image" Target="../media/image755.jpg"/></Relationships>
</file>

<file path=ppt/slides/_rels/slide11.xml.rels><?xml version="1.0" encoding="UTF-8" standalone="yes"?>
<Relationships xmlns="http://schemas.openxmlformats.org/package/2006/relationships"><Relationship Id="rId8" Type="http://schemas.openxmlformats.org/officeDocument/2006/relationships/image" Target="../media/image109.jpg"/><Relationship Id="rId13" Type="http://schemas.openxmlformats.org/officeDocument/2006/relationships/image" Target="../media/image114.jpg"/><Relationship Id="rId18" Type="http://schemas.openxmlformats.org/officeDocument/2006/relationships/image" Target="../media/image119.jpg"/><Relationship Id="rId3" Type="http://schemas.openxmlformats.org/officeDocument/2006/relationships/image" Target="../media/image2.jpg"/><Relationship Id="rId7" Type="http://schemas.openxmlformats.org/officeDocument/2006/relationships/image" Target="../media/image108.jpg"/><Relationship Id="rId12" Type="http://schemas.openxmlformats.org/officeDocument/2006/relationships/image" Target="../media/image113.jpg"/><Relationship Id="rId17" Type="http://schemas.openxmlformats.org/officeDocument/2006/relationships/image" Target="../media/image118.jpg"/><Relationship Id="rId2" Type="http://schemas.openxmlformats.org/officeDocument/2006/relationships/image" Target="../media/image1.png"/><Relationship Id="rId16" Type="http://schemas.openxmlformats.org/officeDocument/2006/relationships/image" Target="../media/image117.jpg"/><Relationship Id="rId1" Type="http://schemas.openxmlformats.org/officeDocument/2006/relationships/slideLayout" Target="../slideLayouts/slideLayout1.xml"/><Relationship Id="rId6" Type="http://schemas.openxmlformats.org/officeDocument/2006/relationships/image" Target="../media/image107.jpg"/><Relationship Id="rId11" Type="http://schemas.openxmlformats.org/officeDocument/2006/relationships/image" Target="../media/image112.jpg"/><Relationship Id="rId5" Type="http://schemas.openxmlformats.org/officeDocument/2006/relationships/image" Target="../media/image106.jpg"/><Relationship Id="rId15" Type="http://schemas.openxmlformats.org/officeDocument/2006/relationships/image" Target="../media/image116.jpg"/><Relationship Id="rId10" Type="http://schemas.openxmlformats.org/officeDocument/2006/relationships/image" Target="../media/image111.jpg"/><Relationship Id="rId19" Type="http://schemas.openxmlformats.org/officeDocument/2006/relationships/image" Target="../media/image120.jpg"/><Relationship Id="rId4" Type="http://schemas.openxmlformats.org/officeDocument/2006/relationships/image" Target="../media/image105.jpg"/><Relationship Id="rId9" Type="http://schemas.openxmlformats.org/officeDocument/2006/relationships/image" Target="../media/image110.jpg"/><Relationship Id="rId14" Type="http://schemas.openxmlformats.org/officeDocument/2006/relationships/image" Target="../media/image115.jpg"/></Relationships>
</file>

<file path=ppt/slides/_rels/slide110.xml.rels><?xml version="1.0" encoding="UTF-8" standalone="yes"?>
<Relationships xmlns="http://schemas.openxmlformats.org/package/2006/relationships"><Relationship Id="rId8" Type="http://schemas.openxmlformats.org/officeDocument/2006/relationships/image" Target="../media/image764.jpg"/><Relationship Id="rId3" Type="http://schemas.openxmlformats.org/officeDocument/2006/relationships/image" Target="../media/image2.jpg"/><Relationship Id="rId7" Type="http://schemas.openxmlformats.org/officeDocument/2006/relationships/image" Target="../media/image7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62.jpg"/><Relationship Id="rId5" Type="http://schemas.openxmlformats.org/officeDocument/2006/relationships/image" Target="../media/image761.jpg"/><Relationship Id="rId4" Type="http://schemas.openxmlformats.org/officeDocument/2006/relationships/image" Target="../media/image760.jpg"/></Relationships>
</file>

<file path=ppt/slides/_rels/slide111.xml.rels><?xml version="1.0" encoding="UTF-8" standalone="yes"?>
<Relationships xmlns="http://schemas.openxmlformats.org/package/2006/relationships"><Relationship Id="rId8" Type="http://schemas.openxmlformats.org/officeDocument/2006/relationships/image" Target="../media/image769.jpg"/><Relationship Id="rId3" Type="http://schemas.openxmlformats.org/officeDocument/2006/relationships/image" Target="../media/image2.jpg"/><Relationship Id="rId7" Type="http://schemas.openxmlformats.org/officeDocument/2006/relationships/image" Target="../media/image7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67.jpg"/><Relationship Id="rId5" Type="http://schemas.openxmlformats.org/officeDocument/2006/relationships/image" Target="../media/image766.jpg"/><Relationship Id="rId4" Type="http://schemas.openxmlformats.org/officeDocument/2006/relationships/image" Target="../media/image765.jpg"/></Relationships>
</file>

<file path=ppt/slides/_rels/slide112.xml.rels><?xml version="1.0" encoding="UTF-8" standalone="yes"?>
<Relationships xmlns="http://schemas.openxmlformats.org/package/2006/relationships"><Relationship Id="rId8" Type="http://schemas.openxmlformats.org/officeDocument/2006/relationships/image" Target="../media/image774.jpg"/><Relationship Id="rId3" Type="http://schemas.openxmlformats.org/officeDocument/2006/relationships/image" Target="../media/image2.jpg"/><Relationship Id="rId7" Type="http://schemas.openxmlformats.org/officeDocument/2006/relationships/image" Target="../media/image7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72.jpg"/><Relationship Id="rId5" Type="http://schemas.openxmlformats.org/officeDocument/2006/relationships/image" Target="../media/image771.jpg"/><Relationship Id="rId4" Type="http://schemas.openxmlformats.org/officeDocument/2006/relationships/image" Target="../media/image770.jpg"/></Relationships>
</file>

<file path=ppt/slides/_rels/slide113.xml.rels><?xml version="1.0" encoding="UTF-8" standalone="yes"?>
<Relationships xmlns="http://schemas.openxmlformats.org/package/2006/relationships"><Relationship Id="rId8" Type="http://schemas.openxmlformats.org/officeDocument/2006/relationships/image" Target="../media/image779.jpg"/><Relationship Id="rId3" Type="http://schemas.openxmlformats.org/officeDocument/2006/relationships/image" Target="../media/image2.jpg"/><Relationship Id="rId7" Type="http://schemas.openxmlformats.org/officeDocument/2006/relationships/image" Target="../media/image7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77.jpg"/><Relationship Id="rId5" Type="http://schemas.openxmlformats.org/officeDocument/2006/relationships/image" Target="../media/image776.jpg"/><Relationship Id="rId4" Type="http://schemas.openxmlformats.org/officeDocument/2006/relationships/image" Target="../media/image775.jpg"/></Relationships>
</file>

<file path=ppt/slides/_rels/slide114.xml.rels><?xml version="1.0" encoding="UTF-8" standalone="yes"?>
<Relationships xmlns="http://schemas.openxmlformats.org/package/2006/relationships"><Relationship Id="rId8" Type="http://schemas.openxmlformats.org/officeDocument/2006/relationships/image" Target="../media/image784.jpg"/><Relationship Id="rId3" Type="http://schemas.openxmlformats.org/officeDocument/2006/relationships/image" Target="../media/image2.jpg"/><Relationship Id="rId7" Type="http://schemas.openxmlformats.org/officeDocument/2006/relationships/image" Target="../media/image7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82.jpg"/><Relationship Id="rId5" Type="http://schemas.openxmlformats.org/officeDocument/2006/relationships/image" Target="../media/image781.jpg"/><Relationship Id="rId4" Type="http://schemas.openxmlformats.org/officeDocument/2006/relationships/image" Target="../media/image780.jpg"/></Relationships>
</file>

<file path=ppt/slides/_rels/slide115.xml.rels><?xml version="1.0" encoding="UTF-8" standalone="yes"?>
<Relationships xmlns="http://schemas.openxmlformats.org/package/2006/relationships"><Relationship Id="rId8" Type="http://schemas.openxmlformats.org/officeDocument/2006/relationships/image" Target="../media/image789.jpg"/><Relationship Id="rId3" Type="http://schemas.openxmlformats.org/officeDocument/2006/relationships/image" Target="../media/image2.jpg"/><Relationship Id="rId7" Type="http://schemas.openxmlformats.org/officeDocument/2006/relationships/image" Target="../media/image7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87.jpg"/><Relationship Id="rId5" Type="http://schemas.openxmlformats.org/officeDocument/2006/relationships/image" Target="../media/image786.jpg"/><Relationship Id="rId4" Type="http://schemas.openxmlformats.org/officeDocument/2006/relationships/image" Target="../media/image785.jpg"/></Relationships>
</file>

<file path=ppt/slides/_rels/slide116.xml.rels><?xml version="1.0" encoding="UTF-8" standalone="yes"?>
<Relationships xmlns="http://schemas.openxmlformats.org/package/2006/relationships"><Relationship Id="rId8" Type="http://schemas.openxmlformats.org/officeDocument/2006/relationships/image" Target="../media/image794.jpg"/><Relationship Id="rId3" Type="http://schemas.openxmlformats.org/officeDocument/2006/relationships/image" Target="../media/image2.jpg"/><Relationship Id="rId7" Type="http://schemas.openxmlformats.org/officeDocument/2006/relationships/image" Target="../media/image7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92.jpg"/><Relationship Id="rId5" Type="http://schemas.openxmlformats.org/officeDocument/2006/relationships/image" Target="../media/image791.jpg"/><Relationship Id="rId4" Type="http://schemas.openxmlformats.org/officeDocument/2006/relationships/image" Target="../media/image790.jpg"/></Relationships>
</file>

<file path=ppt/slides/_rels/slide117.xml.rels><?xml version="1.0" encoding="UTF-8" standalone="yes"?>
<Relationships xmlns="http://schemas.openxmlformats.org/package/2006/relationships"><Relationship Id="rId8" Type="http://schemas.openxmlformats.org/officeDocument/2006/relationships/image" Target="../media/image799.jpg"/><Relationship Id="rId3" Type="http://schemas.openxmlformats.org/officeDocument/2006/relationships/image" Target="../media/image2.jpg"/><Relationship Id="rId7" Type="http://schemas.openxmlformats.org/officeDocument/2006/relationships/image" Target="../media/image7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97.jpg"/><Relationship Id="rId5" Type="http://schemas.openxmlformats.org/officeDocument/2006/relationships/image" Target="../media/image796.jpg"/><Relationship Id="rId4" Type="http://schemas.openxmlformats.org/officeDocument/2006/relationships/image" Target="../media/image795.jpg"/></Relationships>
</file>

<file path=ppt/slides/_rels/slide118.xml.rels><?xml version="1.0" encoding="UTF-8" standalone="yes"?>
<Relationships xmlns="http://schemas.openxmlformats.org/package/2006/relationships"><Relationship Id="rId8" Type="http://schemas.openxmlformats.org/officeDocument/2006/relationships/image" Target="../media/image804.jpg"/><Relationship Id="rId3" Type="http://schemas.openxmlformats.org/officeDocument/2006/relationships/image" Target="../media/image2.jpg"/><Relationship Id="rId7" Type="http://schemas.openxmlformats.org/officeDocument/2006/relationships/image" Target="../media/image8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02.jpg"/><Relationship Id="rId5" Type="http://schemas.openxmlformats.org/officeDocument/2006/relationships/image" Target="../media/image801.jpg"/><Relationship Id="rId4" Type="http://schemas.openxmlformats.org/officeDocument/2006/relationships/image" Target="../media/image800.jpg"/></Relationships>
</file>

<file path=ppt/slides/_rels/slide119.xml.rels><?xml version="1.0" encoding="UTF-8" standalone="yes"?>
<Relationships xmlns="http://schemas.openxmlformats.org/package/2006/relationships"><Relationship Id="rId8" Type="http://schemas.openxmlformats.org/officeDocument/2006/relationships/image" Target="../media/image809.jpg"/><Relationship Id="rId3" Type="http://schemas.openxmlformats.org/officeDocument/2006/relationships/image" Target="../media/image2.jpg"/><Relationship Id="rId7" Type="http://schemas.openxmlformats.org/officeDocument/2006/relationships/image" Target="../media/image8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07.jpg"/><Relationship Id="rId5" Type="http://schemas.openxmlformats.org/officeDocument/2006/relationships/image" Target="../media/image806.jpg"/><Relationship Id="rId4" Type="http://schemas.openxmlformats.org/officeDocument/2006/relationships/image" Target="../media/image805.jpg"/></Relationships>
</file>

<file path=ppt/slides/_rels/slide12.xml.rels><?xml version="1.0" encoding="UTF-8" standalone="yes"?>
<Relationships xmlns="http://schemas.openxmlformats.org/package/2006/relationships"><Relationship Id="rId8" Type="http://schemas.openxmlformats.org/officeDocument/2006/relationships/image" Target="../media/image125.jpg"/><Relationship Id="rId13" Type="http://schemas.openxmlformats.org/officeDocument/2006/relationships/image" Target="../media/image130.jpg"/><Relationship Id="rId18" Type="http://schemas.openxmlformats.org/officeDocument/2006/relationships/image" Target="../media/image135.jpg"/><Relationship Id="rId3" Type="http://schemas.openxmlformats.org/officeDocument/2006/relationships/image" Target="../media/image2.jpg"/><Relationship Id="rId7" Type="http://schemas.openxmlformats.org/officeDocument/2006/relationships/image" Target="../media/image124.jpg"/><Relationship Id="rId12" Type="http://schemas.openxmlformats.org/officeDocument/2006/relationships/image" Target="../media/image129.jpg"/><Relationship Id="rId17" Type="http://schemas.openxmlformats.org/officeDocument/2006/relationships/image" Target="../media/image134.jpg"/><Relationship Id="rId2" Type="http://schemas.openxmlformats.org/officeDocument/2006/relationships/image" Target="../media/image1.png"/><Relationship Id="rId16" Type="http://schemas.openxmlformats.org/officeDocument/2006/relationships/image" Target="../media/image133.jpg"/><Relationship Id="rId1" Type="http://schemas.openxmlformats.org/officeDocument/2006/relationships/slideLayout" Target="../slideLayouts/slideLayout1.xml"/><Relationship Id="rId6" Type="http://schemas.openxmlformats.org/officeDocument/2006/relationships/image" Target="../media/image123.jpg"/><Relationship Id="rId11" Type="http://schemas.openxmlformats.org/officeDocument/2006/relationships/image" Target="../media/image128.jpg"/><Relationship Id="rId5" Type="http://schemas.openxmlformats.org/officeDocument/2006/relationships/image" Target="../media/image122.jpg"/><Relationship Id="rId15" Type="http://schemas.openxmlformats.org/officeDocument/2006/relationships/image" Target="../media/image132.jpg"/><Relationship Id="rId10" Type="http://schemas.openxmlformats.org/officeDocument/2006/relationships/image" Target="../media/image127.jpg"/><Relationship Id="rId19" Type="http://schemas.openxmlformats.org/officeDocument/2006/relationships/image" Target="../media/image136.jpg"/><Relationship Id="rId4" Type="http://schemas.openxmlformats.org/officeDocument/2006/relationships/image" Target="../media/image121.jpg"/><Relationship Id="rId9" Type="http://schemas.openxmlformats.org/officeDocument/2006/relationships/image" Target="../media/image126.jpg"/><Relationship Id="rId14" Type="http://schemas.openxmlformats.org/officeDocument/2006/relationships/image" Target="../media/image131.jpg"/></Relationships>
</file>

<file path=ppt/slides/_rels/slide120.xml.rels><?xml version="1.0" encoding="UTF-8" standalone="yes"?>
<Relationships xmlns="http://schemas.openxmlformats.org/package/2006/relationships"><Relationship Id="rId8" Type="http://schemas.openxmlformats.org/officeDocument/2006/relationships/image" Target="../media/image814.jpg"/><Relationship Id="rId3" Type="http://schemas.openxmlformats.org/officeDocument/2006/relationships/image" Target="../media/image2.jpg"/><Relationship Id="rId7" Type="http://schemas.openxmlformats.org/officeDocument/2006/relationships/image" Target="../media/image8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12.jpg"/><Relationship Id="rId5" Type="http://schemas.openxmlformats.org/officeDocument/2006/relationships/image" Target="../media/image811.jpg"/><Relationship Id="rId4" Type="http://schemas.openxmlformats.org/officeDocument/2006/relationships/image" Target="../media/image810.jpg"/></Relationships>
</file>

<file path=ppt/slides/_rels/slide121.xml.rels><?xml version="1.0" encoding="UTF-8" standalone="yes"?>
<Relationships xmlns="http://schemas.openxmlformats.org/package/2006/relationships"><Relationship Id="rId8" Type="http://schemas.openxmlformats.org/officeDocument/2006/relationships/image" Target="../media/image819.jpg"/><Relationship Id="rId3" Type="http://schemas.openxmlformats.org/officeDocument/2006/relationships/image" Target="../media/image2.jpg"/><Relationship Id="rId7" Type="http://schemas.openxmlformats.org/officeDocument/2006/relationships/image" Target="../media/image8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17.jpg"/><Relationship Id="rId5" Type="http://schemas.openxmlformats.org/officeDocument/2006/relationships/image" Target="../media/image816.jpg"/><Relationship Id="rId4" Type="http://schemas.openxmlformats.org/officeDocument/2006/relationships/image" Target="../media/image815.jpg"/></Relationships>
</file>

<file path=ppt/slides/_rels/slide122.xml.rels><?xml version="1.0" encoding="UTF-8" standalone="yes"?>
<Relationships xmlns="http://schemas.openxmlformats.org/package/2006/relationships"><Relationship Id="rId8" Type="http://schemas.openxmlformats.org/officeDocument/2006/relationships/image" Target="../media/image824.jpg"/><Relationship Id="rId3" Type="http://schemas.openxmlformats.org/officeDocument/2006/relationships/image" Target="../media/image2.jpg"/><Relationship Id="rId7" Type="http://schemas.openxmlformats.org/officeDocument/2006/relationships/image" Target="../media/image8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22.jpg"/><Relationship Id="rId5" Type="http://schemas.openxmlformats.org/officeDocument/2006/relationships/image" Target="../media/image821.jpg"/><Relationship Id="rId4" Type="http://schemas.openxmlformats.org/officeDocument/2006/relationships/image" Target="../media/image820.jpg"/></Relationships>
</file>

<file path=ppt/slides/_rels/slide123.xml.rels><?xml version="1.0" encoding="UTF-8" standalone="yes"?>
<Relationships xmlns="http://schemas.openxmlformats.org/package/2006/relationships"><Relationship Id="rId8" Type="http://schemas.openxmlformats.org/officeDocument/2006/relationships/image" Target="../media/image829.jpg"/><Relationship Id="rId3" Type="http://schemas.openxmlformats.org/officeDocument/2006/relationships/image" Target="../media/image2.jpg"/><Relationship Id="rId7" Type="http://schemas.openxmlformats.org/officeDocument/2006/relationships/image" Target="../media/image8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27.jpg"/><Relationship Id="rId5" Type="http://schemas.openxmlformats.org/officeDocument/2006/relationships/image" Target="../media/image826.jpg"/><Relationship Id="rId4" Type="http://schemas.openxmlformats.org/officeDocument/2006/relationships/image" Target="../media/image825.jpg"/></Relationships>
</file>

<file path=ppt/slides/_rels/slide124.xml.rels><?xml version="1.0" encoding="UTF-8" standalone="yes"?>
<Relationships xmlns="http://schemas.openxmlformats.org/package/2006/relationships"><Relationship Id="rId8" Type="http://schemas.openxmlformats.org/officeDocument/2006/relationships/image" Target="../media/image834.jpg"/><Relationship Id="rId3" Type="http://schemas.openxmlformats.org/officeDocument/2006/relationships/image" Target="../media/image2.jpg"/><Relationship Id="rId7" Type="http://schemas.openxmlformats.org/officeDocument/2006/relationships/image" Target="../media/image8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32.jpg"/><Relationship Id="rId5" Type="http://schemas.openxmlformats.org/officeDocument/2006/relationships/image" Target="../media/image831.jpg"/><Relationship Id="rId4" Type="http://schemas.openxmlformats.org/officeDocument/2006/relationships/image" Target="../media/image830.jpg"/></Relationships>
</file>

<file path=ppt/slides/_rels/slide125.xml.rels><?xml version="1.0" encoding="UTF-8" standalone="yes"?>
<Relationships xmlns="http://schemas.openxmlformats.org/package/2006/relationships"><Relationship Id="rId8" Type="http://schemas.openxmlformats.org/officeDocument/2006/relationships/image" Target="../media/image839.jpg"/><Relationship Id="rId3" Type="http://schemas.openxmlformats.org/officeDocument/2006/relationships/image" Target="../media/image2.jpg"/><Relationship Id="rId7" Type="http://schemas.openxmlformats.org/officeDocument/2006/relationships/image" Target="../media/image8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37.jpg"/><Relationship Id="rId5" Type="http://schemas.openxmlformats.org/officeDocument/2006/relationships/image" Target="../media/image836.jpg"/><Relationship Id="rId4" Type="http://schemas.openxmlformats.org/officeDocument/2006/relationships/image" Target="../media/image835.jpg"/></Relationships>
</file>

<file path=ppt/slides/_rels/slide126.xml.rels><?xml version="1.0" encoding="UTF-8" standalone="yes"?>
<Relationships xmlns="http://schemas.openxmlformats.org/package/2006/relationships"><Relationship Id="rId8" Type="http://schemas.openxmlformats.org/officeDocument/2006/relationships/image" Target="../media/image844.jpg"/><Relationship Id="rId3" Type="http://schemas.openxmlformats.org/officeDocument/2006/relationships/image" Target="../media/image2.jpg"/><Relationship Id="rId7" Type="http://schemas.openxmlformats.org/officeDocument/2006/relationships/image" Target="../media/image8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42.jpg"/><Relationship Id="rId5" Type="http://schemas.openxmlformats.org/officeDocument/2006/relationships/image" Target="../media/image841.jpg"/><Relationship Id="rId4" Type="http://schemas.openxmlformats.org/officeDocument/2006/relationships/image" Target="../media/image840.jpg"/></Relationships>
</file>

<file path=ppt/slides/_rels/slide127.xml.rels><?xml version="1.0" encoding="UTF-8" standalone="yes"?>
<Relationships xmlns="http://schemas.openxmlformats.org/package/2006/relationships"><Relationship Id="rId8" Type="http://schemas.openxmlformats.org/officeDocument/2006/relationships/image" Target="../media/image849.jpg"/><Relationship Id="rId3" Type="http://schemas.openxmlformats.org/officeDocument/2006/relationships/image" Target="../media/image2.jpg"/><Relationship Id="rId7" Type="http://schemas.openxmlformats.org/officeDocument/2006/relationships/image" Target="../media/image8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47.jpg"/><Relationship Id="rId5" Type="http://schemas.openxmlformats.org/officeDocument/2006/relationships/image" Target="../media/image846.jpg"/><Relationship Id="rId4" Type="http://schemas.openxmlformats.org/officeDocument/2006/relationships/image" Target="../media/image845.jpg"/></Relationships>
</file>

<file path=ppt/slides/_rels/slide128.xml.rels><?xml version="1.0" encoding="UTF-8" standalone="yes"?>
<Relationships xmlns="http://schemas.openxmlformats.org/package/2006/relationships"><Relationship Id="rId8" Type="http://schemas.openxmlformats.org/officeDocument/2006/relationships/image" Target="../media/image854.jpg"/><Relationship Id="rId3" Type="http://schemas.openxmlformats.org/officeDocument/2006/relationships/image" Target="../media/image2.jpg"/><Relationship Id="rId7" Type="http://schemas.openxmlformats.org/officeDocument/2006/relationships/image" Target="../media/image8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52.jpg"/><Relationship Id="rId5" Type="http://schemas.openxmlformats.org/officeDocument/2006/relationships/image" Target="../media/image851.jpg"/><Relationship Id="rId4" Type="http://schemas.openxmlformats.org/officeDocument/2006/relationships/image" Target="../media/image850.jpg"/></Relationships>
</file>

<file path=ppt/slides/_rels/slide129.xml.rels><?xml version="1.0" encoding="UTF-8" standalone="yes"?>
<Relationships xmlns="http://schemas.openxmlformats.org/package/2006/relationships"><Relationship Id="rId8" Type="http://schemas.openxmlformats.org/officeDocument/2006/relationships/image" Target="../media/image859.jpg"/><Relationship Id="rId3" Type="http://schemas.openxmlformats.org/officeDocument/2006/relationships/image" Target="../media/image2.jpg"/><Relationship Id="rId7" Type="http://schemas.openxmlformats.org/officeDocument/2006/relationships/image" Target="../media/image8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57.jpg"/><Relationship Id="rId5" Type="http://schemas.openxmlformats.org/officeDocument/2006/relationships/image" Target="../media/image856.jpg"/><Relationship Id="rId4" Type="http://schemas.openxmlformats.org/officeDocument/2006/relationships/image" Target="../media/image855.jpg"/></Relationships>
</file>

<file path=ppt/slides/_rels/slide13.xml.rels><?xml version="1.0" encoding="UTF-8" standalone="yes"?>
<Relationships xmlns="http://schemas.openxmlformats.org/package/2006/relationships"><Relationship Id="rId8" Type="http://schemas.openxmlformats.org/officeDocument/2006/relationships/image" Target="../media/image141.jpg"/><Relationship Id="rId13" Type="http://schemas.openxmlformats.org/officeDocument/2006/relationships/image" Target="../media/image146.jpg"/><Relationship Id="rId18" Type="http://schemas.openxmlformats.org/officeDocument/2006/relationships/image" Target="../media/image151.jpg"/><Relationship Id="rId3" Type="http://schemas.openxmlformats.org/officeDocument/2006/relationships/image" Target="../media/image2.jpg"/><Relationship Id="rId7" Type="http://schemas.openxmlformats.org/officeDocument/2006/relationships/image" Target="../media/image140.jpg"/><Relationship Id="rId12" Type="http://schemas.openxmlformats.org/officeDocument/2006/relationships/image" Target="../media/image145.jpg"/><Relationship Id="rId17" Type="http://schemas.openxmlformats.org/officeDocument/2006/relationships/image" Target="../media/image150.jpg"/><Relationship Id="rId2" Type="http://schemas.openxmlformats.org/officeDocument/2006/relationships/image" Target="../media/image1.png"/><Relationship Id="rId16" Type="http://schemas.openxmlformats.org/officeDocument/2006/relationships/image" Target="../media/image149.jpg"/><Relationship Id="rId1" Type="http://schemas.openxmlformats.org/officeDocument/2006/relationships/slideLayout" Target="../slideLayouts/slideLayout1.xml"/><Relationship Id="rId6" Type="http://schemas.openxmlformats.org/officeDocument/2006/relationships/image" Target="../media/image139.jpg"/><Relationship Id="rId11" Type="http://schemas.openxmlformats.org/officeDocument/2006/relationships/image" Target="../media/image144.jpg"/><Relationship Id="rId5" Type="http://schemas.openxmlformats.org/officeDocument/2006/relationships/image" Target="../media/image138.jpg"/><Relationship Id="rId15" Type="http://schemas.openxmlformats.org/officeDocument/2006/relationships/image" Target="../media/image148.jpg"/><Relationship Id="rId10" Type="http://schemas.openxmlformats.org/officeDocument/2006/relationships/image" Target="../media/image143.jpg"/><Relationship Id="rId19" Type="http://schemas.openxmlformats.org/officeDocument/2006/relationships/image" Target="../media/image152.jpg"/><Relationship Id="rId4" Type="http://schemas.openxmlformats.org/officeDocument/2006/relationships/image" Target="../media/image137.jpg"/><Relationship Id="rId9" Type="http://schemas.openxmlformats.org/officeDocument/2006/relationships/image" Target="../media/image142.jpg"/><Relationship Id="rId14" Type="http://schemas.openxmlformats.org/officeDocument/2006/relationships/image" Target="../media/image147.jpg"/></Relationships>
</file>

<file path=ppt/slides/_rels/slide130.xml.rels><?xml version="1.0" encoding="UTF-8" standalone="yes"?>
<Relationships xmlns="http://schemas.openxmlformats.org/package/2006/relationships"><Relationship Id="rId8" Type="http://schemas.openxmlformats.org/officeDocument/2006/relationships/image" Target="../media/image864.jpg"/><Relationship Id="rId3" Type="http://schemas.openxmlformats.org/officeDocument/2006/relationships/image" Target="../media/image2.jpg"/><Relationship Id="rId7" Type="http://schemas.openxmlformats.org/officeDocument/2006/relationships/image" Target="../media/image8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62.jpg"/><Relationship Id="rId5" Type="http://schemas.openxmlformats.org/officeDocument/2006/relationships/image" Target="../media/image861.jpg"/><Relationship Id="rId4" Type="http://schemas.openxmlformats.org/officeDocument/2006/relationships/image" Target="../media/image860.jpg"/></Relationships>
</file>

<file path=ppt/slides/_rels/slide131.xml.rels><?xml version="1.0" encoding="UTF-8" standalone="yes"?>
<Relationships xmlns="http://schemas.openxmlformats.org/package/2006/relationships"><Relationship Id="rId8" Type="http://schemas.openxmlformats.org/officeDocument/2006/relationships/image" Target="../media/image869.jpg"/><Relationship Id="rId3" Type="http://schemas.openxmlformats.org/officeDocument/2006/relationships/image" Target="../media/image2.jpg"/><Relationship Id="rId7" Type="http://schemas.openxmlformats.org/officeDocument/2006/relationships/image" Target="../media/image8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67.jpg"/><Relationship Id="rId5" Type="http://schemas.openxmlformats.org/officeDocument/2006/relationships/image" Target="../media/image866.jpg"/><Relationship Id="rId4" Type="http://schemas.openxmlformats.org/officeDocument/2006/relationships/image" Target="../media/image865.jpg"/></Relationships>
</file>

<file path=ppt/slides/_rels/slide132.xml.rels><?xml version="1.0" encoding="UTF-8" standalone="yes"?>
<Relationships xmlns="http://schemas.openxmlformats.org/package/2006/relationships"><Relationship Id="rId8" Type="http://schemas.openxmlformats.org/officeDocument/2006/relationships/image" Target="../media/image874.jpg"/><Relationship Id="rId3" Type="http://schemas.openxmlformats.org/officeDocument/2006/relationships/image" Target="../media/image2.jpg"/><Relationship Id="rId7" Type="http://schemas.openxmlformats.org/officeDocument/2006/relationships/image" Target="../media/image8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72.jpg"/><Relationship Id="rId5" Type="http://schemas.openxmlformats.org/officeDocument/2006/relationships/image" Target="../media/image871.jpg"/><Relationship Id="rId4" Type="http://schemas.openxmlformats.org/officeDocument/2006/relationships/image" Target="../media/image870.jpg"/></Relationships>
</file>

<file path=ppt/slides/_rels/slide133.xml.rels><?xml version="1.0" encoding="UTF-8" standalone="yes"?>
<Relationships xmlns="http://schemas.openxmlformats.org/package/2006/relationships"><Relationship Id="rId8" Type="http://schemas.openxmlformats.org/officeDocument/2006/relationships/image" Target="../media/image879.jpg"/><Relationship Id="rId3" Type="http://schemas.openxmlformats.org/officeDocument/2006/relationships/image" Target="../media/image2.jpg"/><Relationship Id="rId7" Type="http://schemas.openxmlformats.org/officeDocument/2006/relationships/image" Target="../media/image8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77.jpg"/><Relationship Id="rId5" Type="http://schemas.openxmlformats.org/officeDocument/2006/relationships/image" Target="../media/image876.jpg"/><Relationship Id="rId4" Type="http://schemas.openxmlformats.org/officeDocument/2006/relationships/image" Target="../media/image875.jpg"/></Relationships>
</file>

<file path=ppt/slides/_rels/slide134.xml.rels><?xml version="1.0" encoding="UTF-8" standalone="yes"?>
<Relationships xmlns="http://schemas.openxmlformats.org/package/2006/relationships"><Relationship Id="rId8" Type="http://schemas.openxmlformats.org/officeDocument/2006/relationships/image" Target="../media/image884.jpg"/><Relationship Id="rId3" Type="http://schemas.openxmlformats.org/officeDocument/2006/relationships/image" Target="../media/image2.jpg"/><Relationship Id="rId7" Type="http://schemas.openxmlformats.org/officeDocument/2006/relationships/image" Target="../media/image8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82.jpg"/><Relationship Id="rId5" Type="http://schemas.openxmlformats.org/officeDocument/2006/relationships/image" Target="../media/image881.jpg"/><Relationship Id="rId4" Type="http://schemas.openxmlformats.org/officeDocument/2006/relationships/image" Target="../media/image880.jpg"/></Relationships>
</file>

<file path=ppt/slides/_rels/slide135.xml.rels><?xml version="1.0" encoding="UTF-8" standalone="yes"?>
<Relationships xmlns="http://schemas.openxmlformats.org/package/2006/relationships"><Relationship Id="rId8" Type="http://schemas.openxmlformats.org/officeDocument/2006/relationships/image" Target="../media/image889.jpg"/><Relationship Id="rId3" Type="http://schemas.openxmlformats.org/officeDocument/2006/relationships/image" Target="../media/image2.jpg"/><Relationship Id="rId7" Type="http://schemas.openxmlformats.org/officeDocument/2006/relationships/image" Target="../media/image8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87.jpg"/><Relationship Id="rId5" Type="http://schemas.openxmlformats.org/officeDocument/2006/relationships/image" Target="../media/image886.jpg"/><Relationship Id="rId4" Type="http://schemas.openxmlformats.org/officeDocument/2006/relationships/image" Target="../media/image885.jpg"/></Relationships>
</file>

<file path=ppt/slides/_rels/slide136.xml.rels><?xml version="1.0" encoding="UTF-8" standalone="yes"?>
<Relationships xmlns="http://schemas.openxmlformats.org/package/2006/relationships"><Relationship Id="rId8" Type="http://schemas.openxmlformats.org/officeDocument/2006/relationships/image" Target="../media/image894.jpg"/><Relationship Id="rId3" Type="http://schemas.openxmlformats.org/officeDocument/2006/relationships/image" Target="../media/image2.jpg"/><Relationship Id="rId7" Type="http://schemas.openxmlformats.org/officeDocument/2006/relationships/image" Target="../media/image8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92.jpg"/><Relationship Id="rId5" Type="http://schemas.openxmlformats.org/officeDocument/2006/relationships/image" Target="../media/image891.jpg"/><Relationship Id="rId4" Type="http://schemas.openxmlformats.org/officeDocument/2006/relationships/image" Target="../media/image890.jpg"/></Relationships>
</file>

<file path=ppt/slides/_rels/slide137.xml.rels><?xml version="1.0" encoding="UTF-8" standalone="yes"?>
<Relationships xmlns="http://schemas.openxmlformats.org/package/2006/relationships"><Relationship Id="rId8" Type="http://schemas.openxmlformats.org/officeDocument/2006/relationships/image" Target="../media/image899.jpg"/><Relationship Id="rId3" Type="http://schemas.openxmlformats.org/officeDocument/2006/relationships/image" Target="../media/image2.jpg"/><Relationship Id="rId7" Type="http://schemas.openxmlformats.org/officeDocument/2006/relationships/image" Target="../media/image8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97.jpg"/><Relationship Id="rId5" Type="http://schemas.openxmlformats.org/officeDocument/2006/relationships/image" Target="../media/image896.jpg"/><Relationship Id="rId4" Type="http://schemas.openxmlformats.org/officeDocument/2006/relationships/image" Target="../media/image895.jpg"/></Relationships>
</file>

<file path=ppt/slides/_rels/slide138.xml.rels><?xml version="1.0" encoding="UTF-8" standalone="yes"?>
<Relationships xmlns="http://schemas.openxmlformats.org/package/2006/relationships"><Relationship Id="rId8" Type="http://schemas.openxmlformats.org/officeDocument/2006/relationships/image" Target="../media/image904.jpg"/><Relationship Id="rId3" Type="http://schemas.openxmlformats.org/officeDocument/2006/relationships/image" Target="../media/image2.jpg"/><Relationship Id="rId7" Type="http://schemas.openxmlformats.org/officeDocument/2006/relationships/image" Target="../media/image9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02.jpg"/><Relationship Id="rId5" Type="http://schemas.openxmlformats.org/officeDocument/2006/relationships/image" Target="../media/image901.jpg"/><Relationship Id="rId4" Type="http://schemas.openxmlformats.org/officeDocument/2006/relationships/image" Target="../media/image900.jpg"/></Relationships>
</file>

<file path=ppt/slides/_rels/slide139.xml.rels><?xml version="1.0" encoding="UTF-8" standalone="yes"?>
<Relationships xmlns="http://schemas.openxmlformats.org/package/2006/relationships"><Relationship Id="rId8" Type="http://schemas.openxmlformats.org/officeDocument/2006/relationships/image" Target="../media/image909.jpg"/><Relationship Id="rId3" Type="http://schemas.openxmlformats.org/officeDocument/2006/relationships/image" Target="../media/image2.jpg"/><Relationship Id="rId7" Type="http://schemas.openxmlformats.org/officeDocument/2006/relationships/image" Target="../media/image9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07.jpg"/><Relationship Id="rId5" Type="http://schemas.openxmlformats.org/officeDocument/2006/relationships/image" Target="../media/image906.jpg"/><Relationship Id="rId4" Type="http://schemas.openxmlformats.org/officeDocument/2006/relationships/image" Target="../media/image905.jpg"/></Relationships>
</file>

<file path=ppt/slides/_rels/slide14.xml.rels><?xml version="1.0" encoding="UTF-8" standalone="yes"?>
<Relationships xmlns="http://schemas.openxmlformats.org/package/2006/relationships"><Relationship Id="rId8" Type="http://schemas.openxmlformats.org/officeDocument/2006/relationships/image" Target="../media/image157.jpg"/><Relationship Id="rId13" Type="http://schemas.openxmlformats.org/officeDocument/2006/relationships/image" Target="../media/image162.jpg"/><Relationship Id="rId18" Type="http://schemas.openxmlformats.org/officeDocument/2006/relationships/image" Target="../media/image167.jpg"/><Relationship Id="rId3" Type="http://schemas.openxmlformats.org/officeDocument/2006/relationships/image" Target="../media/image2.jpg"/><Relationship Id="rId7" Type="http://schemas.openxmlformats.org/officeDocument/2006/relationships/image" Target="../media/image156.jpg"/><Relationship Id="rId12" Type="http://schemas.openxmlformats.org/officeDocument/2006/relationships/image" Target="../media/image161.jpg"/><Relationship Id="rId17" Type="http://schemas.openxmlformats.org/officeDocument/2006/relationships/image" Target="../media/image166.jpg"/><Relationship Id="rId2" Type="http://schemas.openxmlformats.org/officeDocument/2006/relationships/image" Target="../media/image1.png"/><Relationship Id="rId16" Type="http://schemas.openxmlformats.org/officeDocument/2006/relationships/image" Target="../media/image165.jpg"/><Relationship Id="rId1" Type="http://schemas.openxmlformats.org/officeDocument/2006/relationships/slideLayout" Target="../slideLayouts/slideLayout1.xml"/><Relationship Id="rId6" Type="http://schemas.openxmlformats.org/officeDocument/2006/relationships/image" Target="../media/image155.jpg"/><Relationship Id="rId11" Type="http://schemas.openxmlformats.org/officeDocument/2006/relationships/image" Target="../media/image160.jpg"/><Relationship Id="rId5" Type="http://schemas.openxmlformats.org/officeDocument/2006/relationships/image" Target="../media/image154.jpg"/><Relationship Id="rId15" Type="http://schemas.openxmlformats.org/officeDocument/2006/relationships/image" Target="../media/image164.jpg"/><Relationship Id="rId10" Type="http://schemas.openxmlformats.org/officeDocument/2006/relationships/image" Target="../media/image159.jpg"/><Relationship Id="rId19" Type="http://schemas.openxmlformats.org/officeDocument/2006/relationships/image" Target="../media/image168.jpg"/><Relationship Id="rId4" Type="http://schemas.openxmlformats.org/officeDocument/2006/relationships/image" Target="../media/image153.jpg"/><Relationship Id="rId9" Type="http://schemas.openxmlformats.org/officeDocument/2006/relationships/image" Target="../media/image158.jpg"/><Relationship Id="rId14" Type="http://schemas.openxmlformats.org/officeDocument/2006/relationships/image" Target="../media/image163.jpg"/></Relationships>
</file>

<file path=ppt/slides/_rels/slide140.xml.rels><?xml version="1.0" encoding="UTF-8" standalone="yes"?>
<Relationships xmlns="http://schemas.openxmlformats.org/package/2006/relationships"><Relationship Id="rId8" Type="http://schemas.openxmlformats.org/officeDocument/2006/relationships/image" Target="../media/image914.jpg"/><Relationship Id="rId3" Type="http://schemas.openxmlformats.org/officeDocument/2006/relationships/image" Target="../media/image2.jpg"/><Relationship Id="rId7" Type="http://schemas.openxmlformats.org/officeDocument/2006/relationships/image" Target="../media/image9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12.jpg"/><Relationship Id="rId5" Type="http://schemas.openxmlformats.org/officeDocument/2006/relationships/image" Target="../media/image911.jpg"/><Relationship Id="rId4" Type="http://schemas.openxmlformats.org/officeDocument/2006/relationships/image" Target="../media/image910.jpg"/></Relationships>
</file>

<file path=ppt/slides/_rels/slide141.xml.rels><?xml version="1.0" encoding="UTF-8" standalone="yes"?>
<Relationships xmlns="http://schemas.openxmlformats.org/package/2006/relationships"><Relationship Id="rId8" Type="http://schemas.openxmlformats.org/officeDocument/2006/relationships/image" Target="../media/image919.jpg"/><Relationship Id="rId3" Type="http://schemas.openxmlformats.org/officeDocument/2006/relationships/image" Target="../media/image2.jpg"/><Relationship Id="rId7" Type="http://schemas.openxmlformats.org/officeDocument/2006/relationships/image" Target="../media/image9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17.jpg"/><Relationship Id="rId5" Type="http://schemas.openxmlformats.org/officeDocument/2006/relationships/image" Target="../media/image916.jpg"/><Relationship Id="rId4" Type="http://schemas.openxmlformats.org/officeDocument/2006/relationships/image" Target="../media/image915.jpg"/></Relationships>
</file>

<file path=ppt/slides/_rels/slide142.xml.rels><?xml version="1.0" encoding="UTF-8" standalone="yes"?>
<Relationships xmlns="http://schemas.openxmlformats.org/package/2006/relationships"><Relationship Id="rId8" Type="http://schemas.openxmlformats.org/officeDocument/2006/relationships/image" Target="../media/image924.jpg"/><Relationship Id="rId3" Type="http://schemas.openxmlformats.org/officeDocument/2006/relationships/image" Target="../media/image2.jpg"/><Relationship Id="rId7" Type="http://schemas.openxmlformats.org/officeDocument/2006/relationships/image" Target="../media/image9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22.jpg"/><Relationship Id="rId5" Type="http://schemas.openxmlformats.org/officeDocument/2006/relationships/image" Target="../media/image921.jpg"/><Relationship Id="rId4" Type="http://schemas.openxmlformats.org/officeDocument/2006/relationships/image" Target="../media/image920.jpg"/></Relationships>
</file>

<file path=ppt/slides/_rels/slide143.xml.rels><?xml version="1.0" encoding="UTF-8" standalone="yes"?>
<Relationships xmlns="http://schemas.openxmlformats.org/package/2006/relationships"><Relationship Id="rId8" Type="http://schemas.openxmlformats.org/officeDocument/2006/relationships/image" Target="../media/image929.jpg"/><Relationship Id="rId3" Type="http://schemas.openxmlformats.org/officeDocument/2006/relationships/image" Target="../media/image2.jpg"/><Relationship Id="rId7" Type="http://schemas.openxmlformats.org/officeDocument/2006/relationships/image" Target="../media/image9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27.jpg"/><Relationship Id="rId5" Type="http://schemas.openxmlformats.org/officeDocument/2006/relationships/image" Target="../media/image926.jpg"/><Relationship Id="rId4" Type="http://schemas.openxmlformats.org/officeDocument/2006/relationships/image" Target="../media/image925.jpg"/></Relationships>
</file>

<file path=ppt/slides/_rels/slide144.xml.rels><?xml version="1.0" encoding="UTF-8" standalone="yes"?>
<Relationships xmlns="http://schemas.openxmlformats.org/package/2006/relationships"><Relationship Id="rId8" Type="http://schemas.openxmlformats.org/officeDocument/2006/relationships/image" Target="../media/image934.jpg"/><Relationship Id="rId3" Type="http://schemas.openxmlformats.org/officeDocument/2006/relationships/image" Target="../media/image2.jpg"/><Relationship Id="rId7" Type="http://schemas.openxmlformats.org/officeDocument/2006/relationships/image" Target="../media/image9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32.jpg"/><Relationship Id="rId5" Type="http://schemas.openxmlformats.org/officeDocument/2006/relationships/image" Target="../media/image931.jpg"/><Relationship Id="rId4" Type="http://schemas.openxmlformats.org/officeDocument/2006/relationships/image" Target="../media/image930.jpg"/></Relationships>
</file>

<file path=ppt/slides/_rels/slide145.xml.rels><?xml version="1.0" encoding="UTF-8" standalone="yes"?>
<Relationships xmlns="http://schemas.openxmlformats.org/package/2006/relationships"><Relationship Id="rId8" Type="http://schemas.openxmlformats.org/officeDocument/2006/relationships/image" Target="../media/image939.jpg"/><Relationship Id="rId3" Type="http://schemas.openxmlformats.org/officeDocument/2006/relationships/image" Target="../media/image2.jpg"/><Relationship Id="rId7" Type="http://schemas.openxmlformats.org/officeDocument/2006/relationships/image" Target="../media/image9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37.jpg"/><Relationship Id="rId5" Type="http://schemas.openxmlformats.org/officeDocument/2006/relationships/image" Target="../media/image936.jpg"/><Relationship Id="rId4" Type="http://schemas.openxmlformats.org/officeDocument/2006/relationships/image" Target="../media/image935.jpg"/></Relationships>
</file>

<file path=ppt/slides/_rels/slide146.xml.rels><?xml version="1.0" encoding="UTF-8" standalone="yes"?>
<Relationships xmlns="http://schemas.openxmlformats.org/package/2006/relationships"><Relationship Id="rId8" Type="http://schemas.openxmlformats.org/officeDocument/2006/relationships/image" Target="../media/image944.jpg"/><Relationship Id="rId3" Type="http://schemas.openxmlformats.org/officeDocument/2006/relationships/image" Target="../media/image2.jpg"/><Relationship Id="rId7" Type="http://schemas.openxmlformats.org/officeDocument/2006/relationships/image" Target="../media/image9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42.jpg"/><Relationship Id="rId5" Type="http://schemas.openxmlformats.org/officeDocument/2006/relationships/image" Target="../media/image941.jpg"/><Relationship Id="rId4" Type="http://schemas.openxmlformats.org/officeDocument/2006/relationships/image" Target="../media/image940.jpg"/></Relationships>
</file>

<file path=ppt/slides/_rels/slide147.xml.rels><?xml version="1.0" encoding="UTF-8" standalone="yes"?>
<Relationships xmlns="http://schemas.openxmlformats.org/package/2006/relationships"><Relationship Id="rId8" Type="http://schemas.openxmlformats.org/officeDocument/2006/relationships/image" Target="../media/image949.jpg"/><Relationship Id="rId3" Type="http://schemas.openxmlformats.org/officeDocument/2006/relationships/image" Target="../media/image2.jpg"/><Relationship Id="rId7" Type="http://schemas.openxmlformats.org/officeDocument/2006/relationships/image" Target="../media/image9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47.jpg"/><Relationship Id="rId5" Type="http://schemas.openxmlformats.org/officeDocument/2006/relationships/image" Target="../media/image946.jpg"/><Relationship Id="rId4" Type="http://schemas.openxmlformats.org/officeDocument/2006/relationships/image" Target="../media/image945.jpg"/></Relationships>
</file>

<file path=ppt/slides/_rels/slide148.xml.rels><?xml version="1.0" encoding="UTF-8" standalone="yes"?>
<Relationships xmlns="http://schemas.openxmlformats.org/package/2006/relationships"><Relationship Id="rId8" Type="http://schemas.openxmlformats.org/officeDocument/2006/relationships/image" Target="../media/image954.jpg"/><Relationship Id="rId3" Type="http://schemas.openxmlformats.org/officeDocument/2006/relationships/image" Target="../media/image2.jpg"/><Relationship Id="rId7" Type="http://schemas.openxmlformats.org/officeDocument/2006/relationships/image" Target="../media/image9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52.jpg"/><Relationship Id="rId5" Type="http://schemas.openxmlformats.org/officeDocument/2006/relationships/image" Target="../media/image951.jpg"/><Relationship Id="rId4" Type="http://schemas.openxmlformats.org/officeDocument/2006/relationships/image" Target="../media/image950.jpg"/></Relationships>
</file>

<file path=ppt/slides/_rels/slide149.xml.rels><?xml version="1.0" encoding="UTF-8" standalone="yes"?>
<Relationships xmlns="http://schemas.openxmlformats.org/package/2006/relationships"><Relationship Id="rId8" Type="http://schemas.openxmlformats.org/officeDocument/2006/relationships/image" Target="../media/image959.jpg"/><Relationship Id="rId3" Type="http://schemas.openxmlformats.org/officeDocument/2006/relationships/image" Target="../media/image2.jpg"/><Relationship Id="rId7" Type="http://schemas.openxmlformats.org/officeDocument/2006/relationships/image" Target="../media/image9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57.jpg"/><Relationship Id="rId5" Type="http://schemas.openxmlformats.org/officeDocument/2006/relationships/image" Target="../media/image956.jpg"/><Relationship Id="rId4" Type="http://schemas.openxmlformats.org/officeDocument/2006/relationships/image" Target="../media/image955.jpg"/></Relationships>
</file>

<file path=ppt/slides/_rels/slide15.xml.rels><?xml version="1.0" encoding="UTF-8" standalone="yes"?>
<Relationships xmlns="http://schemas.openxmlformats.org/package/2006/relationships"><Relationship Id="rId8" Type="http://schemas.openxmlformats.org/officeDocument/2006/relationships/image" Target="../media/image173.jpg"/><Relationship Id="rId13" Type="http://schemas.openxmlformats.org/officeDocument/2006/relationships/image" Target="../media/image178.jpg"/><Relationship Id="rId18" Type="http://schemas.openxmlformats.org/officeDocument/2006/relationships/image" Target="../media/image183.jpg"/><Relationship Id="rId3" Type="http://schemas.openxmlformats.org/officeDocument/2006/relationships/image" Target="../media/image2.jpg"/><Relationship Id="rId7" Type="http://schemas.openxmlformats.org/officeDocument/2006/relationships/image" Target="../media/image172.jpg"/><Relationship Id="rId12" Type="http://schemas.openxmlformats.org/officeDocument/2006/relationships/image" Target="../media/image177.jpg"/><Relationship Id="rId17" Type="http://schemas.openxmlformats.org/officeDocument/2006/relationships/image" Target="../media/image182.jpg"/><Relationship Id="rId2" Type="http://schemas.openxmlformats.org/officeDocument/2006/relationships/image" Target="../media/image1.png"/><Relationship Id="rId16" Type="http://schemas.openxmlformats.org/officeDocument/2006/relationships/image" Target="../media/image181.jpg"/><Relationship Id="rId1" Type="http://schemas.openxmlformats.org/officeDocument/2006/relationships/slideLayout" Target="../slideLayouts/slideLayout1.xml"/><Relationship Id="rId6" Type="http://schemas.openxmlformats.org/officeDocument/2006/relationships/image" Target="../media/image171.jpg"/><Relationship Id="rId11" Type="http://schemas.openxmlformats.org/officeDocument/2006/relationships/image" Target="../media/image176.jpg"/><Relationship Id="rId5" Type="http://schemas.openxmlformats.org/officeDocument/2006/relationships/image" Target="../media/image170.jpg"/><Relationship Id="rId15" Type="http://schemas.openxmlformats.org/officeDocument/2006/relationships/image" Target="../media/image180.jpg"/><Relationship Id="rId10" Type="http://schemas.openxmlformats.org/officeDocument/2006/relationships/image" Target="../media/image175.jpg"/><Relationship Id="rId19" Type="http://schemas.openxmlformats.org/officeDocument/2006/relationships/image" Target="../media/image184.jpg"/><Relationship Id="rId4" Type="http://schemas.openxmlformats.org/officeDocument/2006/relationships/image" Target="../media/image169.jpg"/><Relationship Id="rId9" Type="http://schemas.openxmlformats.org/officeDocument/2006/relationships/image" Target="../media/image174.jpg"/><Relationship Id="rId14" Type="http://schemas.openxmlformats.org/officeDocument/2006/relationships/image" Target="../media/image179.jpg"/></Relationships>
</file>

<file path=ppt/slides/_rels/slide150.xml.rels><?xml version="1.0" encoding="UTF-8" standalone="yes"?>
<Relationships xmlns="http://schemas.openxmlformats.org/package/2006/relationships"><Relationship Id="rId8" Type="http://schemas.openxmlformats.org/officeDocument/2006/relationships/image" Target="../media/image964.jpg"/><Relationship Id="rId3" Type="http://schemas.openxmlformats.org/officeDocument/2006/relationships/image" Target="../media/image2.jpg"/><Relationship Id="rId7" Type="http://schemas.openxmlformats.org/officeDocument/2006/relationships/image" Target="../media/image9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62.jpg"/><Relationship Id="rId5" Type="http://schemas.openxmlformats.org/officeDocument/2006/relationships/image" Target="../media/image961.jpg"/><Relationship Id="rId4" Type="http://schemas.openxmlformats.org/officeDocument/2006/relationships/image" Target="../media/image960.jpg"/></Relationships>
</file>

<file path=ppt/slides/_rels/slide151.xml.rels><?xml version="1.0" encoding="UTF-8" standalone="yes"?>
<Relationships xmlns="http://schemas.openxmlformats.org/package/2006/relationships"><Relationship Id="rId8" Type="http://schemas.openxmlformats.org/officeDocument/2006/relationships/image" Target="../media/image969.jpg"/><Relationship Id="rId3" Type="http://schemas.openxmlformats.org/officeDocument/2006/relationships/image" Target="../media/image2.jpg"/><Relationship Id="rId7" Type="http://schemas.openxmlformats.org/officeDocument/2006/relationships/image" Target="../media/image9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67.jpg"/><Relationship Id="rId5" Type="http://schemas.openxmlformats.org/officeDocument/2006/relationships/image" Target="../media/image966.jpg"/><Relationship Id="rId4" Type="http://schemas.openxmlformats.org/officeDocument/2006/relationships/image" Target="../media/image965.jpg"/></Relationships>
</file>

<file path=ppt/slides/_rels/slide152.xml.rels><?xml version="1.0" encoding="UTF-8" standalone="yes"?>
<Relationships xmlns="http://schemas.openxmlformats.org/package/2006/relationships"><Relationship Id="rId8" Type="http://schemas.openxmlformats.org/officeDocument/2006/relationships/image" Target="../media/image974.jpg"/><Relationship Id="rId3" Type="http://schemas.openxmlformats.org/officeDocument/2006/relationships/image" Target="../media/image2.jpg"/><Relationship Id="rId7" Type="http://schemas.openxmlformats.org/officeDocument/2006/relationships/image" Target="../media/image9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72.jpg"/><Relationship Id="rId5" Type="http://schemas.openxmlformats.org/officeDocument/2006/relationships/image" Target="../media/image971.jpg"/><Relationship Id="rId4" Type="http://schemas.openxmlformats.org/officeDocument/2006/relationships/image" Target="../media/image970.jpg"/></Relationships>
</file>

<file path=ppt/slides/_rels/slide153.xml.rels><?xml version="1.0" encoding="UTF-8" standalone="yes"?>
<Relationships xmlns="http://schemas.openxmlformats.org/package/2006/relationships"><Relationship Id="rId8" Type="http://schemas.openxmlformats.org/officeDocument/2006/relationships/image" Target="../media/image979.jpg"/><Relationship Id="rId3" Type="http://schemas.openxmlformats.org/officeDocument/2006/relationships/image" Target="../media/image2.jpg"/><Relationship Id="rId7" Type="http://schemas.openxmlformats.org/officeDocument/2006/relationships/image" Target="../media/image9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77.jpg"/><Relationship Id="rId5" Type="http://schemas.openxmlformats.org/officeDocument/2006/relationships/image" Target="../media/image976.jpg"/><Relationship Id="rId4" Type="http://schemas.openxmlformats.org/officeDocument/2006/relationships/image" Target="../media/image975.jpg"/></Relationships>
</file>

<file path=ppt/slides/_rels/slide154.xml.rels><?xml version="1.0" encoding="UTF-8" standalone="yes"?>
<Relationships xmlns="http://schemas.openxmlformats.org/package/2006/relationships"><Relationship Id="rId8" Type="http://schemas.openxmlformats.org/officeDocument/2006/relationships/image" Target="../media/image984.jpg"/><Relationship Id="rId3" Type="http://schemas.openxmlformats.org/officeDocument/2006/relationships/image" Target="../media/image2.jpg"/><Relationship Id="rId7" Type="http://schemas.openxmlformats.org/officeDocument/2006/relationships/image" Target="../media/image9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82.jpg"/><Relationship Id="rId5" Type="http://schemas.openxmlformats.org/officeDocument/2006/relationships/image" Target="../media/image981.jpg"/><Relationship Id="rId4" Type="http://schemas.openxmlformats.org/officeDocument/2006/relationships/image" Target="../media/image980.jpg"/></Relationships>
</file>

<file path=ppt/slides/_rels/slide155.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9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87.jpg"/><Relationship Id="rId5" Type="http://schemas.openxmlformats.org/officeDocument/2006/relationships/image" Target="../media/image986.jpg"/><Relationship Id="rId4" Type="http://schemas.openxmlformats.org/officeDocument/2006/relationships/image" Target="../media/image985.jpg"/></Relationships>
</file>

<file path=ppt/slides/_rels/slide156.xml.rels><?xml version="1.0" encoding="UTF-8" standalone="yes"?>
<Relationships xmlns="http://schemas.openxmlformats.org/package/2006/relationships"><Relationship Id="rId8" Type="http://schemas.openxmlformats.org/officeDocument/2006/relationships/image" Target="../media/image993.jpg"/><Relationship Id="rId3" Type="http://schemas.openxmlformats.org/officeDocument/2006/relationships/image" Target="../media/image2.jpg"/><Relationship Id="rId7" Type="http://schemas.openxmlformats.org/officeDocument/2006/relationships/image" Target="../media/image99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91.jpg"/><Relationship Id="rId5" Type="http://schemas.openxmlformats.org/officeDocument/2006/relationships/image" Target="../media/image990.jpg"/><Relationship Id="rId4" Type="http://schemas.openxmlformats.org/officeDocument/2006/relationships/image" Target="../media/image989.jpg"/></Relationships>
</file>

<file path=ppt/slides/_rels/slide157.xml.rels><?xml version="1.0" encoding="UTF-8" standalone="yes"?>
<Relationships xmlns="http://schemas.openxmlformats.org/package/2006/relationships"><Relationship Id="rId8" Type="http://schemas.openxmlformats.org/officeDocument/2006/relationships/image" Target="../media/image998.jpg"/><Relationship Id="rId3" Type="http://schemas.openxmlformats.org/officeDocument/2006/relationships/image" Target="../media/image2.jpg"/><Relationship Id="rId7" Type="http://schemas.openxmlformats.org/officeDocument/2006/relationships/image" Target="../media/image99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996.jpg"/><Relationship Id="rId5" Type="http://schemas.openxmlformats.org/officeDocument/2006/relationships/image" Target="../media/image995.jpg"/><Relationship Id="rId4" Type="http://schemas.openxmlformats.org/officeDocument/2006/relationships/image" Target="../media/image994.jpg"/></Relationships>
</file>

<file path=ppt/slides/_rels/slide158.xml.rels><?xml version="1.0" encoding="UTF-8" standalone="yes"?>
<Relationships xmlns="http://schemas.openxmlformats.org/package/2006/relationships"><Relationship Id="rId8" Type="http://schemas.openxmlformats.org/officeDocument/2006/relationships/image" Target="../media/image1003.jpg"/><Relationship Id="rId3" Type="http://schemas.openxmlformats.org/officeDocument/2006/relationships/image" Target="../media/image2.jpg"/><Relationship Id="rId7" Type="http://schemas.openxmlformats.org/officeDocument/2006/relationships/image" Target="../media/image100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01.jpg"/><Relationship Id="rId5" Type="http://schemas.openxmlformats.org/officeDocument/2006/relationships/image" Target="../media/image1000.jpg"/><Relationship Id="rId4" Type="http://schemas.openxmlformats.org/officeDocument/2006/relationships/image" Target="../media/image999.jpg"/></Relationships>
</file>

<file path=ppt/slides/_rels/slide159.xml.rels><?xml version="1.0" encoding="UTF-8" standalone="yes"?>
<Relationships xmlns="http://schemas.openxmlformats.org/package/2006/relationships"><Relationship Id="rId8" Type="http://schemas.openxmlformats.org/officeDocument/2006/relationships/image" Target="../media/image1008.jpg"/><Relationship Id="rId3" Type="http://schemas.openxmlformats.org/officeDocument/2006/relationships/image" Target="../media/image2.jpg"/><Relationship Id="rId7" Type="http://schemas.openxmlformats.org/officeDocument/2006/relationships/image" Target="../media/image100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06.jpg"/><Relationship Id="rId5" Type="http://schemas.openxmlformats.org/officeDocument/2006/relationships/image" Target="../media/image1005.jpg"/><Relationship Id="rId4" Type="http://schemas.openxmlformats.org/officeDocument/2006/relationships/image" Target="../media/image1004.jpg"/></Relationships>
</file>

<file path=ppt/slides/_rels/slide16.xml.rels><?xml version="1.0" encoding="UTF-8" standalone="yes"?>
<Relationships xmlns="http://schemas.openxmlformats.org/package/2006/relationships"><Relationship Id="rId8" Type="http://schemas.openxmlformats.org/officeDocument/2006/relationships/image" Target="../media/image189.jpg"/><Relationship Id="rId13" Type="http://schemas.openxmlformats.org/officeDocument/2006/relationships/image" Target="../media/image194.jpg"/><Relationship Id="rId18" Type="http://schemas.openxmlformats.org/officeDocument/2006/relationships/image" Target="../media/image199.jpg"/><Relationship Id="rId3" Type="http://schemas.openxmlformats.org/officeDocument/2006/relationships/image" Target="../media/image2.jpg"/><Relationship Id="rId7" Type="http://schemas.openxmlformats.org/officeDocument/2006/relationships/image" Target="../media/image188.jpg"/><Relationship Id="rId12" Type="http://schemas.openxmlformats.org/officeDocument/2006/relationships/image" Target="../media/image193.jpg"/><Relationship Id="rId17" Type="http://schemas.openxmlformats.org/officeDocument/2006/relationships/image" Target="../media/image198.jpg"/><Relationship Id="rId2" Type="http://schemas.openxmlformats.org/officeDocument/2006/relationships/image" Target="../media/image1.png"/><Relationship Id="rId16" Type="http://schemas.openxmlformats.org/officeDocument/2006/relationships/image" Target="../media/image197.jpg"/><Relationship Id="rId1" Type="http://schemas.openxmlformats.org/officeDocument/2006/relationships/slideLayout" Target="../slideLayouts/slideLayout1.xml"/><Relationship Id="rId6" Type="http://schemas.openxmlformats.org/officeDocument/2006/relationships/image" Target="../media/image187.jpg"/><Relationship Id="rId11" Type="http://schemas.openxmlformats.org/officeDocument/2006/relationships/image" Target="../media/image192.jpg"/><Relationship Id="rId5" Type="http://schemas.openxmlformats.org/officeDocument/2006/relationships/image" Target="../media/image186.jpg"/><Relationship Id="rId15" Type="http://schemas.openxmlformats.org/officeDocument/2006/relationships/image" Target="../media/image196.jpg"/><Relationship Id="rId10" Type="http://schemas.openxmlformats.org/officeDocument/2006/relationships/image" Target="../media/image191.jpg"/><Relationship Id="rId19" Type="http://schemas.openxmlformats.org/officeDocument/2006/relationships/image" Target="../media/image200.jpg"/><Relationship Id="rId4" Type="http://schemas.openxmlformats.org/officeDocument/2006/relationships/image" Target="../media/image185.jpg"/><Relationship Id="rId9" Type="http://schemas.openxmlformats.org/officeDocument/2006/relationships/image" Target="../media/image190.jpg"/><Relationship Id="rId14" Type="http://schemas.openxmlformats.org/officeDocument/2006/relationships/image" Target="../media/image195.jpg"/></Relationships>
</file>

<file path=ppt/slides/_rels/slide160.xml.rels><?xml version="1.0" encoding="UTF-8" standalone="yes"?>
<Relationships xmlns="http://schemas.openxmlformats.org/package/2006/relationships"><Relationship Id="rId8" Type="http://schemas.openxmlformats.org/officeDocument/2006/relationships/image" Target="../media/image1013.jpg"/><Relationship Id="rId3" Type="http://schemas.openxmlformats.org/officeDocument/2006/relationships/image" Target="../media/image2.jpg"/><Relationship Id="rId7" Type="http://schemas.openxmlformats.org/officeDocument/2006/relationships/image" Target="../media/image101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11.jpg"/><Relationship Id="rId5" Type="http://schemas.openxmlformats.org/officeDocument/2006/relationships/image" Target="../media/image1010.jpg"/><Relationship Id="rId4" Type="http://schemas.openxmlformats.org/officeDocument/2006/relationships/image" Target="../media/image1009.jpg"/></Relationships>
</file>

<file path=ppt/slides/_rels/slide161.xml.rels><?xml version="1.0" encoding="UTF-8" standalone="yes"?>
<Relationships xmlns="http://schemas.openxmlformats.org/package/2006/relationships"><Relationship Id="rId8" Type="http://schemas.openxmlformats.org/officeDocument/2006/relationships/image" Target="../media/image1018.jpg"/><Relationship Id="rId3" Type="http://schemas.openxmlformats.org/officeDocument/2006/relationships/image" Target="../media/image2.jpg"/><Relationship Id="rId7" Type="http://schemas.openxmlformats.org/officeDocument/2006/relationships/image" Target="../media/image101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16.jpg"/><Relationship Id="rId5" Type="http://schemas.openxmlformats.org/officeDocument/2006/relationships/image" Target="../media/image1015.jpg"/><Relationship Id="rId4" Type="http://schemas.openxmlformats.org/officeDocument/2006/relationships/image" Target="../media/image1014.jpg"/></Relationships>
</file>

<file path=ppt/slides/_rels/slide162.xml.rels><?xml version="1.0" encoding="UTF-8" standalone="yes"?>
<Relationships xmlns="http://schemas.openxmlformats.org/package/2006/relationships"><Relationship Id="rId8" Type="http://schemas.openxmlformats.org/officeDocument/2006/relationships/image" Target="../media/image1023.jpg"/><Relationship Id="rId3" Type="http://schemas.openxmlformats.org/officeDocument/2006/relationships/image" Target="../media/image2.jpg"/><Relationship Id="rId7" Type="http://schemas.openxmlformats.org/officeDocument/2006/relationships/image" Target="../media/image102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21.jpg"/><Relationship Id="rId5" Type="http://schemas.openxmlformats.org/officeDocument/2006/relationships/image" Target="../media/image1020.jpg"/><Relationship Id="rId4" Type="http://schemas.openxmlformats.org/officeDocument/2006/relationships/image" Target="../media/image1019.jpg"/></Relationships>
</file>

<file path=ppt/slides/_rels/slide163.xml.rels><?xml version="1.0" encoding="UTF-8" standalone="yes"?>
<Relationships xmlns="http://schemas.openxmlformats.org/package/2006/relationships"><Relationship Id="rId8" Type="http://schemas.openxmlformats.org/officeDocument/2006/relationships/image" Target="../media/image1028.jpg"/><Relationship Id="rId3" Type="http://schemas.openxmlformats.org/officeDocument/2006/relationships/image" Target="../media/image2.jpg"/><Relationship Id="rId7" Type="http://schemas.openxmlformats.org/officeDocument/2006/relationships/image" Target="../media/image102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26.jpg"/><Relationship Id="rId5" Type="http://schemas.openxmlformats.org/officeDocument/2006/relationships/image" Target="../media/image1025.jpg"/><Relationship Id="rId4" Type="http://schemas.openxmlformats.org/officeDocument/2006/relationships/image" Target="../media/image1024.jpg"/></Relationships>
</file>

<file path=ppt/slides/_rels/slide164.xml.rels><?xml version="1.0" encoding="UTF-8" standalone="yes"?>
<Relationships xmlns="http://schemas.openxmlformats.org/package/2006/relationships"><Relationship Id="rId8" Type="http://schemas.openxmlformats.org/officeDocument/2006/relationships/image" Target="../media/image1033.jpg"/><Relationship Id="rId3" Type="http://schemas.openxmlformats.org/officeDocument/2006/relationships/image" Target="../media/image2.jpg"/><Relationship Id="rId7" Type="http://schemas.openxmlformats.org/officeDocument/2006/relationships/image" Target="../media/image103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31.jpg"/><Relationship Id="rId5" Type="http://schemas.openxmlformats.org/officeDocument/2006/relationships/image" Target="../media/image1030.jpg"/><Relationship Id="rId4" Type="http://schemas.openxmlformats.org/officeDocument/2006/relationships/image" Target="../media/image1029.jpg"/></Relationships>
</file>

<file path=ppt/slides/_rels/slide165.xml.rels><?xml version="1.0" encoding="UTF-8" standalone="yes"?>
<Relationships xmlns="http://schemas.openxmlformats.org/package/2006/relationships"><Relationship Id="rId8" Type="http://schemas.openxmlformats.org/officeDocument/2006/relationships/image" Target="../media/image1038.jpg"/><Relationship Id="rId3" Type="http://schemas.openxmlformats.org/officeDocument/2006/relationships/image" Target="../media/image2.jpg"/><Relationship Id="rId7" Type="http://schemas.openxmlformats.org/officeDocument/2006/relationships/image" Target="../media/image103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36.jpg"/><Relationship Id="rId5" Type="http://schemas.openxmlformats.org/officeDocument/2006/relationships/image" Target="../media/image1035.jpg"/><Relationship Id="rId4" Type="http://schemas.openxmlformats.org/officeDocument/2006/relationships/image" Target="../media/image1034.jpg"/></Relationships>
</file>

<file path=ppt/slides/_rels/slide166.xml.rels><?xml version="1.0" encoding="UTF-8" standalone="yes"?>
<Relationships xmlns="http://schemas.openxmlformats.org/package/2006/relationships"><Relationship Id="rId8" Type="http://schemas.openxmlformats.org/officeDocument/2006/relationships/image" Target="../media/image1043.jpg"/><Relationship Id="rId3" Type="http://schemas.openxmlformats.org/officeDocument/2006/relationships/image" Target="../media/image2.jpg"/><Relationship Id="rId7" Type="http://schemas.openxmlformats.org/officeDocument/2006/relationships/image" Target="../media/image104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41.jpg"/><Relationship Id="rId5" Type="http://schemas.openxmlformats.org/officeDocument/2006/relationships/image" Target="../media/image1040.jpg"/><Relationship Id="rId4" Type="http://schemas.openxmlformats.org/officeDocument/2006/relationships/image" Target="../media/image1039.jpg"/></Relationships>
</file>

<file path=ppt/slides/_rels/slide167.xml.rels><?xml version="1.0" encoding="UTF-8" standalone="yes"?>
<Relationships xmlns="http://schemas.openxmlformats.org/package/2006/relationships"><Relationship Id="rId8" Type="http://schemas.openxmlformats.org/officeDocument/2006/relationships/image" Target="../media/image1048.jpg"/><Relationship Id="rId3" Type="http://schemas.openxmlformats.org/officeDocument/2006/relationships/image" Target="../media/image2.jpg"/><Relationship Id="rId7" Type="http://schemas.openxmlformats.org/officeDocument/2006/relationships/image" Target="../media/image104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46.jpg"/><Relationship Id="rId5" Type="http://schemas.openxmlformats.org/officeDocument/2006/relationships/image" Target="../media/image1045.jpg"/><Relationship Id="rId4" Type="http://schemas.openxmlformats.org/officeDocument/2006/relationships/image" Target="../media/image1044.jpg"/></Relationships>
</file>

<file path=ppt/slides/_rels/slide168.xml.rels><?xml version="1.0" encoding="UTF-8" standalone="yes"?>
<Relationships xmlns="http://schemas.openxmlformats.org/package/2006/relationships"><Relationship Id="rId8" Type="http://schemas.openxmlformats.org/officeDocument/2006/relationships/image" Target="../media/image1053.jpg"/><Relationship Id="rId3" Type="http://schemas.openxmlformats.org/officeDocument/2006/relationships/image" Target="../media/image2.jpg"/><Relationship Id="rId7" Type="http://schemas.openxmlformats.org/officeDocument/2006/relationships/image" Target="../media/image105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51.jpg"/><Relationship Id="rId5" Type="http://schemas.openxmlformats.org/officeDocument/2006/relationships/image" Target="../media/image1050.jpg"/><Relationship Id="rId4" Type="http://schemas.openxmlformats.org/officeDocument/2006/relationships/image" Target="../media/image1049.jpg"/></Relationships>
</file>

<file path=ppt/slides/_rels/slide169.xml.rels><?xml version="1.0" encoding="UTF-8" standalone="yes"?>
<Relationships xmlns="http://schemas.openxmlformats.org/package/2006/relationships"><Relationship Id="rId8" Type="http://schemas.openxmlformats.org/officeDocument/2006/relationships/image" Target="../media/image1058.jpg"/><Relationship Id="rId3" Type="http://schemas.openxmlformats.org/officeDocument/2006/relationships/image" Target="../media/image2.jpg"/><Relationship Id="rId7" Type="http://schemas.openxmlformats.org/officeDocument/2006/relationships/image" Target="../media/image105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56.jpg"/><Relationship Id="rId5" Type="http://schemas.openxmlformats.org/officeDocument/2006/relationships/image" Target="../media/image1055.jpg"/><Relationship Id="rId4" Type="http://schemas.openxmlformats.org/officeDocument/2006/relationships/image" Target="../media/image1054.jpg"/></Relationships>
</file>

<file path=ppt/slides/_rels/slide17.xml.rels><?xml version="1.0" encoding="UTF-8" standalone="yes"?>
<Relationships xmlns="http://schemas.openxmlformats.org/package/2006/relationships"><Relationship Id="rId8" Type="http://schemas.openxmlformats.org/officeDocument/2006/relationships/image" Target="../media/image205.jpg"/><Relationship Id="rId13" Type="http://schemas.openxmlformats.org/officeDocument/2006/relationships/image" Target="../media/image210.jpg"/><Relationship Id="rId18" Type="http://schemas.openxmlformats.org/officeDocument/2006/relationships/image" Target="../media/image215.jpg"/><Relationship Id="rId3" Type="http://schemas.openxmlformats.org/officeDocument/2006/relationships/image" Target="../media/image2.jpg"/><Relationship Id="rId7" Type="http://schemas.openxmlformats.org/officeDocument/2006/relationships/image" Target="../media/image204.jpg"/><Relationship Id="rId12" Type="http://schemas.openxmlformats.org/officeDocument/2006/relationships/image" Target="../media/image209.jpg"/><Relationship Id="rId17" Type="http://schemas.openxmlformats.org/officeDocument/2006/relationships/image" Target="../media/image214.jpg"/><Relationship Id="rId2" Type="http://schemas.openxmlformats.org/officeDocument/2006/relationships/image" Target="../media/image1.png"/><Relationship Id="rId16" Type="http://schemas.openxmlformats.org/officeDocument/2006/relationships/image" Target="../media/image213.jpg"/><Relationship Id="rId1" Type="http://schemas.openxmlformats.org/officeDocument/2006/relationships/slideLayout" Target="../slideLayouts/slideLayout1.xml"/><Relationship Id="rId6" Type="http://schemas.openxmlformats.org/officeDocument/2006/relationships/image" Target="../media/image203.jpg"/><Relationship Id="rId11" Type="http://schemas.openxmlformats.org/officeDocument/2006/relationships/image" Target="../media/image208.jpg"/><Relationship Id="rId5" Type="http://schemas.openxmlformats.org/officeDocument/2006/relationships/image" Target="../media/image202.jpg"/><Relationship Id="rId15" Type="http://schemas.openxmlformats.org/officeDocument/2006/relationships/image" Target="../media/image212.jpg"/><Relationship Id="rId10" Type="http://schemas.openxmlformats.org/officeDocument/2006/relationships/image" Target="../media/image207.jpg"/><Relationship Id="rId19" Type="http://schemas.openxmlformats.org/officeDocument/2006/relationships/image" Target="../media/image216.jpg"/><Relationship Id="rId4" Type="http://schemas.openxmlformats.org/officeDocument/2006/relationships/image" Target="../media/image201.jpg"/><Relationship Id="rId9" Type="http://schemas.openxmlformats.org/officeDocument/2006/relationships/image" Target="../media/image206.jpg"/><Relationship Id="rId14" Type="http://schemas.openxmlformats.org/officeDocument/2006/relationships/image" Target="../media/image211.jpg"/></Relationships>
</file>

<file path=ppt/slides/_rels/slide170.xml.rels><?xml version="1.0" encoding="UTF-8" standalone="yes"?>
<Relationships xmlns="http://schemas.openxmlformats.org/package/2006/relationships"><Relationship Id="rId8" Type="http://schemas.openxmlformats.org/officeDocument/2006/relationships/image" Target="../media/image1063.jpg"/><Relationship Id="rId3" Type="http://schemas.openxmlformats.org/officeDocument/2006/relationships/image" Target="../media/image2.jpg"/><Relationship Id="rId7" Type="http://schemas.openxmlformats.org/officeDocument/2006/relationships/image" Target="../media/image106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61.jpg"/><Relationship Id="rId5" Type="http://schemas.openxmlformats.org/officeDocument/2006/relationships/image" Target="../media/image1060.jpg"/><Relationship Id="rId4" Type="http://schemas.openxmlformats.org/officeDocument/2006/relationships/image" Target="../media/image1059.jpg"/></Relationships>
</file>

<file path=ppt/slides/_rels/slide171.xml.rels><?xml version="1.0" encoding="UTF-8" standalone="yes"?>
<Relationships xmlns="http://schemas.openxmlformats.org/package/2006/relationships"><Relationship Id="rId8" Type="http://schemas.openxmlformats.org/officeDocument/2006/relationships/image" Target="../media/image1068.jpg"/><Relationship Id="rId3" Type="http://schemas.openxmlformats.org/officeDocument/2006/relationships/image" Target="../media/image2.jpg"/><Relationship Id="rId7" Type="http://schemas.openxmlformats.org/officeDocument/2006/relationships/image" Target="../media/image106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66.jpg"/><Relationship Id="rId5" Type="http://schemas.openxmlformats.org/officeDocument/2006/relationships/image" Target="../media/image1065.jpg"/><Relationship Id="rId4" Type="http://schemas.openxmlformats.org/officeDocument/2006/relationships/image" Target="../media/image1064.jpg"/></Relationships>
</file>

<file path=ppt/slides/_rels/slide172.xml.rels><?xml version="1.0" encoding="UTF-8" standalone="yes"?>
<Relationships xmlns="http://schemas.openxmlformats.org/package/2006/relationships"><Relationship Id="rId8" Type="http://schemas.openxmlformats.org/officeDocument/2006/relationships/image" Target="../media/image1073.jpg"/><Relationship Id="rId3" Type="http://schemas.openxmlformats.org/officeDocument/2006/relationships/image" Target="../media/image2.jpg"/><Relationship Id="rId7" Type="http://schemas.openxmlformats.org/officeDocument/2006/relationships/image" Target="../media/image107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71.jpg"/><Relationship Id="rId5" Type="http://schemas.openxmlformats.org/officeDocument/2006/relationships/image" Target="../media/image1070.jpg"/><Relationship Id="rId4" Type="http://schemas.openxmlformats.org/officeDocument/2006/relationships/image" Target="../media/image1069.jpg"/></Relationships>
</file>

<file path=ppt/slides/_rels/slide173.xml.rels><?xml version="1.0" encoding="UTF-8" standalone="yes"?>
<Relationships xmlns="http://schemas.openxmlformats.org/package/2006/relationships"><Relationship Id="rId8" Type="http://schemas.openxmlformats.org/officeDocument/2006/relationships/image" Target="../media/image1078.jpg"/><Relationship Id="rId3" Type="http://schemas.openxmlformats.org/officeDocument/2006/relationships/image" Target="../media/image2.jpg"/><Relationship Id="rId7" Type="http://schemas.openxmlformats.org/officeDocument/2006/relationships/image" Target="../media/image107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76.jpg"/><Relationship Id="rId5" Type="http://schemas.openxmlformats.org/officeDocument/2006/relationships/image" Target="../media/image1075.jpg"/><Relationship Id="rId4" Type="http://schemas.openxmlformats.org/officeDocument/2006/relationships/image" Target="../media/image1074.jpg"/></Relationships>
</file>

<file path=ppt/slides/_rels/slide174.xml.rels><?xml version="1.0" encoding="UTF-8" standalone="yes"?>
<Relationships xmlns="http://schemas.openxmlformats.org/package/2006/relationships"><Relationship Id="rId8" Type="http://schemas.openxmlformats.org/officeDocument/2006/relationships/image" Target="../media/image1083.jpg"/><Relationship Id="rId3" Type="http://schemas.openxmlformats.org/officeDocument/2006/relationships/image" Target="../media/image2.jpg"/><Relationship Id="rId7" Type="http://schemas.openxmlformats.org/officeDocument/2006/relationships/image" Target="../media/image108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81.jpg"/><Relationship Id="rId5" Type="http://schemas.openxmlformats.org/officeDocument/2006/relationships/image" Target="../media/image1080.jpg"/><Relationship Id="rId4" Type="http://schemas.openxmlformats.org/officeDocument/2006/relationships/image" Target="../media/image1079.jpg"/></Relationships>
</file>

<file path=ppt/slides/_rels/slide175.xml.rels><?xml version="1.0" encoding="UTF-8" standalone="yes"?>
<Relationships xmlns="http://schemas.openxmlformats.org/package/2006/relationships"><Relationship Id="rId8" Type="http://schemas.openxmlformats.org/officeDocument/2006/relationships/image" Target="../media/image1088.jpg"/><Relationship Id="rId3" Type="http://schemas.openxmlformats.org/officeDocument/2006/relationships/image" Target="../media/image2.jpg"/><Relationship Id="rId7" Type="http://schemas.openxmlformats.org/officeDocument/2006/relationships/image" Target="../media/image108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86.jpg"/><Relationship Id="rId5" Type="http://schemas.openxmlformats.org/officeDocument/2006/relationships/image" Target="../media/image1085.jpg"/><Relationship Id="rId4" Type="http://schemas.openxmlformats.org/officeDocument/2006/relationships/image" Target="../media/image1084.jpg"/></Relationships>
</file>

<file path=ppt/slides/_rels/slide176.xml.rels><?xml version="1.0" encoding="UTF-8" standalone="yes"?>
<Relationships xmlns="http://schemas.openxmlformats.org/package/2006/relationships"><Relationship Id="rId8" Type="http://schemas.openxmlformats.org/officeDocument/2006/relationships/image" Target="../media/image1093.jpg"/><Relationship Id="rId3" Type="http://schemas.openxmlformats.org/officeDocument/2006/relationships/image" Target="../media/image2.jpg"/><Relationship Id="rId7" Type="http://schemas.openxmlformats.org/officeDocument/2006/relationships/image" Target="../media/image109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91.jpg"/><Relationship Id="rId5" Type="http://schemas.openxmlformats.org/officeDocument/2006/relationships/image" Target="../media/image1090.jpg"/><Relationship Id="rId4" Type="http://schemas.openxmlformats.org/officeDocument/2006/relationships/image" Target="../media/image1089.jpg"/></Relationships>
</file>

<file path=ppt/slides/_rels/slide177.xml.rels><?xml version="1.0" encoding="UTF-8" standalone="yes"?>
<Relationships xmlns="http://schemas.openxmlformats.org/package/2006/relationships"><Relationship Id="rId8" Type="http://schemas.openxmlformats.org/officeDocument/2006/relationships/image" Target="../media/image1098.jpg"/><Relationship Id="rId3" Type="http://schemas.openxmlformats.org/officeDocument/2006/relationships/image" Target="../media/image2.jpg"/><Relationship Id="rId7" Type="http://schemas.openxmlformats.org/officeDocument/2006/relationships/image" Target="../media/image109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96.jpg"/><Relationship Id="rId5" Type="http://schemas.openxmlformats.org/officeDocument/2006/relationships/image" Target="../media/image1095.jpg"/><Relationship Id="rId4" Type="http://schemas.openxmlformats.org/officeDocument/2006/relationships/image" Target="../media/image1094.jpg"/></Relationships>
</file>

<file path=ppt/slides/_rels/slide178.xml.rels><?xml version="1.0" encoding="UTF-8" standalone="yes"?>
<Relationships xmlns="http://schemas.openxmlformats.org/package/2006/relationships"><Relationship Id="rId8" Type="http://schemas.openxmlformats.org/officeDocument/2006/relationships/image" Target="../media/image1103.jpg"/><Relationship Id="rId3" Type="http://schemas.openxmlformats.org/officeDocument/2006/relationships/image" Target="../media/image2.jpg"/><Relationship Id="rId7" Type="http://schemas.openxmlformats.org/officeDocument/2006/relationships/image" Target="../media/image110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01.jpg"/><Relationship Id="rId5" Type="http://schemas.openxmlformats.org/officeDocument/2006/relationships/image" Target="../media/image1100.jpg"/><Relationship Id="rId4" Type="http://schemas.openxmlformats.org/officeDocument/2006/relationships/image" Target="../media/image1099.jpg"/></Relationships>
</file>

<file path=ppt/slides/_rels/slide179.xml.rels><?xml version="1.0" encoding="UTF-8" standalone="yes"?>
<Relationships xmlns="http://schemas.openxmlformats.org/package/2006/relationships"><Relationship Id="rId8" Type="http://schemas.openxmlformats.org/officeDocument/2006/relationships/image" Target="../media/image1108.jpg"/><Relationship Id="rId3" Type="http://schemas.openxmlformats.org/officeDocument/2006/relationships/image" Target="../media/image2.jpg"/><Relationship Id="rId7" Type="http://schemas.openxmlformats.org/officeDocument/2006/relationships/image" Target="../media/image110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06.jpg"/><Relationship Id="rId5" Type="http://schemas.openxmlformats.org/officeDocument/2006/relationships/image" Target="../media/image1105.jpg"/><Relationship Id="rId4" Type="http://schemas.openxmlformats.org/officeDocument/2006/relationships/image" Target="../media/image1104.jpg"/></Relationships>
</file>

<file path=ppt/slides/_rels/slide18.xml.rels><?xml version="1.0" encoding="UTF-8" standalone="yes"?>
<Relationships xmlns="http://schemas.openxmlformats.org/package/2006/relationships"><Relationship Id="rId8" Type="http://schemas.openxmlformats.org/officeDocument/2006/relationships/image" Target="../media/image221.jpg"/><Relationship Id="rId13" Type="http://schemas.openxmlformats.org/officeDocument/2006/relationships/image" Target="../media/image226.jpg"/><Relationship Id="rId18" Type="http://schemas.openxmlformats.org/officeDocument/2006/relationships/image" Target="../media/image231.jpg"/><Relationship Id="rId3" Type="http://schemas.openxmlformats.org/officeDocument/2006/relationships/image" Target="../media/image2.jpg"/><Relationship Id="rId7" Type="http://schemas.openxmlformats.org/officeDocument/2006/relationships/image" Target="../media/image220.jpg"/><Relationship Id="rId12" Type="http://schemas.openxmlformats.org/officeDocument/2006/relationships/image" Target="../media/image225.jpg"/><Relationship Id="rId17" Type="http://schemas.openxmlformats.org/officeDocument/2006/relationships/image" Target="../media/image230.jpg"/><Relationship Id="rId2" Type="http://schemas.openxmlformats.org/officeDocument/2006/relationships/image" Target="../media/image1.png"/><Relationship Id="rId16" Type="http://schemas.openxmlformats.org/officeDocument/2006/relationships/image" Target="../media/image229.jpg"/><Relationship Id="rId1" Type="http://schemas.openxmlformats.org/officeDocument/2006/relationships/slideLayout" Target="../slideLayouts/slideLayout1.xml"/><Relationship Id="rId6" Type="http://schemas.openxmlformats.org/officeDocument/2006/relationships/image" Target="../media/image219.jpg"/><Relationship Id="rId11" Type="http://schemas.openxmlformats.org/officeDocument/2006/relationships/image" Target="../media/image224.jpg"/><Relationship Id="rId5" Type="http://schemas.openxmlformats.org/officeDocument/2006/relationships/image" Target="../media/image218.jpg"/><Relationship Id="rId15" Type="http://schemas.openxmlformats.org/officeDocument/2006/relationships/image" Target="../media/image228.jpg"/><Relationship Id="rId10" Type="http://schemas.openxmlformats.org/officeDocument/2006/relationships/image" Target="../media/image223.jpg"/><Relationship Id="rId4" Type="http://schemas.openxmlformats.org/officeDocument/2006/relationships/image" Target="../media/image217.jpg"/><Relationship Id="rId9" Type="http://schemas.openxmlformats.org/officeDocument/2006/relationships/image" Target="../media/image222.jpg"/><Relationship Id="rId14" Type="http://schemas.openxmlformats.org/officeDocument/2006/relationships/image" Target="../media/image227.jpg"/></Relationships>
</file>

<file path=ppt/slides/_rels/slide180.xml.rels><?xml version="1.0" encoding="UTF-8" standalone="yes"?>
<Relationships xmlns="http://schemas.openxmlformats.org/package/2006/relationships"><Relationship Id="rId8" Type="http://schemas.openxmlformats.org/officeDocument/2006/relationships/image" Target="../media/image1113.jpg"/><Relationship Id="rId3" Type="http://schemas.openxmlformats.org/officeDocument/2006/relationships/image" Target="../media/image2.jpg"/><Relationship Id="rId7" Type="http://schemas.openxmlformats.org/officeDocument/2006/relationships/image" Target="../media/image111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11.jpg"/><Relationship Id="rId5" Type="http://schemas.openxmlformats.org/officeDocument/2006/relationships/image" Target="../media/image1110.jpg"/><Relationship Id="rId4" Type="http://schemas.openxmlformats.org/officeDocument/2006/relationships/image" Target="../media/image1109.jpg"/></Relationships>
</file>

<file path=ppt/slides/_rels/slide181.xml.rels><?xml version="1.0" encoding="UTF-8" standalone="yes"?>
<Relationships xmlns="http://schemas.openxmlformats.org/package/2006/relationships"><Relationship Id="rId8" Type="http://schemas.openxmlformats.org/officeDocument/2006/relationships/image" Target="../media/image1118.jpg"/><Relationship Id="rId3" Type="http://schemas.openxmlformats.org/officeDocument/2006/relationships/image" Target="../media/image2.jpg"/><Relationship Id="rId7" Type="http://schemas.openxmlformats.org/officeDocument/2006/relationships/image" Target="../media/image111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16.jpg"/><Relationship Id="rId5" Type="http://schemas.openxmlformats.org/officeDocument/2006/relationships/image" Target="../media/image1115.jpg"/><Relationship Id="rId4" Type="http://schemas.openxmlformats.org/officeDocument/2006/relationships/image" Target="../media/image1114.jpg"/></Relationships>
</file>

<file path=ppt/slides/_rels/slide182.xml.rels><?xml version="1.0" encoding="UTF-8" standalone="yes"?>
<Relationships xmlns="http://schemas.openxmlformats.org/package/2006/relationships"><Relationship Id="rId8" Type="http://schemas.openxmlformats.org/officeDocument/2006/relationships/image" Target="../media/image1123.jpg"/><Relationship Id="rId3" Type="http://schemas.openxmlformats.org/officeDocument/2006/relationships/image" Target="../media/image2.jpg"/><Relationship Id="rId7" Type="http://schemas.openxmlformats.org/officeDocument/2006/relationships/image" Target="../media/image112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21.jpg"/><Relationship Id="rId5" Type="http://schemas.openxmlformats.org/officeDocument/2006/relationships/image" Target="../media/image1120.jpg"/><Relationship Id="rId4" Type="http://schemas.openxmlformats.org/officeDocument/2006/relationships/image" Target="../media/image1119.jpg"/></Relationships>
</file>

<file path=ppt/slides/_rels/slide183.xml.rels><?xml version="1.0" encoding="UTF-8" standalone="yes"?>
<Relationships xmlns="http://schemas.openxmlformats.org/package/2006/relationships"><Relationship Id="rId8" Type="http://schemas.openxmlformats.org/officeDocument/2006/relationships/image" Target="../media/image1128.jpg"/><Relationship Id="rId3" Type="http://schemas.openxmlformats.org/officeDocument/2006/relationships/image" Target="../media/image2.jpg"/><Relationship Id="rId7" Type="http://schemas.openxmlformats.org/officeDocument/2006/relationships/image" Target="../media/image112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26.jpg"/><Relationship Id="rId5" Type="http://schemas.openxmlformats.org/officeDocument/2006/relationships/image" Target="../media/image1125.jpg"/><Relationship Id="rId4" Type="http://schemas.openxmlformats.org/officeDocument/2006/relationships/image" Target="../media/image1124.jpg"/></Relationships>
</file>

<file path=ppt/slides/_rels/slide184.xml.rels><?xml version="1.0" encoding="UTF-8" standalone="yes"?>
<Relationships xmlns="http://schemas.openxmlformats.org/package/2006/relationships"><Relationship Id="rId8" Type="http://schemas.openxmlformats.org/officeDocument/2006/relationships/image" Target="../media/image1133.jpg"/><Relationship Id="rId3" Type="http://schemas.openxmlformats.org/officeDocument/2006/relationships/image" Target="../media/image2.jpg"/><Relationship Id="rId7" Type="http://schemas.openxmlformats.org/officeDocument/2006/relationships/image" Target="../media/image113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31.jpg"/><Relationship Id="rId5" Type="http://schemas.openxmlformats.org/officeDocument/2006/relationships/image" Target="../media/image1130.jpg"/><Relationship Id="rId4" Type="http://schemas.openxmlformats.org/officeDocument/2006/relationships/image" Target="../media/image1129.jpg"/></Relationships>
</file>

<file path=ppt/slides/_rels/slide185.xml.rels><?xml version="1.0" encoding="UTF-8" standalone="yes"?>
<Relationships xmlns="http://schemas.openxmlformats.org/package/2006/relationships"><Relationship Id="rId8" Type="http://schemas.openxmlformats.org/officeDocument/2006/relationships/image" Target="../media/image1138.jpg"/><Relationship Id="rId3" Type="http://schemas.openxmlformats.org/officeDocument/2006/relationships/image" Target="../media/image2.jpg"/><Relationship Id="rId7" Type="http://schemas.openxmlformats.org/officeDocument/2006/relationships/image" Target="../media/image113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36.jpg"/><Relationship Id="rId5" Type="http://schemas.openxmlformats.org/officeDocument/2006/relationships/image" Target="../media/image1135.jpg"/><Relationship Id="rId4" Type="http://schemas.openxmlformats.org/officeDocument/2006/relationships/image" Target="../media/image1134.jpg"/></Relationships>
</file>

<file path=ppt/slides/_rels/slide186.xml.rels><?xml version="1.0" encoding="UTF-8" standalone="yes"?>
<Relationships xmlns="http://schemas.openxmlformats.org/package/2006/relationships"><Relationship Id="rId8" Type="http://schemas.openxmlformats.org/officeDocument/2006/relationships/image" Target="../media/image1143.jpg"/><Relationship Id="rId3" Type="http://schemas.openxmlformats.org/officeDocument/2006/relationships/image" Target="../media/image2.jpg"/><Relationship Id="rId7" Type="http://schemas.openxmlformats.org/officeDocument/2006/relationships/image" Target="../media/image114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41.jpg"/><Relationship Id="rId5" Type="http://schemas.openxmlformats.org/officeDocument/2006/relationships/image" Target="../media/image1140.jpg"/><Relationship Id="rId4" Type="http://schemas.openxmlformats.org/officeDocument/2006/relationships/image" Target="../media/image1139.jpg"/></Relationships>
</file>

<file path=ppt/slides/_rels/slide187.xml.rels><?xml version="1.0" encoding="UTF-8" standalone="yes"?>
<Relationships xmlns="http://schemas.openxmlformats.org/package/2006/relationships"><Relationship Id="rId8" Type="http://schemas.openxmlformats.org/officeDocument/2006/relationships/image" Target="../media/image1148.jpg"/><Relationship Id="rId3" Type="http://schemas.openxmlformats.org/officeDocument/2006/relationships/image" Target="../media/image2.jpg"/><Relationship Id="rId7" Type="http://schemas.openxmlformats.org/officeDocument/2006/relationships/image" Target="../media/image114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46.jpg"/><Relationship Id="rId5" Type="http://schemas.openxmlformats.org/officeDocument/2006/relationships/image" Target="../media/image1145.jpg"/><Relationship Id="rId4" Type="http://schemas.openxmlformats.org/officeDocument/2006/relationships/image" Target="../media/image1144.jpg"/></Relationships>
</file>

<file path=ppt/slides/_rels/slide188.xml.rels><?xml version="1.0" encoding="UTF-8" standalone="yes"?>
<Relationships xmlns="http://schemas.openxmlformats.org/package/2006/relationships"><Relationship Id="rId8" Type="http://schemas.openxmlformats.org/officeDocument/2006/relationships/image" Target="../media/image1153.jpg"/><Relationship Id="rId3" Type="http://schemas.openxmlformats.org/officeDocument/2006/relationships/image" Target="../media/image2.jpg"/><Relationship Id="rId7" Type="http://schemas.openxmlformats.org/officeDocument/2006/relationships/image" Target="../media/image115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51.jpg"/><Relationship Id="rId5" Type="http://schemas.openxmlformats.org/officeDocument/2006/relationships/image" Target="../media/image1150.jpg"/><Relationship Id="rId4" Type="http://schemas.openxmlformats.org/officeDocument/2006/relationships/image" Target="../media/image1149.jpg"/></Relationships>
</file>

<file path=ppt/slides/_rels/slide189.xml.rels><?xml version="1.0" encoding="UTF-8" standalone="yes"?>
<Relationships xmlns="http://schemas.openxmlformats.org/package/2006/relationships"><Relationship Id="rId8" Type="http://schemas.openxmlformats.org/officeDocument/2006/relationships/image" Target="../media/image1158.jpg"/><Relationship Id="rId3" Type="http://schemas.openxmlformats.org/officeDocument/2006/relationships/image" Target="../media/image2.jpg"/><Relationship Id="rId7" Type="http://schemas.openxmlformats.org/officeDocument/2006/relationships/image" Target="../media/image115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56.jpg"/><Relationship Id="rId5" Type="http://schemas.openxmlformats.org/officeDocument/2006/relationships/image" Target="../media/image1155.jpg"/><Relationship Id="rId4" Type="http://schemas.openxmlformats.org/officeDocument/2006/relationships/image" Target="../media/image1154.jpg"/></Relationships>
</file>

<file path=ppt/slides/_rels/slide19.xml.rels><?xml version="1.0" encoding="UTF-8" standalone="yes"?>
<Relationships xmlns="http://schemas.openxmlformats.org/package/2006/relationships"><Relationship Id="rId8" Type="http://schemas.openxmlformats.org/officeDocument/2006/relationships/image" Target="../media/image236.jpg"/><Relationship Id="rId13" Type="http://schemas.openxmlformats.org/officeDocument/2006/relationships/image" Target="../media/image241.jpg"/><Relationship Id="rId18" Type="http://schemas.openxmlformats.org/officeDocument/2006/relationships/image" Target="../media/image246.jpg"/><Relationship Id="rId3" Type="http://schemas.openxmlformats.org/officeDocument/2006/relationships/image" Target="../media/image2.jpg"/><Relationship Id="rId7" Type="http://schemas.openxmlformats.org/officeDocument/2006/relationships/image" Target="../media/image235.jpg"/><Relationship Id="rId12" Type="http://schemas.openxmlformats.org/officeDocument/2006/relationships/image" Target="../media/image240.jpg"/><Relationship Id="rId17" Type="http://schemas.openxmlformats.org/officeDocument/2006/relationships/image" Target="../media/image245.jpg"/><Relationship Id="rId2" Type="http://schemas.openxmlformats.org/officeDocument/2006/relationships/image" Target="../media/image1.png"/><Relationship Id="rId16" Type="http://schemas.openxmlformats.org/officeDocument/2006/relationships/image" Target="../media/image244.jpg"/><Relationship Id="rId1" Type="http://schemas.openxmlformats.org/officeDocument/2006/relationships/slideLayout" Target="../slideLayouts/slideLayout1.xml"/><Relationship Id="rId6" Type="http://schemas.openxmlformats.org/officeDocument/2006/relationships/image" Target="../media/image234.jpg"/><Relationship Id="rId11" Type="http://schemas.openxmlformats.org/officeDocument/2006/relationships/image" Target="../media/image239.jpg"/><Relationship Id="rId5" Type="http://schemas.openxmlformats.org/officeDocument/2006/relationships/image" Target="../media/image233.jpg"/><Relationship Id="rId15" Type="http://schemas.openxmlformats.org/officeDocument/2006/relationships/image" Target="../media/image243.jpg"/><Relationship Id="rId10" Type="http://schemas.openxmlformats.org/officeDocument/2006/relationships/image" Target="../media/image238.jpg"/><Relationship Id="rId19" Type="http://schemas.openxmlformats.org/officeDocument/2006/relationships/image" Target="../media/image247.jpg"/><Relationship Id="rId4" Type="http://schemas.openxmlformats.org/officeDocument/2006/relationships/image" Target="../media/image232.jpg"/><Relationship Id="rId9" Type="http://schemas.openxmlformats.org/officeDocument/2006/relationships/image" Target="../media/image237.jpg"/><Relationship Id="rId14" Type="http://schemas.openxmlformats.org/officeDocument/2006/relationships/image" Target="../media/image242.jpg"/></Relationships>
</file>

<file path=ppt/slides/_rels/slide190.xml.rels><?xml version="1.0" encoding="UTF-8" standalone="yes"?>
<Relationships xmlns="http://schemas.openxmlformats.org/package/2006/relationships"><Relationship Id="rId8" Type="http://schemas.openxmlformats.org/officeDocument/2006/relationships/image" Target="../media/image1163.jpg"/><Relationship Id="rId3" Type="http://schemas.openxmlformats.org/officeDocument/2006/relationships/image" Target="../media/image2.jpg"/><Relationship Id="rId7" Type="http://schemas.openxmlformats.org/officeDocument/2006/relationships/image" Target="../media/image116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61.jpg"/><Relationship Id="rId5" Type="http://schemas.openxmlformats.org/officeDocument/2006/relationships/image" Target="../media/image1160.jpg"/><Relationship Id="rId4" Type="http://schemas.openxmlformats.org/officeDocument/2006/relationships/image" Target="../media/image1159.jpg"/></Relationships>
</file>

<file path=ppt/slides/_rels/slide191.xml.rels><?xml version="1.0" encoding="UTF-8" standalone="yes"?>
<Relationships xmlns="http://schemas.openxmlformats.org/package/2006/relationships"><Relationship Id="rId8" Type="http://schemas.openxmlformats.org/officeDocument/2006/relationships/image" Target="../media/image1168.jpg"/><Relationship Id="rId3" Type="http://schemas.openxmlformats.org/officeDocument/2006/relationships/image" Target="../media/image2.jpg"/><Relationship Id="rId7" Type="http://schemas.openxmlformats.org/officeDocument/2006/relationships/image" Target="../media/image116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66.jpg"/><Relationship Id="rId5" Type="http://schemas.openxmlformats.org/officeDocument/2006/relationships/image" Target="../media/image1165.jpg"/><Relationship Id="rId4" Type="http://schemas.openxmlformats.org/officeDocument/2006/relationships/image" Target="../media/image1164.jpg"/></Relationships>
</file>

<file path=ppt/slides/_rels/slide192.xml.rels><?xml version="1.0" encoding="UTF-8" standalone="yes"?>
<Relationships xmlns="http://schemas.openxmlformats.org/package/2006/relationships"><Relationship Id="rId8" Type="http://schemas.openxmlformats.org/officeDocument/2006/relationships/image" Target="../media/image1171.jpg"/><Relationship Id="rId3" Type="http://schemas.openxmlformats.org/officeDocument/2006/relationships/image" Target="../media/image2.jpg"/><Relationship Id="rId7" Type="http://schemas.openxmlformats.org/officeDocument/2006/relationships/image" Target="../media/image117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25.jpg"/><Relationship Id="rId5" Type="http://schemas.openxmlformats.org/officeDocument/2006/relationships/image" Target="../media/image1124.jpg"/><Relationship Id="rId4" Type="http://schemas.openxmlformats.org/officeDocument/2006/relationships/image" Target="../media/image1169.jpg"/></Relationships>
</file>

<file path=ppt/slides/_rels/slide193.xml.rels><?xml version="1.0" encoding="UTF-8" standalone="yes"?>
<Relationships xmlns="http://schemas.openxmlformats.org/package/2006/relationships"><Relationship Id="rId8" Type="http://schemas.openxmlformats.org/officeDocument/2006/relationships/image" Target="../media/image1176.jpg"/><Relationship Id="rId3" Type="http://schemas.openxmlformats.org/officeDocument/2006/relationships/image" Target="../media/image2.jpg"/><Relationship Id="rId7" Type="http://schemas.openxmlformats.org/officeDocument/2006/relationships/image" Target="../media/image117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74.jpg"/><Relationship Id="rId5" Type="http://schemas.openxmlformats.org/officeDocument/2006/relationships/image" Target="../media/image1173.jpg"/><Relationship Id="rId4" Type="http://schemas.openxmlformats.org/officeDocument/2006/relationships/image" Target="../media/image1172.jpg"/></Relationships>
</file>

<file path=ppt/slides/_rels/slide194.xml.rels><?xml version="1.0" encoding="UTF-8" standalone="yes"?>
<Relationships xmlns="http://schemas.openxmlformats.org/package/2006/relationships"><Relationship Id="rId8" Type="http://schemas.openxmlformats.org/officeDocument/2006/relationships/image" Target="../media/image1181.jpg"/><Relationship Id="rId3" Type="http://schemas.openxmlformats.org/officeDocument/2006/relationships/image" Target="../media/image2.jpg"/><Relationship Id="rId7" Type="http://schemas.openxmlformats.org/officeDocument/2006/relationships/image" Target="../media/image118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79.jpg"/><Relationship Id="rId5" Type="http://schemas.openxmlformats.org/officeDocument/2006/relationships/image" Target="../media/image1178.jpg"/><Relationship Id="rId4" Type="http://schemas.openxmlformats.org/officeDocument/2006/relationships/image" Target="../media/image1177.jpg"/></Relationships>
</file>

<file path=ppt/slides/_rels/slide195.xml.rels><?xml version="1.0" encoding="UTF-8" standalone="yes"?>
<Relationships xmlns="http://schemas.openxmlformats.org/package/2006/relationships"><Relationship Id="rId8" Type="http://schemas.openxmlformats.org/officeDocument/2006/relationships/image" Target="../media/image1186.jpg"/><Relationship Id="rId3" Type="http://schemas.openxmlformats.org/officeDocument/2006/relationships/image" Target="../media/image2.jpg"/><Relationship Id="rId7" Type="http://schemas.openxmlformats.org/officeDocument/2006/relationships/image" Target="../media/image118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84.jpg"/><Relationship Id="rId5" Type="http://schemas.openxmlformats.org/officeDocument/2006/relationships/image" Target="../media/image1183.jpg"/><Relationship Id="rId4" Type="http://schemas.openxmlformats.org/officeDocument/2006/relationships/image" Target="../media/image1182.jpg"/></Relationships>
</file>

<file path=ppt/slides/_rels/slide196.xml.rels><?xml version="1.0" encoding="UTF-8" standalone="yes"?>
<Relationships xmlns="http://schemas.openxmlformats.org/package/2006/relationships"><Relationship Id="rId8" Type="http://schemas.openxmlformats.org/officeDocument/2006/relationships/image" Target="../media/image1013.jpg"/><Relationship Id="rId3" Type="http://schemas.openxmlformats.org/officeDocument/2006/relationships/image" Target="../media/image2.jpg"/><Relationship Id="rId7" Type="http://schemas.openxmlformats.org/officeDocument/2006/relationships/image" Target="../media/image101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011.jpg"/><Relationship Id="rId5" Type="http://schemas.openxmlformats.org/officeDocument/2006/relationships/image" Target="../media/image1010.jpg"/><Relationship Id="rId4" Type="http://schemas.openxmlformats.org/officeDocument/2006/relationships/image" Target="../media/image1009.jpg"/></Relationships>
</file>

<file path=ppt/slides/_rels/slide197.xml.rels><?xml version="1.0" encoding="UTF-8" standalone="yes"?>
<Relationships xmlns="http://schemas.openxmlformats.org/package/2006/relationships"><Relationship Id="rId8" Type="http://schemas.openxmlformats.org/officeDocument/2006/relationships/image" Target="../media/image1191.jpg"/><Relationship Id="rId3" Type="http://schemas.openxmlformats.org/officeDocument/2006/relationships/image" Target="../media/image2.jpg"/><Relationship Id="rId7" Type="http://schemas.openxmlformats.org/officeDocument/2006/relationships/image" Target="../media/image119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89.jpg"/><Relationship Id="rId5" Type="http://schemas.openxmlformats.org/officeDocument/2006/relationships/image" Target="../media/image1188.jpg"/><Relationship Id="rId4" Type="http://schemas.openxmlformats.org/officeDocument/2006/relationships/image" Target="../media/image1187.jpg"/></Relationships>
</file>

<file path=ppt/slides/_rels/slide198.xml.rels><?xml version="1.0" encoding="UTF-8" standalone="yes"?>
<Relationships xmlns="http://schemas.openxmlformats.org/package/2006/relationships"><Relationship Id="rId8" Type="http://schemas.openxmlformats.org/officeDocument/2006/relationships/image" Target="../media/image1196.jpg"/><Relationship Id="rId3" Type="http://schemas.openxmlformats.org/officeDocument/2006/relationships/image" Target="../media/image2.jpg"/><Relationship Id="rId7" Type="http://schemas.openxmlformats.org/officeDocument/2006/relationships/image" Target="../media/image119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94.jpg"/><Relationship Id="rId5" Type="http://schemas.openxmlformats.org/officeDocument/2006/relationships/image" Target="../media/image1193.jpg"/><Relationship Id="rId4" Type="http://schemas.openxmlformats.org/officeDocument/2006/relationships/image" Target="../media/image1192.jpg"/></Relationships>
</file>

<file path=ppt/slides/_rels/slide199.xml.rels><?xml version="1.0" encoding="UTF-8" standalone="yes"?>
<Relationships xmlns="http://schemas.openxmlformats.org/package/2006/relationships"><Relationship Id="rId8" Type="http://schemas.openxmlformats.org/officeDocument/2006/relationships/image" Target="../media/image1201.jpg"/><Relationship Id="rId3" Type="http://schemas.openxmlformats.org/officeDocument/2006/relationships/image" Target="../media/image2.jpg"/><Relationship Id="rId7" Type="http://schemas.openxmlformats.org/officeDocument/2006/relationships/image" Target="../media/image120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199.jpg"/><Relationship Id="rId5" Type="http://schemas.openxmlformats.org/officeDocument/2006/relationships/image" Target="../media/image1198.jpg"/><Relationship Id="rId4" Type="http://schemas.openxmlformats.org/officeDocument/2006/relationships/image" Target="../media/image1197.jp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20.xml.rels><?xml version="1.0" encoding="UTF-8" standalone="yes"?>
<Relationships xmlns="http://schemas.openxmlformats.org/package/2006/relationships"><Relationship Id="rId8" Type="http://schemas.openxmlformats.org/officeDocument/2006/relationships/image" Target="../media/image252.jpg"/><Relationship Id="rId13" Type="http://schemas.openxmlformats.org/officeDocument/2006/relationships/image" Target="../media/image257.jpg"/><Relationship Id="rId18" Type="http://schemas.openxmlformats.org/officeDocument/2006/relationships/image" Target="../media/image262.jpg"/><Relationship Id="rId3" Type="http://schemas.openxmlformats.org/officeDocument/2006/relationships/image" Target="../media/image2.jpg"/><Relationship Id="rId7" Type="http://schemas.openxmlformats.org/officeDocument/2006/relationships/image" Target="../media/image251.jpg"/><Relationship Id="rId12" Type="http://schemas.openxmlformats.org/officeDocument/2006/relationships/image" Target="../media/image256.jpg"/><Relationship Id="rId17" Type="http://schemas.openxmlformats.org/officeDocument/2006/relationships/image" Target="../media/image261.jpg"/><Relationship Id="rId2" Type="http://schemas.openxmlformats.org/officeDocument/2006/relationships/image" Target="../media/image1.png"/><Relationship Id="rId16" Type="http://schemas.openxmlformats.org/officeDocument/2006/relationships/image" Target="../media/image260.jpg"/><Relationship Id="rId1" Type="http://schemas.openxmlformats.org/officeDocument/2006/relationships/slideLayout" Target="../slideLayouts/slideLayout1.xml"/><Relationship Id="rId6" Type="http://schemas.openxmlformats.org/officeDocument/2006/relationships/image" Target="../media/image250.jpg"/><Relationship Id="rId11" Type="http://schemas.openxmlformats.org/officeDocument/2006/relationships/image" Target="../media/image255.jpg"/><Relationship Id="rId5" Type="http://schemas.openxmlformats.org/officeDocument/2006/relationships/image" Target="../media/image249.jpg"/><Relationship Id="rId15" Type="http://schemas.openxmlformats.org/officeDocument/2006/relationships/image" Target="../media/image259.jpg"/><Relationship Id="rId10" Type="http://schemas.openxmlformats.org/officeDocument/2006/relationships/image" Target="../media/image254.jpg"/><Relationship Id="rId19" Type="http://schemas.openxmlformats.org/officeDocument/2006/relationships/image" Target="../media/image263.jpg"/><Relationship Id="rId4" Type="http://schemas.openxmlformats.org/officeDocument/2006/relationships/image" Target="../media/image248.jpg"/><Relationship Id="rId9" Type="http://schemas.openxmlformats.org/officeDocument/2006/relationships/image" Target="../media/image253.jpg"/><Relationship Id="rId14" Type="http://schemas.openxmlformats.org/officeDocument/2006/relationships/image" Target="../media/image258.jpg"/></Relationships>
</file>

<file path=ppt/slides/_rels/slide200.xml.rels><?xml version="1.0" encoding="UTF-8" standalone="yes"?>
<Relationships xmlns="http://schemas.openxmlformats.org/package/2006/relationships"><Relationship Id="rId8" Type="http://schemas.openxmlformats.org/officeDocument/2006/relationships/image" Target="../media/image1206.jpg"/><Relationship Id="rId3" Type="http://schemas.openxmlformats.org/officeDocument/2006/relationships/image" Target="../media/image2.jpg"/><Relationship Id="rId7" Type="http://schemas.openxmlformats.org/officeDocument/2006/relationships/image" Target="../media/image120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04.jpg"/><Relationship Id="rId5" Type="http://schemas.openxmlformats.org/officeDocument/2006/relationships/image" Target="../media/image1203.jpg"/><Relationship Id="rId4" Type="http://schemas.openxmlformats.org/officeDocument/2006/relationships/image" Target="../media/image1202.jpg"/></Relationships>
</file>

<file path=ppt/slides/_rels/slide201.xml.rels><?xml version="1.0" encoding="UTF-8" standalone="yes"?>
<Relationships xmlns="http://schemas.openxmlformats.org/package/2006/relationships"><Relationship Id="rId8" Type="http://schemas.openxmlformats.org/officeDocument/2006/relationships/image" Target="../media/image1211.jpg"/><Relationship Id="rId3" Type="http://schemas.openxmlformats.org/officeDocument/2006/relationships/image" Target="../media/image2.jpg"/><Relationship Id="rId7" Type="http://schemas.openxmlformats.org/officeDocument/2006/relationships/image" Target="../media/image121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09.jpg"/><Relationship Id="rId5" Type="http://schemas.openxmlformats.org/officeDocument/2006/relationships/image" Target="../media/image1208.jpg"/><Relationship Id="rId4" Type="http://schemas.openxmlformats.org/officeDocument/2006/relationships/image" Target="../media/image1207.jpg"/></Relationships>
</file>

<file path=ppt/slides/_rels/slide202.xml.rels><?xml version="1.0" encoding="UTF-8" standalone="yes"?>
<Relationships xmlns="http://schemas.openxmlformats.org/package/2006/relationships"><Relationship Id="rId8" Type="http://schemas.openxmlformats.org/officeDocument/2006/relationships/image" Target="../media/image1216.jpg"/><Relationship Id="rId3" Type="http://schemas.openxmlformats.org/officeDocument/2006/relationships/image" Target="../media/image2.jpg"/><Relationship Id="rId7" Type="http://schemas.openxmlformats.org/officeDocument/2006/relationships/image" Target="../media/image121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14.jpg"/><Relationship Id="rId5" Type="http://schemas.openxmlformats.org/officeDocument/2006/relationships/image" Target="../media/image1213.jpg"/><Relationship Id="rId4" Type="http://schemas.openxmlformats.org/officeDocument/2006/relationships/image" Target="../media/image1212.jpg"/></Relationships>
</file>

<file path=ppt/slides/_rels/slide203.xml.rels><?xml version="1.0" encoding="UTF-8" standalone="yes"?>
<Relationships xmlns="http://schemas.openxmlformats.org/package/2006/relationships"><Relationship Id="rId8" Type="http://schemas.openxmlformats.org/officeDocument/2006/relationships/image" Target="../media/image1221.jpg"/><Relationship Id="rId3" Type="http://schemas.openxmlformats.org/officeDocument/2006/relationships/image" Target="../media/image2.jpg"/><Relationship Id="rId7" Type="http://schemas.openxmlformats.org/officeDocument/2006/relationships/image" Target="../media/image122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19.jpg"/><Relationship Id="rId5" Type="http://schemas.openxmlformats.org/officeDocument/2006/relationships/image" Target="../media/image1218.jpg"/><Relationship Id="rId4" Type="http://schemas.openxmlformats.org/officeDocument/2006/relationships/image" Target="../media/image1217.jpg"/></Relationships>
</file>

<file path=ppt/slides/_rels/slide204.xml.rels><?xml version="1.0" encoding="UTF-8" standalone="yes"?>
<Relationships xmlns="http://schemas.openxmlformats.org/package/2006/relationships"><Relationship Id="rId8" Type="http://schemas.openxmlformats.org/officeDocument/2006/relationships/image" Target="../media/image1226.jpg"/><Relationship Id="rId3" Type="http://schemas.openxmlformats.org/officeDocument/2006/relationships/image" Target="../media/image2.jpg"/><Relationship Id="rId7" Type="http://schemas.openxmlformats.org/officeDocument/2006/relationships/image" Target="../media/image122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24.jpg"/><Relationship Id="rId5" Type="http://schemas.openxmlformats.org/officeDocument/2006/relationships/image" Target="../media/image1223.jpg"/><Relationship Id="rId4" Type="http://schemas.openxmlformats.org/officeDocument/2006/relationships/image" Target="../media/image1222.jpg"/></Relationships>
</file>

<file path=ppt/slides/_rels/slide205.xml.rels><?xml version="1.0" encoding="UTF-8" standalone="yes"?>
<Relationships xmlns="http://schemas.openxmlformats.org/package/2006/relationships"><Relationship Id="rId8" Type="http://schemas.openxmlformats.org/officeDocument/2006/relationships/image" Target="../media/image1231.jpg"/><Relationship Id="rId3" Type="http://schemas.openxmlformats.org/officeDocument/2006/relationships/image" Target="../media/image2.jpg"/><Relationship Id="rId7" Type="http://schemas.openxmlformats.org/officeDocument/2006/relationships/image" Target="../media/image123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29.jpg"/><Relationship Id="rId5" Type="http://schemas.openxmlformats.org/officeDocument/2006/relationships/image" Target="../media/image1228.jpg"/><Relationship Id="rId4" Type="http://schemas.openxmlformats.org/officeDocument/2006/relationships/image" Target="../media/image1227.jpg"/></Relationships>
</file>

<file path=ppt/slides/_rels/slide206.xml.rels><?xml version="1.0" encoding="UTF-8" standalone="yes"?>
<Relationships xmlns="http://schemas.openxmlformats.org/package/2006/relationships"><Relationship Id="rId8" Type="http://schemas.openxmlformats.org/officeDocument/2006/relationships/image" Target="../media/image1236.jpg"/><Relationship Id="rId3" Type="http://schemas.openxmlformats.org/officeDocument/2006/relationships/image" Target="../media/image2.jpg"/><Relationship Id="rId7" Type="http://schemas.openxmlformats.org/officeDocument/2006/relationships/image" Target="../media/image123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34.jpg"/><Relationship Id="rId5" Type="http://schemas.openxmlformats.org/officeDocument/2006/relationships/image" Target="../media/image1233.jpg"/><Relationship Id="rId4" Type="http://schemas.openxmlformats.org/officeDocument/2006/relationships/image" Target="../media/image1232.jpg"/></Relationships>
</file>

<file path=ppt/slides/_rels/slide207.xml.rels><?xml version="1.0" encoding="UTF-8" standalone="yes"?>
<Relationships xmlns="http://schemas.openxmlformats.org/package/2006/relationships"><Relationship Id="rId8" Type="http://schemas.openxmlformats.org/officeDocument/2006/relationships/image" Target="../media/image1241.jpg"/><Relationship Id="rId3" Type="http://schemas.openxmlformats.org/officeDocument/2006/relationships/image" Target="../media/image2.jpg"/><Relationship Id="rId7" Type="http://schemas.openxmlformats.org/officeDocument/2006/relationships/image" Target="../media/image124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39.jpg"/><Relationship Id="rId5" Type="http://schemas.openxmlformats.org/officeDocument/2006/relationships/image" Target="../media/image1238.jpg"/><Relationship Id="rId4" Type="http://schemas.openxmlformats.org/officeDocument/2006/relationships/image" Target="../media/image1237.jpg"/></Relationships>
</file>

<file path=ppt/slides/_rels/slide208.xml.rels><?xml version="1.0" encoding="UTF-8" standalone="yes"?>
<Relationships xmlns="http://schemas.openxmlformats.org/package/2006/relationships"><Relationship Id="rId8" Type="http://schemas.openxmlformats.org/officeDocument/2006/relationships/image" Target="../media/image1246.jpg"/><Relationship Id="rId3" Type="http://schemas.openxmlformats.org/officeDocument/2006/relationships/image" Target="../media/image2.jpg"/><Relationship Id="rId7" Type="http://schemas.openxmlformats.org/officeDocument/2006/relationships/image" Target="../media/image124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44.jpg"/><Relationship Id="rId5" Type="http://schemas.openxmlformats.org/officeDocument/2006/relationships/image" Target="../media/image1243.jpg"/><Relationship Id="rId4" Type="http://schemas.openxmlformats.org/officeDocument/2006/relationships/image" Target="../media/image1242.jpg"/></Relationships>
</file>

<file path=ppt/slides/_rels/slide209.xml.rels><?xml version="1.0" encoding="UTF-8" standalone="yes"?>
<Relationships xmlns="http://schemas.openxmlformats.org/package/2006/relationships"><Relationship Id="rId8" Type="http://schemas.openxmlformats.org/officeDocument/2006/relationships/image" Target="../media/image1251.jpg"/><Relationship Id="rId3" Type="http://schemas.openxmlformats.org/officeDocument/2006/relationships/image" Target="../media/image2.jpg"/><Relationship Id="rId7" Type="http://schemas.openxmlformats.org/officeDocument/2006/relationships/image" Target="../media/image125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49.jpg"/><Relationship Id="rId5" Type="http://schemas.openxmlformats.org/officeDocument/2006/relationships/image" Target="../media/image1248.jpg"/><Relationship Id="rId4" Type="http://schemas.openxmlformats.org/officeDocument/2006/relationships/image" Target="../media/image1247.jpg"/></Relationships>
</file>

<file path=ppt/slides/_rels/slide21.xml.rels><?xml version="1.0" encoding="UTF-8" standalone="yes"?>
<Relationships xmlns="http://schemas.openxmlformats.org/package/2006/relationships"><Relationship Id="rId8" Type="http://schemas.openxmlformats.org/officeDocument/2006/relationships/image" Target="../media/image268.jpg"/><Relationship Id="rId13" Type="http://schemas.openxmlformats.org/officeDocument/2006/relationships/image" Target="../media/image273.jpg"/><Relationship Id="rId18" Type="http://schemas.openxmlformats.org/officeDocument/2006/relationships/image" Target="../media/image278.jpg"/><Relationship Id="rId3" Type="http://schemas.openxmlformats.org/officeDocument/2006/relationships/image" Target="../media/image2.jpg"/><Relationship Id="rId7" Type="http://schemas.openxmlformats.org/officeDocument/2006/relationships/image" Target="../media/image267.jpg"/><Relationship Id="rId12" Type="http://schemas.openxmlformats.org/officeDocument/2006/relationships/image" Target="../media/image272.jpg"/><Relationship Id="rId17" Type="http://schemas.openxmlformats.org/officeDocument/2006/relationships/image" Target="../media/image277.jpg"/><Relationship Id="rId2" Type="http://schemas.openxmlformats.org/officeDocument/2006/relationships/image" Target="../media/image1.png"/><Relationship Id="rId16" Type="http://schemas.openxmlformats.org/officeDocument/2006/relationships/image" Target="../media/image276.jpg"/><Relationship Id="rId1" Type="http://schemas.openxmlformats.org/officeDocument/2006/relationships/slideLayout" Target="../slideLayouts/slideLayout1.xml"/><Relationship Id="rId6" Type="http://schemas.openxmlformats.org/officeDocument/2006/relationships/image" Target="../media/image266.jpg"/><Relationship Id="rId11" Type="http://schemas.openxmlformats.org/officeDocument/2006/relationships/image" Target="../media/image271.jpg"/><Relationship Id="rId5" Type="http://schemas.openxmlformats.org/officeDocument/2006/relationships/image" Target="../media/image265.jpg"/><Relationship Id="rId15" Type="http://schemas.openxmlformats.org/officeDocument/2006/relationships/image" Target="../media/image275.jpg"/><Relationship Id="rId10" Type="http://schemas.openxmlformats.org/officeDocument/2006/relationships/image" Target="../media/image270.jpg"/><Relationship Id="rId19" Type="http://schemas.openxmlformats.org/officeDocument/2006/relationships/image" Target="../media/image279.jpg"/><Relationship Id="rId4" Type="http://schemas.openxmlformats.org/officeDocument/2006/relationships/image" Target="../media/image264.jpg"/><Relationship Id="rId9" Type="http://schemas.openxmlformats.org/officeDocument/2006/relationships/image" Target="../media/image269.jpg"/><Relationship Id="rId14" Type="http://schemas.openxmlformats.org/officeDocument/2006/relationships/image" Target="../media/image274.jpg"/></Relationships>
</file>

<file path=ppt/slides/_rels/slide210.xml.rels><?xml version="1.0" encoding="UTF-8" standalone="yes"?>
<Relationships xmlns="http://schemas.openxmlformats.org/package/2006/relationships"><Relationship Id="rId8" Type="http://schemas.openxmlformats.org/officeDocument/2006/relationships/image" Target="../media/image1256.jpg"/><Relationship Id="rId3" Type="http://schemas.openxmlformats.org/officeDocument/2006/relationships/image" Target="../media/image2.jpg"/><Relationship Id="rId7" Type="http://schemas.openxmlformats.org/officeDocument/2006/relationships/image" Target="../media/image125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54.jpg"/><Relationship Id="rId5" Type="http://schemas.openxmlformats.org/officeDocument/2006/relationships/image" Target="../media/image1253.jpg"/><Relationship Id="rId4" Type="http://schemas.openxmlformats.org/officeDocument/2006/relationships/image" Target="../media/image1252.jpg"/></Relationships>
</file>

<file path=ppt/slides/_rels/slide211.xml.rels><?xml version="1.0" encoding="UTF-8" standalone="yes"?>
<Relationships xmlns="http://schemas.openxmlformats.org/package/2006/relationships"><Relationship Id="rId8" Type="http://schemas.openxmlformats.org/officeDocument/2006/relationships/image" Target="../media/image1261.jpg"/><Relationship Id="rId3" Type="http://schemas.openxmlformats.org/officeDocument/2006/relationships/image" Target="../media/image2.jpg"/><Relationship Id="rId7" Type="http://schemas.openxmlformats.org/officeDocument/2006/relationships/image" Target="../media/image126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59.jpg"/><Relationship Id="rId5" Type="http://schemas.openxmlformats.org/officeDocument/2006/relationships/image" Target="../media/image1258.jpg"/><Relationship Id="rId4" Type="http://schemas.openxmlformats.org/officeDocument/2006/relationships/image" Target="../media/image1257.jpg"/></Relationships>
</file>

<file path=ppt/slides/_rels/slide212.xml.rels><?xml version="1.0" encoding="UTF-8" standalone="yes"?>
<Relationships xmlns="http://schemas.openxmlformats.org/package/2006/relationships"><Relationship Id="rId8" Type="http://schemas.openxmlformats.org/officeDocument/2006/relationships/image" Target="../media/image1266.jpg"/><Relationship Id="rId3" Type="http://schemas.openxmlformats.org/officeDocument/2006/relationships/image" Target="../media/image2.jpg"/><Relationship Id="rId7" Type="http://schemas.openxmlformats.org/officeDocument/2006/relationships/image" Target="../media/image126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64.jpg"/><Relationship Id="rId5" Type="http://schemas.openxmlformats.org/officeDocument/2006/relationships/image" Target="../media/image1263.jpg"/><Relationship Id="rId4" Type="http://schemas.openxmlformats.org/officeDocument/2006/relationships/image" Target="../media/image1262.jpg"/></Relationships>
</file>

<file path=ppt/slides/_rels/slide213.xml.rels><?xml version="1.0" encoding="UTF-8" standalone="yes"?>
<Relationships xmlns="http://schemas.openxmlformats.org/package/2006/relationships"><Relationship Id="rId8" Type="http://schemas.openxmlformats.org/officeDocument/2006/relationships/image" Target="../media/image1271.jpg"/><Relationship Id="rId3" Type="http://schemas.openxmlformats.org/officeDocument/2006/relationships/image" Target="../media/image2.jpg"/><Relationship Id="rId7" Type="http://schemas.openxmlformats.org/officeDocument/2006/relationships/image" Target="../media/image127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69.jpg"/><Relationship Id="rId5" Type="http://schemas.openxmlformats.org/officeDocument/2006/relationships/image" Target="../media/image1268.jpg"/><Relationship Id="rId4" Type="http://schemas.openxmlformats.org/officeDocument/2006/relationships/image" Target="../media/image1267.jpg"/></Relationships>
</file>

<file path=ppt/slides/_rels/slide214.xml.rels><?xml version="1.0" encoding="UTF-8" standalone="yes"?>
<Relationships xmlns="http://schemas.openxmlformats.org/package/2006/relationships"><Relationship Id="rId8" Type="http://schemas.openxmlformats.org/officeDocument/2006/relationships/image" Target="../media/image1276.jpg"/><Relationship Id="rId3" Type="http://schemas.openxmlformats.org/officeDocument/2006/relationships/image" Target="../media/image2.jpg"/><Relationship Id="rId7" Type="http://schemas.openxmlformats.org/officeDocument/2006/relationships/image" Target="../media/image127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74.jpg"/><Relationship Id="rId5" Type="http://schemas.openxmlformats.org/officeDocument/2006/relationships/image" Target="../media/image1273.jpg"/><Relationship Id="rId4" Type="http://schemas.openxmlformats.org/officeDocument/2006/relationships/image" Target="../media/image1272.jpg"/></Relationships>
</file>

<file path=ppt/slides/_rels/slide215.xml.rels><?xml version="1.0" encoding="UTF-8" standalone="yes"?>
<Relationships xmlns="http://schemas.openxmlformats.org/package/2006/relationships"><Relationship Id="rId8" Type="http://schemas.openxmlformats.org/officeDocument/2006/relationships/image" Target="../media/image1281.jpg"/><Relationship Id="rId3" Type="http://schemas.openxmlformats.org/officeDocument/2006/relationships/image" Target="../media/image2.jpg"/><Relationship Id="rId7" Type="http://schemas.openxmlformats.org/officeDocument/2006/relationships/image" Target="../media/image128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79.jpg"/><Relationship Id="rId5" Type="http://schemas.openxmlformats.org/officeDocument/2006/relationships/image" Target="../media/image1278.jpg"/><Relationship Id="rId4" Type="http://schemas.openxmlformats.org/officeDocument/2006/relationships/image" Target="../media/image1277.jpg"/></Relationships>
</file>

<file path=ppt/slides/_rels/slide216.xml.rels><?xml version="1.0" encoding="UTF-8" standalone="yes"?>
<Relationships xmlns="http://schemas.openxmlformats.org/package/2006/relationships"><Relationship Id="rId8" Type="http://schemas.openxmlformats.org/officeDocument/2006/relationships/image" Target="../media/image1286.jpg"/><Relationship Id="rId3" Type="http://schemas.openxmlformats.org/officeDocument/2006/relationships/image" Target="../media/image2.jpg"/><Relationship Id="rId7" Type="http://schemas.openxmlformats.org/officeDocument/2006/relationships/image" Target="../media/image128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84.jpg"/><Relationship Id="rId5" Type="http://schemas.openxmlformats.org/officeDocument/2006/relationships/image" Target="../media/image1283.jpg"/><Relationship Id="rId4" Type="http://schemas.openxmlformats.org/officeDocument/2006/relationships/image" Target="../media/image1282.jpg"/></Relationships>
</file>

<file path=ppt/slides/_rels/slide217.xml.rels><?xml version="1.0" encoding="UTF-8" standalone="yes"?>
<Relationships xmlns="http://schemas.openxmlformats.org/package/2006/relationships"><Relationship Id="rId8" Type="http://schemas.openxmlformats.org/officeDocument/2006/relationships/image" Target="../media/image1291.jpg"/><Relationship Id="rId3" Type="http://schemas.openxmlformats.org/officeDocument/2006/relationships/image" Target="../media/image2.jpg"/><Relationship Id="rId7" Type="http://schemas.openxmlformats.org/officeDocument/2006/relationships/image" Target="../media/image129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89.jpg"/><Relationship Id="rId5" Type="http://schemas.openxmlformats.org/officeDocument/2006/relationships/image" Target="../media/image1288.jpg"/><Relationship Id="rId4" Type="http://schemas.openxmlformats.org/officeDocument/2006/relationships/image" Target="../media/image1287.jpg"/></Relationships>
</file>

<file path=ppt/slides/_rels/slide218.xml.rels><?xml version="1.0" encoding="UTF-8" standalone="yes"?>
<Relationships xmlns="http://schemas.openxmlformats.org/package/2006/relationships"><Relationship Id="rId8" Type="http://schemas.openxmlformats.org/officeDocument/2006/relationships/image" Target="../media/image1296.jpg"/><Relationship Id="rId3" Type="http://schemas.openxmlformats.org/officeDocument/2006/relationships/image" Target="../media/image2.jpg"/><Relationship Id="rId7" Type="http://schemas.openxmlformats.org/officeDocument/2006/relationships/image" Target="../media/image129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94.jpg"/><Relationship Id="rId5" Type="http://schemas.openxmlformats.org/officeDocument/2006/relationships/image" Target="../media/image1293.jpg"/><Relationship Id="rId4" Type="http://schemas.openxmlformats.org/officeDocument/2006/relationships/image" Target="../media/image1292.jpg"/></Relationships>
</file>

<file path=ppt/slides/_rels/slide219.xml.rels><?xml version="1.0" encoding="UTF-8" standalone="yes"?>
<Relationships xmlns="http://schemas.openxmlformats.org/package/2006/relationships"><Relationship Id="rId8" Type="http://schemas.openxmlformats.org/officeDocument/2006/relationships/image" Target="../media/image1301.jpg"/><Relationship Id="rId3" Type="http://schemas.openxmlformats.org/officeDocument/2006/relationships/image" Target="../media/image2.jpg"/><Relationship Id="rId7" Type="http://schemas.openxmlformats.org/officeDocument/2006/relationships/image" Target="../media/image130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299.jpg"/><Relationship Id="rId5" Type="http://schemas.openxmlformats.org/officeDocument/2006/relationships/image" Target="../media/image1298.jpg"/><Relationship Id="rId4" Type="http://schemas.openxmlformats.org/officeDocument/2006/relationships/image" Target="../media/image1297.jpg"/></Relationships>
</file>

<file path=ppt/slides/_rels/slide22.xml.rels><?xml version="1.0" encoding="UTF-8" standalone="yes"?>
<Relationships xmlns="http://schemas.openxmlformats.org/package/2006/relationships"><Relationship Id="rId8" Type="http://schemas.openxmlformats.org/officeDocument/2006/relationships/image" Target="../media/image284.jpg"/><Relationship Id="rId13" Type="http://schemas.openxmlformats.org/officeDocument/2006/relationships/image" Target="../media/image289.jpg"/><Relationship Id="rId18" Type="http://schemas.openxmlformats.org/officeDocument/2006/relationships/image" Target="../media/image294.jpg"/><Relationship Id="rId3" Type="http://schemas.openxmlformats.org/officeDocument/2006/relationships/image" Target="../media/image2.jpg"/><Relationship Id="rId7" Type="http://schemas.openxmlformats.org/officeDocument/2006/relationships/image" Target="../media/image283.jpg"/><Relationship Id="rId12" Type="http://schemas.openxmlformats.org/officeDocument/2006/relationships/image" Target="../media/image288.jpg"/><Relationship Id="rId17" Type="http://schemas.openxmlformats.org/officeDocument/2006/relationships/image" Target="../media/image293.jpg"/><Relationship Id="rId2" Type="http://schemas.openxmlformats.org/officeDocument/2006/relationships/image" Target="../media/image1.png"/><Relationship Id="rId16" Type="http://schemas.openxmlformats.org/officeDocument/2006/relationships/image" Target="../media/image292.jpg"/><Relationship Id="rId1" Type="http://schemas.openxmlformats.org/officeDocument/2006/relationships/slideLayout" Target="../slideLayouts/slideLayout1.xml"/><Relationship Id="rId6" Type="http://schemas.openxmlformats.org/officeDocument/2006/relationships/image" Target="../media/image282.jpg"/><Relationship Id="rId11" Type="http://schemas.openxmlformats.org/officeDocument/2006/relationships/image" Target="../media/image287.jpg"/><Relationship Id="rId5" Type="http://schemas.openxmlformats.org/officeDocument/2006/relationships/image" Target="../media/image281.jpg"/><Relationship Id="rId15" Type="http://schemas.openxmlformats.org/officeDocument/2006/relationships/image" Target="../media/image291.jpg"/><Relationship Id="rId10" Type="http://schemas.openxmlformats.org/officeDocument/2006/relationships/image" Target="../media/image286.jpg"/><Relationship Id="rId19" Type="http://schemas.openxmlformats.org/officeDocument/2006/relationships/image" Target="../media/image295.jpg"/><Relationship Id="rId4" Type="http://schemas.openxmlformats.org/officeDocument/2006/relationships/image" Target="../media/image280.jpg"/><Relationship Id="rId9" Type="http://schemas.openxmlformats.org/officeDocument/2006/relationships/image" Target="../media/image285.jpg"/><Relationship Id="rId14" Type="http://schemas.openxmlformats.org/officeDocument/2006/relationships/image" Target="../media/image290.jpg"/></Relationships>
</file>

<file path=ppt/slides/_rels/slide220.xml.rels><?xml version="1.0" encoding="UTF-8" standalone="yes"?>
<Relationships xmlns="http://schemas.openxmlformats.org/package/2006/relationships"><Relationship Id="rId8" Type="http://schemas.openxmlformats.org/officeDocument/2006/relationships/image" Target="../media/image1306.jpg"/><Relationship Id="rId3" Type="http://schemas.openxmlformats.org/officeDocument/2006/relationships/image" Target="../media/image2.jpg"/><Relationship Id="rId7" Type="http://schemas.openxmlformats.org/officeDocument/2006/relationships/image" Target="../media/image130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04.jpg"/><Relationship Id="rId5" Type="http://schemas.openxmlformats.org/officeDocument/2006/relationships/image" Target="../media/image1303.jpg"/><Relationship Id="rId4" Type="http://schemas.openxmlformats.org/officeDocument/2006/relationships/image" Target="../media/image1302.jpg"/></Relationships>
</file>

<file path=ppt/slides/_rels/slide221.xml.rels><?xml version="1.0" encoding="UTF-8" standalone="yes"?>
<Relationships xmlns="http://schemas.openxmlformats.org/package/2006/relationships"><Relationship Id="rId8" Type="http://schemas.openxmlformats.org/officeDocument/2006/relationships/image" Target="../media/image1311.jpg"/><Relationship Id="rId3" Type="http://schemas.openxmlformats.org/officeDocument/2006/relationships/image" Target="../media/image2.jpg"/><Relationship Id="rId7" Type="http://schemas.openxmlformats.org/officeDocument/2006/relationships/image" Target="../media/image131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09.jpg"/><Relationship Id="rId5" Type="http://schemas.openxmlformats.org/officeDocument/2006/relationships/image" Target="../media/image1308.jpg"/><Relationship Id="rId4" Type="http://schemas.openxmlformats.org/officeDocument/2006/relationships/image" Target="../media/image1307.jpg"/></Relationships>
</file>

<file path=ppt/slides/_rels/slide222.xml.rels><?xml version="1.0" encoding="UTF-8" standalone="yes"?>
<Relationships xmlns="http://schemas.openxmlformats.org/package/2006/relationships"><Relationship Id="rId8" Type="http://schemas.openxmlformats.org/officeDocument/2006/relationships/image" Target="../media/image1316.jpg"/><Relationship Id="rId3" Type="http://schemas.openxmlformats.org/officeDocument/2006/relationships/image" Target="../media/image2.jpg"/><Relationship Id="rId7" Type="http://schemas.openxmlformats.org/officeDocument/2006/relationships/image" Target="../media/image131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14.jpg"/><Relationship Id="rId5" Type="http://schemas.openxmlformats.org/officeDocument/2006/relationships/image" Target="../media/image1313.jpg"/><Relationship Id="rId4" Type="http://schemas.openxmlformats.org/officeDocument/2006/relationships/image" Target="../media/image1312.jpg"/></Relationships>
</file>

<file path=ppt/slides/_rels/slide223.xml.rels><?xml version="1.0" encoding="UTF-8" standalone="yes"?>
<Relationships xmlns="http://schemas.openxmlformats.org/package/2006/relationships"><Relationship Id="rId8" Type="http://schemas.openxmlformats.org/officeDocument/2006/relationships/image" Target="../media/image1321.jpg"/><Relationship Id="rId3" Type="http://schemas.openxmlformats.org/officeDocument/2006/relationships/image" Target="../media/image2.jpg"/><Relationship Id="rId7" Type="http://schemas.openxmlformats.org/officeDocument/2006/relationships/image" Target="../media/image132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19.jpg"/><Relationship Id="rId5" Type="http://schemas.openxmlformats.org/officeDocument/2006/relationships/image" Target="../media/image1318.jpg"/><Relationship Id="rId4" Type="http://schemas.openxmlformats.org/officeDocument/2006/relationships/image" Target="../media/image1317.jpg"/></Relationships>
</file>

<file path=ppt/slides/_rels/slide224.xml.rels><?xml version="1.0" encoding="UTF-8" standalone="yes"?>
<Relationships xmlns="http://schemas.openxmlformats.org/package/2006/relationships"><Relationship Id="rId8" Type="http://schemas.openxmlformats.org/officeDocument/2006/relationships/image" Target="../media/image1326.jpg"/><Relationship Id="rId3" Type="http://schemas.openxmlformats.org/officeDocument/2006/relationships/image" Target="../media/image2.jpg"/><Relationship Id="rId7" Type="http://schemas.openxmlformats.org/officeDocument/2006/relationships/image" Target="../media/image132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24.jpg"/><Relationship Id="rId5" Type="http://schemas.openxmlformats.org/officeDocument/2006/relationships/image" Target="../media/image1323.jpg"/><Relationship Id="rId4" Type="http://schemas.openxmlformats.org/officeDocument/2006/relationships/image" Target="../media/image1322.jpg"/></Relationships>
</file>

<file path=ppt/slides/_rels/slide225.xml.rels><?xml version="1.0" encoding="UTF-8" standalone="yes"?>
<Relationships xmlns="http://schemas.openxmlformats.org/package/2006/relationships"><Relationship Id="rId8" Type="http://schemas.openxmlformats.org/officeDocument/2006/relationships/image" Target="../media/image1331.jpg"/><Relationship Id="rId3" Type="http://schemas.openxmlformats.org/officeDocument/2006/relationships/image" Target="../media/image2.jpg"/><Relationship Id="rId7" Type="http://schemas.openxmlformats.org/officeDocument/2006/relationships/image" Target="../media/image133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29.jpg"/><Relationship Id="rId5" Type="http://schemas.openxmlformats.org/officeDocument/2006/relationships/image" Target="../media/image1328.jpg"/><Relationship Id="rId4" Type="http://schemas.openxmlformats.org/officeDocument/2006/relationships/image" Target="../media/image1327.jpg"/></Relationships>
</file>

<file path=ppt/slides/_rels/slide226.xml.rels><?xml version="1.0" encoding="UTF-8" standalone="yes"?>
<Relationships xmlns="http://schemas.openxmlformats.org/package/2006/relationships"><Relationship Id="rId8" Type="http://schemas.openxmlformats.org/officeDocument/2006/relationships/image" Target="../media/image1336.jpg"/><Relationship Id="rId3" Type="http://schemas.openxmlformats.org/officeDocument/2006/relationships/image" Target="../media/image2.jpg"/><Relationship Id="rId7" Type="http://schemas.openxmlformats.org/officeDocument/2006/relationships/image" Target="../media/image133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34.jpg"/><Relationship Id="rId5" Type="http://schemas.openxmlformats.org/officeDocument/2006/relationships/image" Target="../media/image1333.jpg"/><Relationship Id="rId4" Type="http://schemas.openxmlformats.org/officeDocument/2006/relationships/image" Target="../media/image1332.jpg"/></Relationships>
</file>

<file path=ppt/slides/_rels/slide227.xml.rels><?xml version="1.0" encoding="UTF-8" standalone="yes"?>
<Relationships xmlns="http://schemas.openxmlformats.org/package/2006/relationships"><Relationship Id="rId8" Type="http://schemas.openxmlformats.org/officeDocument/2006/relationships/image" Target="../media/image1341.jpg"/><Relationship Id="rId3" Type="http://schemas.openxmlformats.org/officeDocument/2006/relationships/image" Target="../media/image2.jpg"/><Relationship Id="rId7" Type="http://schemas.openxmlformats.org/officeDocument/2006/relationships/image" Target="../media/image134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39.jpg"/><Relationship Id="rId5" Type="http://schemas.openxmlformats.org/officeDocument/2006/relationships/image" Target="../media/image1338.jpg"/><Relationship Id="rId4" Type="http://schemas.openxmlformats.org/officeDocument/2006/relationships/image" Target="../media/image1337.jpg"/></Relationships>
</file>

<file path=ppt/slides/_rels/slide228.xml.rels><?xml version="1.0" encoding="UTF-8" standalone="yes"?>
<Relationships xmlns="http://schemas.openxmlformats.org/package/2006/relationships"><Relationship Id="rId8" Type="http://schemas.openxmlformats.org/officeDocument/2006/relationships/image" Target="../media/image1346.jpg"/><Relationship Id="rId3" Type="http://schemas.openxmlformats.org/officeDocument/2006/relationships/image" Target="../media/image2.jpg"/><Relationship Id="rId7" Type="http://schemas.openxmlformats.org/officeDocument/2006/relationships/image" Target="../media/image134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44.jpg"/><Relationship Id="rId5" Type="http://schemas.openxmlformats.org/officeDocument/2006/relationships/image" Target="../media/image1343.jpg"/><Relationship Id="rId4" Type="http://schemas.openxmlformats.org/officeDocument/2006/relationships/image" Target="../media/image1342.jpg"/></Relationships>
</file>

<file path=ppt/slides/_rels/slide229.xml.rels><?xml version="1.0" encoding="UTF-8" standalone="yes"?>
<Relationships xmlns="http://schemas.openxmlformats.org/package/2006/relationships"><Relationship Id="rId8" Type="http://schemas.openxmlformats.org/officeDocument/2006/relationships/image" Target="../media/image1351.jpg"/><Relationship Id="rId3" Type="http://schemas.openxmlformats.org/officeDocument/2006/relationships/image" Target="../media/image2.jpg"/><Relationship Id="rId7" Type="http://schemas.openxmlformats.org/officeDocument/2006/relationships/image" Target="../media/image135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49.jpg"/><Relationship Id="rId5" Type="http://schemas.openxmlformats.org/officeDocument/2006/relationships/image" Target="../media/image1348.jpg"/><Relationship Id="rId4" Type="http://schemas.openxmlformats.org/officeDocument/2006/relationships/image" Target="../media/image1347.jpg"/></Relationships>
</file>

<file path=ppt/slides/_rels/slide23.xml.rels><?xml version="1.0" encoding="UTF-8" standalone="yes"?>
<Relationships xmlns="http://schemas.openxmlformats.org/package/2006/relationships"><Relationship Id="rId8" Type="http://schemas.openxmlformats.org/officeDocument/2006/relationships/image" Target="../media/image300.jpg"/><Relationship Id="rId13" Type="http://schemas.openxmlformats.org/officeDocument/2006/relationships/image" Target="../media/image305.jpg"/><Relationship Id="rId18" Type="http://schemas.openxmlformats.org/officeDocument/2006/relationships/image" Target="../media/image310.jpg"/><Relationship Id="rId3" Type="http://schemas.openxmlformats.org/officeDocument/2006/relationships/image" Target="../media/image2.jpg"/><Relationship Id="rId7" Type="http://schemas.openxmlformats.org/officeDocument/2006/relationships/image" Target="../media/image299.jpg"/><Relationship Id="rId12" Type="http://schemas.openxmlformats.org/officeDocument/2006/relationships/image" Target="../media/image304.jpg"/><Relationship Id="rId17" Type="http://schemas.openxmlformats.org/officeDocument/2006/relationships/image" Target="../media/image309.jpg"/><Relationship Id="rId2" Type="http://schemas.openxmlformats.org/officeDocument/2006/relationships/image" Target="../media/image1.png"/><Relationship Id="rId16" Type="http://schemas.openxmlformats.org/officeDocument/2006/relationships/image" Target="../media/image308.jpg"/><Relationship Id="rId1" Type="http://schemas.openxmlformats.org/officeDocument/2006/relationships/slideLayout" Target="../slideLayouts/slideLayout1.xml"/><Relationship Id="rId6" Type="http://schemas.openxmlformats.org/officeDocument/2006/relationships/image" Target="../media/image298.jpg"/><Relationship Id="rId11" Type="http://schemas.openxmlformats.org/officeDocument/2006/relationships/image" Target="../media/image303.jpg"/><Relationship Id="rId5" Type="http://schemas.openxmlformats.org/officeDocument/2006/relationships/image" Target="../media/image297.jpg"/><Relationship Id="rId15" Type="http://schemas.openxmlformats.org/officeDocument/2006/relationships/image" Target="../media/image307.jpg"/><Relationship Id="rId10" Type="http://schemas.openxmlformats.org/officeDocument/2006/relationships/image" Target="../media/image302.jpg"/><Relationship Id="rId19" Type="http://schemas.openxmlformats.org/officeDocument/2006/relationships/image" Target="../media/image311.jpg"/><Relationship Id="rId4" Type="http://schemas.openxmlformats.org/officeDocument/2006/relationships/image" Target="../media/image296.jpg"/><Relationship Id="rId9" Type="http://schemas.openxmlformats.org/officeDocument/2006/relationships/image" Target="../media/image301.jpg"/><Relationship Id="rId14" Type="http://schemas.openxmlformats.org/officeDocument/2006/relationships/image" Target="../media/image306.jpg"/></Relationships>
</file>

<file path=ppt/slides/_rels/slide230.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5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54.jpg"/><Relationship Id="rId5" Type="http://schemas.openxmlformats.org/officeDocument/2006/relationships/image" Target="../media/image1353.jpg"/><Relationship Id="rId4" Type="http://schemas.openxmlformats.org/officeDocument/2006/relationships/image" Target="../media/image1352.jpg"/></Relationships>
</file>

<file path=ppt/slides/_rels/slide23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58.jpg"/><Relationship Id="rId5" Type="http://schemas.openxmlformats.org/officeDocument/2006/relationships/image" Target="../media/image1357.jpg"/><Relationship Id="rId4" Type="http://schemas.openxmlformats.org/officeDocument/2006/relationships/image" Target="../media/image1356.jpg"/></Relationships>
</file>

<file path=ppt/slides/_rels/slide232.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62.jpg"/><Relationship Id="rId5" Type="http://schemas.openxmlformats.org/officeDocument/2006/relationships/image" Target="../media/image1361.jpg"/><Relationship Id="rId4" Type="http://schemas.openxmlformats.org/officeDocument/2006/relationships/image" Target="../media/image1360.jpg"/></Relationships>
</file>

<file path=ppt/slides/_rels/slide233.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6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66.jpg"/><Relationship Id="rId5" Type="http://schemas.openxmlformats.org/officeDocument/2006/relationships/image" Target="../media/image1365.jpg"/><Relationship Id="rId4" Type="http://schemas.openxmlformats.org/officeDocument/2006/relationships/image" Target="../media/image1364.jpg"/></Relationships>
</file>

<file path=ppt/slides/_rels/slide234.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7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70.jpg"/><Relationship Id="rId5" Type="http://schemas.openxmlformats.org/officeDocument/2006/relationships/image" Target="../media/image1369.jpg"/><Relationship Id="rId4" Type="http://schemas.openxmlformats.org/officeDocument/2006/relationships/image" Target="../media/image1368.jpg"/></Relationships>
</file>

<file path=ppt/slides/_rels/slide235.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7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74.jpg"/><Relationship Id="rId5" Type="http://schemas.openxmlformats.org/officeDocument/2006/relationships/image" Target="../media/image1373.jpg"/><Relationship Id="rId4" Type="http://schemas.openxmlformats.org/officeDocument/2006/relationships/image" Target="../media/image1372.jpg"/></Relationships>
</file>

<file path=ppt/slides/_rels/slide236.xml.rels><?xml version="1.0" encoding="UTF-8" standalone="yes"?>
<Relationships xmlns="http://schemas.openxmlformats.org/package/2006/relationships"><Relationship Id="rId8" Type="http://schemas.openxmlformats.org/officeDocument/2006/relationships/image" Target="../media/image1380.jpg"/><Relationship Id="rId3" Type="http://schemas.openxmlformats.org/officeDocument/2006/relationships/image" Target="../media/image2.jpg"/><Relationship Id="rId7" Type="http://schemas.openxmlformats.org/officeDocument/2006/relationships/image" Target="../media/image13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78.jpg"/><Relationship Id="rId5" Type="http://schemas.openxmlformats.org/officeDocument/2006/relationships/image" Target="../media/image1377.jpg"/><Relationship Id="rId4" Type="http://schemas.openxmlformats.org/officeDocument/2006/relationships/image" Target="../media/image1376.jpg"/></Relationships>
</file>

<file path=ppt/slides/_rels/slide237.xml.rels><?xml version="1.0" encoding="UTF-8" standalone="yes"?>
<Relationships xmlns="http://schemas.openxmlformats.org/package/2006/relationships"><Relationship Id="rId8" Type="http://schemas.openxmlformats.org/officeDocument/2006/relationships/image" Target="../media/image1385.jpg"/><Relationship Id="rId3" Type="http://schemas.openxmlformats.org/officeDocument/2006/relationships/image" Target="../media/image2.jpg"/><Relationship Id="rId7" Type="http://schemas.openxmlformats.org/officeDocument/2006/relationships/image" Target="../media/image138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83.jpg"/><Relationship Id="rId5" Type="http://schemas.openxmlformats.org/officeDocument/2006/relationships/image" Target="../media/image1382.jpg"/><Relationship Id="rId4" Type="http://schemas.openxmlformats.org/officeDocument/2006/relationships/image" Target="../media/image1381.jpg"/></Relationships>
</file>

<file path=ppt/slides/_rels/slide23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8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88.jpg"/><Relationship Id="rId5" Type="http://schemas.openxmlformats.org/officeDocument/2006/relationships/image" Target="../media/image1387.jpg"/><Relationship Id="rId4" Type="http://schemas.openxmlformats.org/officeDocument/2006/relationships/image" Target="../media/image1386.jpg"/></Relationships>
</file>

<file path=ppt/slides/_rels/slide239.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92.jpg"/><Relationship Id="rId5" Type="http://schemas.openxmlformats.org/officeDocument/2006/relationships/image" Target="../media/image1391.jpg"/><Relationship Id="rId4" Type="http://schemas.openxmlformats.org/officeDocument/2006/relationships/image" Target="../media/image1390.jpg"/></Relationships>
</file>

<file path=ppt/slides/_rels/slide24.xml.rels><?xml version="1.0" encoding="UTF-8" standalone="yes"?>
<Relationships xmlns="http://schemas.openxmlformats.org/package/2006/relationships"><Relationship Id="rId8" Type="http://schemas.openxmlformats.org/officeDocument/2006/relationships/image" Target="../media/image316.jpg"/><Relationship Id="rId13" Type="http://schemas.openxmlformats.org/officeDocument/2006/relationships/image" Target="../media/image321.jpg"/><Relationship Id="rId18" Type="http://schemas.openxmlformats.org/officeDocument/2006/relationships/image" Target="../media/image326.jpg"/><Relationship Id="rId3" Type="http://schemas.openxmlformats.org/officeDocument/2006/relationships/image" Target="../media/image2.jpg"/><Relationship Id="rId7" Type="http://schemas.openxmlformats.org/officeDocument/2006/relationships/image" Target="../media/image315.jpg"/><Relationship Id="rId12" Type="http://schemas.openxmlformats.org/officeDocument/2006/relationships/image" Target="../media/image320.jpg"/><Relationship Id="rId17" Type="http://schemas.openxmlformats.org/officeDocument/2006/relationships/image" Target="../media/image325.jpg"/><Relationship Id="rId2" Type="http://schemas.openxmlformats.org/officeDocument/2006/relationships/image" Target="../media/image1.png"/><Relationship Id="rId16" Type="http://schemas.openxmlformats.org/officeDocument/2006/relationships/image" Target="../media/image324.jpg"/><Relationship Id="rId1" Type="http://schemas.openxmlformats.org/officeDocument/2006/relationships/slideLayout" Target="../slideLayouts/slideLayout1.xml"/><Relationship Id="rId6" Type="http://schemas.openxmlformats.org/officeDocument/2006/relationships/image" Target="../media/image314.jpg"/><Relationship Id="rId11" Type="http://schemas.openxmlformats.org/officeDocument/2006/relationships/image" Target="../media/image319.jpg"/><Relationship Id="rId5" Type="http://schemas.openxmlformats.org/officeDocument/2006/relationships/image" Target="../media/image313.jpg"/><Relationship Id="rId15" Type="http://schemas.openxmlformats.org/officeDocument/2006/relationships/image" Target="../media/image323.jpg"/><Relationship Id="rId10" Type="http://schemas.openxmlformats.org/officeDocument/2006/relationships/image" Target="../media/image318.jpg"/><Relationship Id="rId19" Type="http://schemas.openxmlformats.org/officeDocument/2006/relationships/image" Target="../media/image327.jpg"/><Relationship Id="rId4" Type="http://schemas.openxmlformats.org/officeDocument/2006/relationships/image" Target="../media/image312.jpg"/><Relationship Id="rId9" Type="http://schemas.openxmlformats.org/officeDocument/2006/relationships/image" Target="../media/image317.jpg"/><Relationship Id="rId14" Type="http://schemas.openxmlformats.org/officeDocument/2006/relationships/image" Target="../media/image322.jpg"/></Relationships>
</file>

<file path=ppt/slides/_rels/slide240.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39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396.jpg"/><Relationship Id="rId5" Type="http://schemas.openxmlformats.org/officeDocument/2006/relationships/image" Target="../media/image1395.jpg"/><Relationship Id="rId4" Type="http://schemas.openxmlformats.org/officeDocument/2006/relationships/image" Target="../media/image1394.jpg"/></Relationships>
</file>

<file path=ppt/slides/_rels/slide24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0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00.jpg"/><Relationship Id="rId5" Type="http://schemas.openxmlformats.org/officeDocument/2006/relationships/image" Target="../media/image1399.jpg"/><Relationship Id="rId4" Type="http://schemas.openxmlformats.org/officeDocument/2006/relationships/image" Target="../media/image1398.jpg"/></Relationships>
</file>

<file path=ppt/slides/_rels/slide242.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0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04.jpg"/><Relationship Id="rId5" Type="http://schemas.openxmlformats.org/officeDocument/2006/relationships/image" Target="../media/image1403.jpg"/><Relationship Id="rId4" Type="http://schemas.openxmlformats.org/officeDocument/2006/relationships/image" Target="../media/image1402.jpg"/></Relationships>
</file>

<file path=ppt/slides/_rels/slide243.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0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08.jpg"/><Relationship Id="rId5" Type="http://schemas.openxmlformats.org/officeDocument/2006/relationships/image" Target="../media/image1407.jpg"/><Relationship Id="rId4" Type="http://schemas.openxmlformats.org/officeDocument/2006/relationships/image" Target="../media/image1406.jpg"/></Relationships>
</file>

<file path=ppt/slides/_rels/slide244.xml.rels><?xml version="1.0" encoding="UTF-8" standalone="yes"?>
<Relationships xmlns="http://schemas.openxmlformats.org/package/2006/relationships"><Relationship Id="rId8" Type="http://schemas.openxmlformats.org/officeDocument/2006/relationships/image" Target="../media/image1414.jpg"/><Relationship Id="rId3" Type="http://schemas.openxmlformats.org/officeDocument/2006/relationships/image" Target="../media/image2.jpg"/><Relationship Id="rId7" Type="http://schemas.openxmlformats.org/officeDocument/2006/relationships/image" Target="../media/image14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12.jpg"/><Relationship Id="rId5" Type="http://schemas.openxmlformats.org/officeDocument/2006/relationships/image" Target="../media/image1411.jpg"/><Relationship Id="rId4" Type="http://schemas.openxmlformats.org/officeDocument/2006/relationships/image" Target="../media/image1410.jpg"/></Relationships>
</file>

<file path=ppt/slides/_rels/slide245.xml.rels><?xml version="1.0" encoding="UTF-8" standalone="yes"?>
<Relationships xmlns="http://schemas.openxmlformats.org/package/2006/relationships"><Relationship Id="rId8" Type="http://schemas.openxmlformats.org/officeDocument/2006/relationships/image" Target="../media/image1419.jpg"/><Relationship Id="rId3" Type="http://schemas.openxmlformats.org/officeDocument/2006/relationships/image" Target="../media/image2.jpg"/><Relationship Id="rId7" Type="http://schemas.openxmlformats.org/officeDocument/2006/relationships/image" Target="../media/image14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17.jpg"/><Relationship Id="rId5" Type="http://schemas.openxmlformats.org/officeDocument/2006/relationships/image" Target="../media/image1416.jpg"/><Relationship Id="rId4" Type="http://schemas.openxmlformats.org/officeDocument/2006/relationships/image" Target="../media/image1415.jpg"/></Relationships>
</file>

<file path=ppt/slides/_rels/slide246.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22.jpg"/><Relationship Id="rId5" Type="http://schemas.openxmlformats.org/officeDocument/2006/relationships/image" Target="../media/image1421.jpg"/><Relationship Id="rId4" Type="http://schemas.openxmlformats.org/officeDocument/2006/relationships/image" Target="../media/image1420.jpg"/></Relationships>
</file>

<file path=ppt/slides/_rels/slide2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2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26.jpg"/><Relationship Id="rId5" Type="http://schemas.openxmlformats.org/officeDocument/2006/relationships/image" Target="../media/image1425.jpg"/><Relationship Id="rId4" Type="http://schemas.openxmlformats.org/officeDocument/2006/relationships/image" Target="../media/image1424.jpg"/></Relationships>
</file>

<file path=ppt/slides/_rels/slide2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3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30.jpg"/><Relationship Id="rId5" Type="http://schemas.openxmlformats.org/officeDocument/2006/relationships/image" Target="../media/image1429.jpg"/><Relationship Id="rId4" Type="http://schemas.openxmlformats.org/officeDocument/2006/relationships/image" Target="../media/image1428.jpg"/></Relationships>
</file>

<file path=ppt/slides/_rels/slide249.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3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34.jpg"/><Relationship Id="rId5" Type="http://schemas.openxmlformats.org/officeDocument/2006/relationships/image" Target="../media/image1433.jpg"/><Relationship Id="rId4" Type="http://schemas.openxmlformats.org/officeDocument/2006/relationships/image" Target="../media/image1432.jpg"/></Relationships>
</file>

<file path=ppt/slides/_rels/slide25.xml.rels><?xml version="1.0" encoding="UTF-8" standalone="yes"?>
<Relationships xmlns="http://schemas.openxmlformats.org/package/2006/relationships"><Relationship Id="rId8" Type="http://schemas.openxmlformats.org/officeDocument/2006/relationships/image" Target="../media/image332.jpg"/><Relationship Id="rId13" Type="http://schemas.openxmlformats.org/officeDocument/2006/relationships/image" Target="../media/image337.jpg"/><Relationship Id="rId3" Type="http://schemas.openxmlformats.org/officeDocument/2006/relationships/image" Target="../media/image2.jpg"/><Relationship Id="rId7" Type="http://schemas.openxmlformats.org/officeDocument/2006/relationships/image" Target="../media/image331.jpg"/><Relationship Id="rId12" Type="http://schemas.openxmlformats.org/officeDocument/2006/relationships/image" Target="../media/image33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30.jpg"/><Relationship Id="rId11" Type="http://schemas.openxmlformats.org/officeDocument/2006/relationships/image" Target="../media/image335.jpg"/><Relationship Id="rId5" Type="http://schemas.openxmlformats.org/officeDocument/2006/relationships/image" Target="../media/image329.jpg"/><Relationship Id="rId15" Type="http://schemas.openxmlformats.org/officeDocument/2006/relationships/image" Target="../media/image339.jpg"/><Relationship Id="rId10" Type="http://schemas.openxmlformats.org/officeDocument/2006/relationships/image" Target="../media/image334.jpg"/><Relationship Id="rId4" Type="http://schemas.openxmlformats.org/officeDocument/2006/relationships/image" Target="../media/image328.jpg"/><Relationship Id="rId9" Type="http://schemas.openxmlformats.org/officeDocument/2006/relationships/image" Target="../media/image333.jpg"/><Relationship Id="rId14" Type="http://schemas.openxmlformats.org/officeDocument/2006/relationships/image" Target="../media/image338.jpg"/></Relationships>
</file>

<file path=ppt/slides/_rels/slide250.xml.rels><?xml version="1.0" encoding="UTF-8" standalone="yes"?>
<Relationships xmlns="http://schemas.openxmlformats.org/package/2006/relationships"><Relationship Id="rId8" Type="http://schemas.openxmlformats.org/officeDocument/2006/relationships/image" Target="../media/image1440.jpg"/><Relationship Id="rId3" Type="http://schemas.openxmlformats.org/officeDocument/2006/relationships/image" Target="../media/image2.jpg"/><Relationship Id="rId7" Type="http://schemas.openxmlformats.org/officeDocument/2006/relationships/image" Target="../media/image143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38.jpg"/><Relationship Id="rId5" Type="http://schemas.openxmlformats.org/officeDocument/2006/relationships/image" Target="../media/image1437.jpg"/><Relationship Id="rId4" Type="http://schemas.openxmlformats.org/officeDocument/2006/relationships/image" Target="../media/image1436.jpg"/></Relationships>
</file>

<file path=ppt/slides/_rels/slide25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4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43.jpg"/><Relationship Id="rId5" Type="http://schemas.openxmlformats.org/officeDocument/2006/relationships/image" Target="../media/image1442.jpg"/><Relationship Id="rId4" Type="http://schemas.openxmlformats.org/officeDocument/2006/relationships/image" Target="../media/image1441.jpg"/></Relationships>
</file>

<file path=ppt/slides/_rels/slide252.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47.jpg"/><Relationship Id="rId5" Type="http://schemas.openxmlformats.org/officeDocument/2006/relationships/image" Target="../media/image1446.jpg"/><Relationship Id="rId4" Type="http://schemas.openxmlformats.org/officeDocument/2006/relationships/image" Target="../media/image1445.jpg"/></Relationships>
</file>

<file path=ppt/slides/_rels/slide253.xml.rels><?xml version="1.0" encoding="UTF-8" standalone="yes"?>
<Relationships xmlns="http://schemas.openxmlformats.org/package/2006/relationships"><Relationship Id="rId8" Type="http://schemas.openxmlformats.org/officeDocument/2006/relationships/image" Target="../media/image1453.jpg"/><Relationship Id="rId3" Type="http://schemas.openxmlformats.org/officeDocument/2006/relationships/image" Target="../media/image2.jpg"/><Relationship Id="rId7" Type="http://schemas.openxmlformats.org/officeDocument/2006/relationships/image" Target="../media/image145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51.jpg"/><Relationship Id="rId5" Type="http://schemas.openxmlformats.org/officeDocument/2006/relationships/image" Target="../media/image1450.jpg"/><Relationship Id="rId4" Type="http://schemas.openxmlformats.org/officeDocument/2006/relationships/image" Target="../media/image1449.jpg"/></Relationships>
</file>

<file path=ppt/slides/_rels/slide254.xml.rels><?xml version="1.0" encoding="UTF-8" standalone="yes"?>
<Relationships xmlns="http://schemas.openxmlformats.org/package/2006/relationships"><Relationship Id="rId8" Type="http://schemas.openxmlformats.org/officeDocument/2006/relationships/image" Target="../media/image1458.jpg"/><Relationship Id="rId3" Type="http://schemas.openxmlformats.org/officeDocument/2006/relationships/image" Target="../media/image2.jpg"/><Relationship Id="rId7" Type="http://schemas.openxmlformats.org/officeDocument/2006/relationships/image" Target="../media/image145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56.jpg"/><Relationship Id="rId5" Type="http://schemas.openxmlformats.org/officeDocument/2006/relationships/image" Target="../media/image1455.jpg"/><Relationship Id="rId4" Type="http://schemas.openxmlformats.org/officeDocument/2006/relationships/image" Target="../media/image1454.jpg"/></Relationships>
</file>

<file path=ppt/slides/_rels/slide255.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6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61.jpg"/><Relationship Id="rId5" Type="http://schemas.openxmlformats.org/officeDocument/2006/relationships/image" Target="../media/image1460.jpg"/><Relationship Id="rId4" Type="http://schemas.openxmlformats.org/officeDocument/2006/relationships/image" Target="../media/image1459.jpg"/></Relationships>
</file>

<file path=ppt/slides/_rels/slide256.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6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65.jpg"/><Relationship Id="rId5" Type="http://schemas.openxmlformats.org/officeDocument/2006/relationships/image" Target="../media/image1464.jpg"/><Relationship Id="rId4" Type="http://schemas.openxmlformats.org/officeDocument/2006/relationships/image" Target="../media/image1463.jpg"/></Relationships>
</file>

<file path=ppt/slides/_rels/slide25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7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69.jpg"/><Relationship Id="rId5" Type="http://schemas.openxmlformats.org/officeDocument/2006/relationships/image" Target="../media/image1468.jpg"/><Relationship Id="rId4" Type="http://schemas.openxmlformats.org/officeDocument/2006/relationships/image" Target="../media/image1467.jpg"/></Relationships>
</file>

<file path=ppt/slides/_rels/slide25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47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73.jpg"/><Relationship Id="rId5" Type="http://schemas.openxmlformats.org/officeDocument/2006/relationships/image" Target="../media/image1472.jpg"/><Relationship Id="rId4" Type="http://schemas.openxmlformats.org/officeDocument/2006/relationships/image" Target="../media/image1471.jpg"/></Relationships>
</file>

<file path=ppt/slides/_rels/slide259.xml.rels><?xml version="1.0" encoding="UTF-8" standalone="yes"?>
<Relationships xmlns="http://schemas.openxmlformats.org/package/2006/relationships"><Relationship Id="rId8" Type="http://schemas.openxmlformats.org/officeDocument/2006/relationships/image" Target="../media/image1479.jpg"/><Relationship Id="rId3" Type="http://schemas.openxmlformats.org/officeDocument/2006/relationships/image" Target="../media/image2.jpg"/><Relationship Id="rId7" Type="http://schemas.openxmlformats.org/officeDocument/2006/relationships/image" Target="../media/image14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77.jpg"/><Relationship Id="rId5" Type="http://schemas.openxmlformats.org/officeDocument/2006/relationships/image" Target="../media/image1476.jpg"/><Relationship Id="rId4" Type="http://schemas.openxmlformats.org/officeDocument/2006/relationships/image" Target="../media/image1475.jpg"/></Relationships>
</file>

<file path=ppt/slides/_rels/slide26.xml.rels><?xml version="1.0" encoding="UTF-8" standalone="yes"?>
<Relationships xmlns="http://schemas.openxmlformats.org/package/2006/relationships"><Relationship Id="rId8" Type="http://schemas.openxmlformats.org/officeDocument/2006/relationships/image" Target="../media/image344.jpg"/><Relationship Id="rId3" Type="http://schemas.openxmlformats.org/officeDocument/2006/relationships/image" Target="../media/image2.jpg"/><Relationship Id="rId7" Type="http://schemas.openxmlformats.org/officeDocument/2006/relationships/image" Target="../media/image3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42.jpg"/><Relationship Id="rId5" Type="http://schemas.openxmlformats.org/officeDocument/2006/relationships/image" Target="../media/image341.jpg"/><Relationship Id="rId4" Type="http://schemas.openxmlformats.org/officeDocument/2006/relationships/image" Target="../media/image340.jpg"/><Relationship Id="rId9" Type="http://schemas.openxmlformats.org/officeDocument/2006/relationships/image" Target="../media/image345.jpg"/></Relationships>
</file>

<file path=ppt/slides/_rels/slide260.xml.rels><?xml version="1.0" encoding="UTF-8" standalone="yes"?>
<Relationships xmlns="http://schemas.openxmlformats.org/package/2006/relationships"><Relationship Id="rId8" Type="http://schemas.openxmlformats.org/officeDocument/2006/relationships/image" Target="../media/image1484.jpg"/><Relationship Id="rId3" Type="http://schemas.openxmlformats.org/officeDocument/2006/relationships/image" Target="../media/image2.jpg"/><Relationship Id="rId7" Type="http://schemas.openxmlformats.org/officeDocument/2006/relationships/image" Target="../media/image14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82.jpg"/><Relationship Id="rId5" Type="http://schemas.openxmlformats.org/officeDocument/2006/relationships/image" Target="../media/image1481.jpg"/><Relationship Id="rId4" Type="http://schemas.openxmlformats.org/officeDocument/2006/relationships/image" Target="../media/image1480.jpg"/></Relationships>
</file>

<file path=ppt/slides/_rels/slide261.xml.rels><?xml version="1.0" encoding="UTF-8" standalone="yes"?>
<Relationships xmlns="http://schemas.openxmlformats.org/package/2006/relationships"><Relationship Id="rId8" Type="http://schemas.openxmlformats.org/officeDocument/2006/relationships/image" Target="../media/image1489.jpg"/><Relationship Id="rId3" Type="http://schemas.openxmlformats.org/officeDocument/2006/relationships/image" Target="../media/image2.jpg"/><Relationship Id="rId7" Type="http://schemas.openxmlformats.org/officeDocument/2006/relationships/image" Target="../media/image14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87.jpg"/><Relationship Id="rId5" Type="http://schemas.openxmlformats.org/officeDocument/2006/relationships/image" Target="../media/image1486.jpg"/><Relationship Id="rId4" Type="http://schemas.openxmlformats.org/officeDocument/2006/relationships/image" Target="../media/image1485.jpg"/></Relationships>
</file>

<file path=ppt/slides/_rels/slide262.xml.rels><?xml version="1.0" encoding="UTF-8" standalone="yes"?>
<Relationships xmlns="http://schemas.openxmlformats.org/package/2006/relationships"><Relationship Id="rId8" Type="http://schemas.openxmlformats.org/officeDocument/2006/relationships/image" Target="../media/image1494.jpg"/><Relationship Id="rId3" Type="http://schemas.openxmlformats.org/officeDocument/2006/relationships/image" Target="../media/image2.jpg"/><Relationship Id="rId7" Type="http://schemas.openxmlformats.org/officeDocument/2006/relationships/image" Target="../media/image14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92.jpg"/><Relationship Id="rId5" Type="http://schemas.openxmlformats.org/officeDocument/2006/relationships/image" Target="../media/image1491.jpg"/><Relationship Id="rId4" Type="http://schemas.openxmlformats.org/officeDocument/2006/relationships/image" Target="../media/image1490.jpg"/></Relationships>
</file>

<file path=ppt/slides/_rels/slide263.xml.rels><?xml version="1.0" encoding="UTF-8" standalone="yes"?>
<Relationships xmlns="http://schemas.openxmlformats.org/package/2006/relationships"><Relationship Id="rId8" Type="http://schemas.openxmlformats.org/officeDocument/2006/relationships/image" Target="../media/image1499.jpg"/><Relationship Id="rId3" Type="http://schemas.openxmlformats.org/officeDocument/2006/relationships/image" Target="../media/image2.jpg"/><Relationship Id="rId7" Type="http://schemas.openxmlformats.org/officeDocument/2006/relationships/image" Target="../media/image14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497.jpg"/><Relationship Id="rId5" Type="http://schemas.openxmlformats.org/officeDocument/2006/relationships/image" Target="../media/image1496.jpg"/><Relationship Id="rId4" Type="http://schemas.openxmlformats.org/officeDocument/2006/relationships/image" Target="../media/image1495.jpg"/></Relationships>
</file>

<file path=ppt/slides/_rels/slide264.xml.rels><?xml version="1.0" encoding="UTF-8" standalone="yes"?>
<Relationships xmlns="http://schemas.openxmlformats.org/package/2006/relationships"><Relationship Id="rId8" Type="http://schemas.openxmlformats.org/officeDocument/2006/relationships/image" Target="../media/image1504.jpg"/><Relationship Id="rId3" Type="http://schemas.openxmlformats.org/officeDocument/2006/relationships/image" Target="../media/image2.jpg"/><Relationship Id="rId7" Type="http://schemas.openxmlformats.org/officeDocument/2006/relationships/image" Target="../media/image15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02.jpg"/><Relationship Id="rId5" Type="http://schemas.openxmlformats.org/officeDocument/2006/relationships/image" Target="../media/image1501.jpg"/><Relationship Id="rId4" Type="http://schemas.openxmlformats.org/officeDocument/2006/relationships/image" Target="../media/image1500.jpg"/></Relationships>
</file>

<file path=ppt/slides/_rels/slide265.xml.rels><?xml version="1.0" encoding="UTF-8" standalone="yes"?>
<Relationships xmlns="http://schemas.openxmlformats.org/package/2006/relationships"><Relationship Id="rId8" Type="http://schemas.openxmlformats.org/officeDocument/2006/relationships/image" Target="../media/image1509.jpg"/><Relationship Id="rId3" Type="http://schemas.openxmlformats.org/officeDocument/2006/relationships/image" Target="../media/image2.jpg"/><Relationship Id="rId7" Type="http://schemas.openxmlformats.org/officeDocument/2006/relationships/image" Target="../media/image15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07.jpg"/><Relationship Id="rId5" Type="http://schemas.openxmlformats.org/officeDocument/2006/relationships/image" Target="../media/image1506.jpg"/><Relationship Id="rId4" Type="http://schemas.openxmlformats.org/officeDocument/2006/relationships/image" Target="../media/image1505.jpg"/></Relationships>
</file>

<file path=ppt/slides/_rels/slide266.xml.rels><?xml version="1.0" encoding="UTF-8" standalone="yes"?>
<Relationships xmlns="http://schemas.openxmlformats.org/package/2006/relationships"><Relationship Id="rId8" Type="http://schemas.openxmlformats.org/officeDocument/2006/relationships/image" Target="../media/image1514.jpg"/><Relationship Id="rId3" Type="http://schemas.openxmlformats.org/officeDocument/2006/relationships/image" Target="../media/image2.jpg"/><Relationship Id="rId7" Type="http://schemas.openxmlformats.org/officeDocument/2006/relationships/image" Target="../media/image15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12.jpg"/><Relationship Id="rId5" Type="http://schemas.openxmlformats.org/officeDocument/2006/relationships/image" Target="../media/image1511.jpg"/><Relationship Id="rId4" Type="http://schemas.openxmlformats.org/officeDocument/2006/relationships/image" Target="../media/image1510.jpg"/></Relationships>
</file>

<file path=ppt/slides/_rels/slide267.xml.rels><?xml version="1.0" encoding="UTF-8" standalone="yes"?>
<Relationships xmlns="http://schemas.openxmlformats.org/package/2006/relationships"><Relationship Id="rId8" Type="http://schemas.openxmlformats.org/officeDocument/2006/relationships/image" Target="../media/image1519.jpg"/><Relationship Id="rId3" Type="http://schemas.openxmlformats.org/officeDocument/2006/relationships/image" Target="../media/image2.jpg"/><Relationship Id="rId7" Type="http://schemas.openxmlformats.org/officeDocument/2006/relationships/image" Target="../media/image15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17.jpg"/><Relationship Id="rId5" Type="http://schemas.openxmlformats.org/officeDocument/2006/relationships/image" Target="../media/image1516.jpg"/><Relationship Id="rId4" Type="http://schemas.openxmlformats.org/officeDocument/2006/relationships/image" Target="../media/image1515.jpg"/></Relationships>
</file>

<file path=ppt/slides/_rels/slide268.xml.rels><?xml version="1.0" encoding="UTF-8" standalone="yes"?>
<Relationships xmlns="http://schemas.openxmlformats.org/package/2006/relationships"><Relationship Id="rId8" Type="http://schemas.openxmlformats.org/officeDocument/2006/relationships/image" Target="../media/image1524.jpg"/><Relationship Id="rId3" Type="http://schemas.openxmlformats.org/officeDocument/2006/relationships/image" Target="../media/image2.jpg"/><Relationship Id="rId7" Type="http://schemas.openxmlformats.org/officeDocument/2006/relationships/image" Target="../media/image15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22.jpg"/><Relationship Id="rId5" Type="http://schemas.openxmlformats.org/officeDocument/2006/relationships/image" Target="../media/image1521.jpg"/><Relationship Id="rId4" Type="http://schemas.openxmlformats.org/officeDocument/2006/relationships/image" Target="../media/image1520.jpg"/></Relationships>
</file>

<file path=ppt/slides/_rels/slide269.xml.rels><?xml version="1.0" encoding="UTF-8" standalone="yes"?>
<Relationships xmlns="http://schemas.openxmlformats.org/package/2006/relationships"><Relationship Id="rId8" Type="http://schemas.openxmlformats.org/officeDocument/2006/relationships/image" Target="../media/image1529.jpg"/><Relationship Id="rId3" Type="http://schemas.openxmlformats.org/officeDocument/2006/relationships/image" Target="../media/image2.jpg"/><Relationship Id="rId7" Type="http://schemas.openxmlformats.org/officeDocument/2006/relationships/image" Target="../media/image15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27.jpg"/><Relationship Id="rId5" Type="http://schemas.openxmlformats.org/officeDocument/2006/relationships/image" Target="../media/image1526.jpg"/><Relationship Id="rId4" Type="http://schemas.openxmlformats.org/officeDocument/2006/relationships/image" Target="../media/image1525.jpg"/></Relationships>
</file>

<file path=ppt/slides/_rels/slide27.xml.rels><?xml version="1.0" encoding="UTF-8" standalone="yes"?>
<Relationships xmlns="http://schemas.openxmlformats.org/package/2006/relationships"><Relationship Id="rId8" Type="http://schemas.openxmlformats.org/officeDocument/2006/relationships/image" Target="../media/image350.jpg"/><Relationship Id="rId3" Type="http://schemas.openxmlformats.org/officeDocument/2006/relationships/image" Target="../media/image2.jpg"/><Relationship Id="rId7" Type="http://schemas.openxmlformats.org/officeDocument/2006/relationships/image" Target="../media/image34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48.jpg"/><Relationship Id="rId5" Type="http://schemas.openxmlformats.org/officeDocument/2006/relationships/image" Target="../media/image347.jpg"/><Relationship Id="rId4" Type="http://schemas.openxmlformats.org/officeDocument/2006/relationships/image" Target="../media/image346.jpg"/></Relationships>
</file>

<file path=ppt/slides/_rels/slide270.xml.rels><?xml version="1.0" encoding="UTF-8" standalone="yes"?>
<Relationships xmlns="http://schemas.openxmlformats.org/package/2006/relationships"><Relationship Id="rId8" Type="http://schemas.openxmlformats.org/officeDocument/2006/relationships/image" Target="../media/image1534.jpg"/><Relationship Id="rId3" Type="http://schemas.openxmlformats.org/officeDocument/2006/relationships/image" Target="../media/image2.jpg"/><Relationship Id="rId7" Type="http://schemas.openxmlformats.org/officeDocument/2006/relationships/image" Target="../media/image15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32.jpg"/><Relationship Id="rId5" Type="http://schemas.openxmlformats.org/officeDocument/2006/relationships/image" Target="../media/image1531.jpg"/><Relationship Id="rId4" Type="http://schemas.openxmlformats.org/officeDocument/2006/relationships/image" Target="../media/image1530.jpg"/></Relationships>
</file>

<file path=ppt/slides/_rels/slide271.xml.rels><?xml version="1.0" encoding="UTF-8" standalone="yes"?>
<Relationships xmlns="http://schemas.openxmlformats.org/package/2006/relationships"><Relationship Id="rId8" Type="http://schemas.openxmlformats.org/officeDocument/2006/relationships/image" Target="../media/image1539.jpg"/><Relationship Id="rId3" Type="http://schemas.openxmlformats.org/officeDocument/2006/relationships/image" Target="../media/image2.jpg"/><Relationship Id="rId7" Type="http://schemas.openxmlformats.org/officeDocument/2006/relationships/image" Target="../media/image15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37.jpg"/><Relationship Id="rId5" Type="http://schemas.openxmlformats.org/officeDocument/2006/relationships/image" Target="../media/image1536.jpg"/><Relationship Id="rId4" Type="http://schemas.openxmlformats.org/officeDocument/2006/relationships/image" Target="../media/image1535.jpg"/></Relationships>
</file>

<file path=ppt/slides/_rels/slide272.xml.rels><?xml version="1.0" encoding="UTF-8" standalone="yes"?>
<Relationships xmlns="http://schemas.openxmlformats.org/package/2006/relationships"><Relationship Id="rId8" Type="http://schemas.openxmlformats.org/officeDocument/2006/relationships/image" Target="../media/image1544.jpg"/><Relationship Id="rId3" Type="http://schemas.openxmlformats.org/officeDocument/2006/relationships/image" Target="../media/image2.jpg"/><Relationship Id="rId7" Type="http://schemas.openxmlformats.org/officeDocument/2006/relationships/image" Target="../media/image15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42.jpg"/><Relationship Id="rId5" Type="http://schemas.openxmlformats.org/officeDocument/2006/relationships/image" Target="../media/image1541.jpg"/><Relationship Id="rId4" Type="http://schemas.openxmlformats.org/officeDocument/2006/relationships/image" Target="../media/image1540.jpg"/></Relationships>
</file>

<file path=ppt/slides/_rels/slide273.xml.rels><?xml version="1.0" encoding="UTF-8" standalone="yes"?>
<Relationships xmlns="http://schemas.openxmlformats.org/package/2006/relationships"><Relationship Id="rId8" Type="http://schemas.openxmlformats.org/officeDocument/2006/relationships/image" Target="../media/image1549.jpg"/><Relationship Id="rId3" Type="http://schemas.openxmlformats.org/officeDocument/2006/relationships/image" Target="../media/image2.jpg"/><Relationship Id="rId7" Type="http://schemas.openxmlformats.org/officeDocument/2006/relationships/image" Target="../media/image15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47.jpg"/><Relationship Id="rId5" Type="http://schemas.openxmlformats.org/officeDocument/2006/relationships/image" Target="../media/image1546.jpg"/><Relationship Id="rId4" Type="http://schemas.openxmlformats.org/officeDocument/2006/relationships/image" Target="../media/image1545.jpg"/></Relationships>
</file>

<file path=ppt/slides/_rels/slide274.xml.rels><?xml version="1.0" encoding="UTF-8" standalone="yes"?>
<Relationships xmlns="http://schemas.openxmlformats.org/package/2006/relationships"><Relationship Id="rId8" Type="http://schemas.openxmlformats.org/officeDocument/2006/relationships/image" Target="../media/image1554.jpg"/><Relationship Id="rId3" Type="http://schemas.openxmlformats.org/officeDocument/2006/relationships/image" Target="../media/image2.jpg"/><Relationship Id="rId7" Type="http://schemas.openxmlformats.org/officeDocument/2006/relationships/image" Target="../media/image15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52.jpg"/><Relationship Id="rId5" Type="http://schemas.openxmlformats.org/officeDocument/2006/relationships/image" Target="../media/image1551.jpg"/><Relationship Id="rId4" Type="http://schemas.openxmlformats.org/officeDocument/2006/relationships/image" Target="../media/image1550.jpg"/></Relationships>
</file>

<file path=ppt/slides/_rels/slide275.xml.rels><?xml version="1.0" encoding="UTF-8" standalone="yes"?>
<Relationships xmlns="http://schemas.openxmlformats.org/package/2006/relationships"><Relationship Id="rId8" Type="http://schemas.openxmlformats.org/officeDocument/2006/relationships/image" Target="../media/image1559.jpg"/><Relationship Id="rId3" Type="http://schemas.openxmlformats.org/officeDocument/2006/relationships/image" Target="../media/image2.jpg"/><Relationship Id="rId7" Type="http://schemas.openxmlformats.org/officeDocument/2006/relationships/image" Target="../media/image15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57.jpg"/><Relationship Id="rId5" Type="http://schemas.openxmlformats.org/officeDocument/2006/relationships/image" Target="../media/image1556.jpg"/><Relationship Id="rId4" Type="http://schemas.openxmlformats.org/officeDocument/2006/relationships/image" Target="../media/image1555.jpg"/></Relationships>
</file>

<file path=ppt/slides/_rels/slide276.xml.rels><?xml version="1.0" encoding="UTF-8" standalone="yes"?>
<Relationships xmlns="http://schemas.openxmlformats.org/package/2006/relationships"><Relationship Id="rId8" Type="http://schemas.openxmlformats.org/officeDocument/2006/relationships/image" Target="../media/image1564.jpg"/><Relationship Id="rId3" Type="http://schemas.openxmlformats.org/officeDocument/2006/relationships/image" Target="../media/image2.jpg"/><Relationship Id="rId7" Type="http://schemas.openxmlformats.org/officeDocument/2006/relationships/image" Target="../media/image15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62.jpg"/><Relationship Id="rId5" Type="http://schemas.openxmlformats.org/officeDocument/2006/relationships/image" Target="../media/image1561.jpg"/><Relationship Id="rId4" Type="http://schemas.openxmlformats.org/officeDocument/2006/relationships/image" Target="../media/image1560.jpg"/></Relationships>
</file>

<file path=ppt/slides/_rels/slide277.xml.rels><?xml version="1.0" encoding="UTF-8" standalone="yes"?>
<Relationships xmlns="http://schemas.openxmlformats.org/package/2006/relationships"><Relationship Id="rId8" Type="http://schemas.openxmlformats.org/officeDocument/2006/relationships/image" Target="../media/image1569.jpg"/><Relationship Id="rId3" Type="http://schemas.openxmlformats.org/officeDocument/2006/relationships/image" Target="../media/image2.jpg"/><Relationship Id="rId7" Type="http://schemas.openxmlformats.org/officeDocument/2006/relationships/image" Target="../media/image15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67.jpg"/><Relationship Id="rId5" Type="http://schemas.openxmlformats.org/officeDocument/2006/relationships/image" Target="../media/image1566.jpg"/><Relationship Id="rId4" Type="http://schemas.openxmlformats.org/officeDocument/2006/relationships/image" Target="../media/image1565.jpg"/></Relationships>
</file>

<file path=ppt/slides/_rels/slide278.xml.rels><?xml version="1.0" encoding="UTF-8" standalone="yes"?>
<Relationships xmlns="http://schemas.openxmlformats.org/package/2006/relationships"><Relationship Id="rId8" Type="http://schemas.openxmlformats.org/officeDocument/2006/relationships/image" Target="../media/image1574.jpg"/><Relationship Id="rId3" Type="http://schemas.openxmlformats.org/officeDocument/2006/relationships/image" Target="../media/image2.jpg"/><Relationship Id="rId7" Type="http://schemas.openxmlformats.org/officeDocument/2006/relationships/image" Target="../media/image15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72.jpg"/><Relationship Id="rId5" Type="http://schemas.openxmlformats.org/officeDocument/2006/relationships/image" Target="../media/image1571.jpg"/><Relationship Id="rId4" Type="http://schemas.openxmlformats.org/officeDocument/2006/relationships/image" Target="../media/image1570.jpg"/></Relationships>
</file>

<file path=ppt/slides/_rels/slide279.xml.rels><?xml version="1.0" encoding="UTF-8" standalone="yes"?>
<Relationships xmlns="http://schemas.openxmlformats.org/package/2006/relationships"><Relationship Id="rId8" Type="http://schemas.openxmlformats.org/officeDocument/2006/relationships/image" Target="../media/image1579.jpg"/><Relationship Id="rId3" Type="http://schemas.openxmlformats.org/officeDocument/2006/relationships/image" Target="../media/image2.jpg"/><Relationship Id="rId7" Type="http://schemas.openxmlformats.org/officeDocument/2006/relationships/image" Target="../media/image15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77.jpg"/><Relationship Id="rId5" Type="http://schemas.openxmlformats.org/officeDocument/2006/relationships/image" Target="../media/image1576.jpg"/><Relationship Id="rId4" Type="http://schemas.openxmlformats.org/officeDocument/2006/relationships/image" Target="../media/image1575.jpg"/></Relationships>
</file>

<file path=ppt/slides/_rels/slide28.xml.rels><?xml version="1.0" encoding="UTF-8" standalone="yes"?>
<Relationships xmlns="http://schemas.openxmlformats.org/package/2006/relationships"><Relationship Id="rId8" Type="http://schemas.openxmlformats.org/officeDocument/2006/relationships/image" Target="../media/image355.jpg"/><Relationship Id="rId3" Type="http://schemas.openxmlformats.org/officeDocument/2006/relationships/image" Target="../media/image2.jpg"/><Relationship Id="rId7" Type="http://schemas.openxmlformats.org/officeDocument/2006/relationships/image" Target="../media/image35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53.jpg"/><Relationship Id="rId5" Type="http://schemas.openxmlformats.org/officeDocument/2006/relationships/image" Target="../media/image352.jpg"/><Relationship Id="rId4" Type="http://schemas.openxmlformats.org/officeDocument/2006/relationships/image" Target="../media/image351.jpg"/></Relationships>
</file>

<file path=ppt/slides/_rels/slide280.xml.rels><?xml version="1.0" encoding="UTF-8" standalone="yes"?>
<Relationships xmlns="http://schemas.openxmlformats.org/package/2006/relationships"><Relationship Id="rId8" Type="http://schemas.openxmlformats.org/officeDocument/2006/relationships/image" Target="../media/image1584.jpg"/><Relationship Id="rId3" Type="http://schemas.openxmlformats.org/officeDocument/2006/relationships/image" Target="../media/image2.jpg"/><Relationship Id="rId7" Type="http://schemas.openxmlformats.org/officeDocument/2006/relationships/image" Target="../media/image15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82.jpg"/><Relationship Id="rId5" Type="http://schemas.openxmlformats.org/officeDocument/2006/relationships/image" Target="../media/image1581.jpg"/><Relationship Id="rId4" Type="http://schemas.openxmlformats.org/officeDocument/2006/relationships/image" Target="../media/image1580.jpg"/></Relationships>
</file>

<file path=ppt/slides/_rels/slide281.xml.rels><?xml version="1.0" encoding="UTF-8" standalone="yes"?>
<Relationships xmlns="http://schemas.openxmlformats.org/package/2006/relationships"><Relationship Id="rId8" Type="http://schemas.openxmlformats.org/officeDocument/2006/relationships/image" Target="../media/image1589.jpg"/><Relationship Id="rId3" Type="http://schemas.openxmlformats.org/officeDocument/2006/relationships/image" Target="../media/image2.jpg"/><Relationship Id="rId7" Type="http://schemas.openxmlformats.org/officeDocument/2006/relationships/image" Target="../media/image15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87.jpg"/><Relationship Id="rId5" Type="http://schemas.openxmlformats.org/officeDocument/2006/relationships/image" Target="../media/image1586.jpg"/><Relationship Id="rId4" Type="http://schemas.openxmlformats.org/officeDocument/2006/relationships/image" Target="../media/image1585.jpg"/></Relationships>
</file>

<file path=ppt/slides/_rels/slide282.xml.rels><?xml version="1.0" encoding="UTF-8" standalone="yes"?>
<Relationships xmlns="http://schemas.openxmlformats.org/package/2006/relationships"><Relationship Id="rId8" Type="http://schemas.openxmlformats.org/officeDocument/2006/relationships/image" Target="../media/image1594.jpg"/><Relationship Id="rId3" Type="http://schemas.openxmlformats.org/officeDocument/2006/relationships/image" Target="../media/image2.jpg"/><Relationship Id="rId7" Type="http://schemas.openxmlformats.org/officeDocument/2006/relationships/image" Target="../media/image15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92.jpg"/><Relationship Id="rId5" Type="http://schemas.openxmlformats.org/officeDocument/2006/relationships/image" Target="../media/image1591.jpg"/><Relationship Id="rId4" Type="http://schemas.openxmlformats.org/officeDocument/2006/relationships/image" Target="../media/image1590.jpg"/></Relationships>
</file>

<file path=ppt/slides/_rels/slide283.xml.rels><?xml version="1.0" encoding="UTF-8" standalone="yes"?>
<Relationships xmlns="http://schemas.openxmlformats.org/package/2006/relationships"><Relationship Id="rId8" Type="http://schemas.openxmlformats.org/officeDocument/2006/relationships/image" Target="../media/image1599.jpg"/><Relationship Id="rId3" Type="http://schemas.openxmlformats.org/officeDocument/2006/relationships/image" Target="../media/image2.jpg"/><Relationship Id="rId7" Type="http://schemas.openxmlformats.org/officeDocument/2006/relationships/image" Target="../media/image15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597.jpg"/><Relationship Id="rId5" Type="http://schemas.openxmlformats.org/officeDocument/2006/relationships/image" Target="../media/image1596.jpg"/><Relationship Id="rId4" Type="http://schemas.openxmlformats.org/officeDocument/2006/relationships/image" Target="../media/image1595.jpg"/></Relationships>
</file>

<file path=ppt/slides/_rels/slide284.xml.rels><?xml version="1.0" encoding="UTF-8" standalone="yes"?>
<Relationships xmlns="http://schemas.openxmlformats.org/package/2006/relationships"><Relationship Id="rId8" Type="http://schemas.openxmlformats.org/officeDocument/2006/relationships/image" Target="../media/image1604.jpg"/><Relationship Id="rId3" Type="http://schemas.openxmlformats.org/officeDocument/2006/relationships/image" Target="../media/image2.jpg"/><Relationship Id="rId7" Type="http://schemas.openxmlformats.org/officeDocument/2006/relationships/image" Target="../media/image16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02.jpg"/><Relationship Id="rId5" Type="http://schemas.openxmlformats.org/officeDocument/2006/relationships/image" Target="../media/image1601.jpg"/><Relationship Id="rId4" Type="http://schemas.openxmlformats.org/officeDocument/2006/relationships/image" Target="../media/image1600.jpg"/></Relationships>
</file>

<file path=ppt/slides/_rels/slide285.xml.rels><?xml version="1.0" encoding="UTF-8" standalone="yes"?>
<Relationships xmlns="http://schemas.openxmlformats.org/package/2006/relationships"><Relationship Id="rId8" Type="http://schemas.openxmlformats.org/officeDocument/2006/relationships/image" Target="../media/image1609.jpg"/><Relationship Id="rId3" Type="http://schemas.openxmlformats.org/officeDocument/2006/relationships/image" Target="../media/image2.jpg"/><Relationship Id="rId7" Type="http://schemas.openxmlformats.org/officeDocument/2006/relationships/image" Target="../media/image16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07.jpg"/><Relationship Id="rId5" Type="http://schemas.openxmlformats.org/officeDocument/2006/relationships/image" Target="../media/image1606.jpg"/><Relationship Id="rId4" Type="http://schemas.openxmlformats.org/officeDocument/2006/relationships/image" Target="../media/image1605.jpg"/></Relationships>
</file>

<file path=ppt/slides/_rels/slide286.xml.rels><?xml version="1.0" encoding="UTF-8" standalone="yes"?>
<Relationships xmlns="http://schemas.openxmlformats.org/package/2006/relationships"><Relationship Id="rId8" Type="http://schemas.openxmlformats.org/officeDocument/2006/relationships/image" Target="../media/image1614.jpg"/><Relationship Id="rId3" Type="http://schemas.openxmlformats.org/officeDocument/2006/relationships/image" Target="../media/image2.jpg"/><Relationship Id="rId7" Type="http://schemas.openxmlformats.org/officeDocument/2006/relationships/image" Target="../media/image16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12.jpg"/><Relationship Id="rId5" Type="http://schemas.openxmlformats.org/officeDocument/2006/relationships/image" Target="../media/image1611.jpg"/><Relationship Id="rId4" Type="http://schemas.openxmlformats.org/officeDocument/2006/relationships/image" Target="../media/image1610.jpg"/></Relationships>
</file>

<file path=ppt/slides/_rels/slide287.xml.rels><?xml version="1.0" encoding="UTF-8" standalone="yes"?>
<Relationships xmlns="http://schemas.openxmlformats.org/package/2006/relationships"><Relationship Id="rId8" Type="http://schemas.openxmlformats.org/officeDocument/2006/relationships/image" Target="../media/image1619.jpg"/><Relationship Id="rId3" Type="http://schemas.openxmlformats.org/officeDocument/2006/relationships/image" Target="../media/image2.jpg"/><Relationship Id="rId7" Type="http://schemas.openxmlformats.org/officeDocument/2006/relationships/image" Target="../media/image16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17.jpg"/><Relationship Id="rId5" Type="http://schemas.openxmlformats.org/officeDocument/2006/relationships/image" Target="../media/image1616.jpg"/><Relationship Id="rId4" Type="http://schemas.openxmlformats.org/officeDocument/2006/relationships/image" Target="../media/image1615.jpg"/></Relationships>
</file>

<file path=ppt/slides/_rels/slide288.xml.rels><?xml version="1.0" encoding="UTF-8" standalone="yes"?>
<Relationships xmlns="http://schemas.openxmlformats.org/package/2006/relationships"><Relationship Id="rId8" Type="http://schemas.openxmlformats.org/officeDocument/2006/relationships/image" Target="../media/image1624.jpg"/><Relationship Id="rId3" Type="http://schemas.openxmlformats.org/officeDocument/2006/relationships/image" Target="../media/image2.jpg"/><Relationship Id="rId7" Type="http://schemas.openxmlformats.org/officeDocument/2006/relationships/image" Target="../media/image16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22.jpg"/><Relationship Id="rId5" Type="http://schemas.openxmlformats.org/officeDocument/2006/relationships/image" Target="../media/image1621.jpg"/><Relationship Id="rId4" Type="http://schemas.openxmlformats.org/officeDocument/2006/relationships/image" Target="../media/image1620.jpg"/></Relationships>
</file>

<file path=ppt/slides/_rels/slide289.xml.rels><?xml version="1.0" encoding="UTF-8" standalone="yes"?>
<Relationships xmlns="http://schemas.openxmlformats.org/package/2006/relationships"><Relationship Id="rId8" Type="http://schemas.openxmlformats.org/officeDocument/2006/relationships/image" Target="../media/image1629.jpg"/><Relationship Id="rId3" Type="http://schemas.openxmlformats.org/officeDocument/2006/relationships/image" Target="../media/image2.jpg"/><Relationship Id="rId7" Type="http://schemas.openxmlformats.org/officeDocument/2006/relationships/image" Target="../media/image16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27.jpg"/><Relationship Id="rId5" Type="http://schemas.openxmlformats.org/officeDocument/2006/relationships/image" Target="../media/image1626.jpg"/><Relationship Id="rId4" Type="http://schemas.openxmlformats.org/officeDocument/2006/relationships/image" Target="../media/image1625.jpg"/></Relationships>
</file>

<file path=ppt/slides/_rels/slide29.xml.rels><?xml version="1.0" encoding="UTF-8" standalone="yes"?>
<Relationships xmlns="http://schemas.openxmlformats.org/package/2006/relationships"><Relationship Id="rId8" Type="http://schemas.openxmlformats.org/officeDocument/2006/relationships/image" Target="../media/image360.jpg"/><Relationship Id="rId3" Type="http://schemas.openxmlformats.org/officeDocument/2006/relationships/image" Target="../media/image2.jpg"/><Relationship Id="rId7" Type="http://schemas.openxmlformats.org/officeDocument/2006/relationships/image" Target="../media/image3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58.jpg"/><Relationship Id="rId5" Type="http://schemas.openxmlformats.org/officeDocument/2006/relationships/image" Target="../media/image357.jpg"/><Relationship Id="rId4" Type="http://schemas.openxmlformats.org/officeDocument/2006/relationships/image" Target="../media/image356.jpg"/></Relationships>
</file>

<file path=ppt/slides/_rels/slide290.xml.rels><?xml version="1.0" encoding="UTF-8" standalone="yes"?>
<Relationships xmlns="http://schemas.openxmlformats.org/package/2006/relationships"><Relationship Id="rId8" Type="http://schemas.openxmlformats.org/officeDocument/2006/relationships/image" Target="../media/image1634.jpg"/><Relationship Id="rId3" Type="http://schemas.openxmlformats.org/officeDocument/2006/relationships/image" Target="../media/image2.jpg"/><Relationship Id="rId7" Type="http://schemas.openxmlformats.org/officeDocument/2006/relationships/image" Target="../media/image16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32.jpg"/><Relationship Id="rId5" Type="http://schemas.openxmlformats.org/officeDocument/2006/relationships/image" Target="../media/image1631.jpg"/><Relationship Id="rId4" Type="http://schemas.openxmlformats.org/officeDocument/2006/relationships/image" Target="../media/image1630.jpg"/></Relationships>
</file>

<file path=ppt/slides/_rels/slide291.xml.rels><?xml version="1.0" encoding="UTF-8" standalone="yes"?>
<Relationships xmlns="http://schemas.openxmlformats.org/package/2006/relationships"><Relationship Id="rId8" Type="http://schemas.openxmlformats.org/officeDocument/2006/relationships/image" Target="../media/image1639.jpg"/><Relationship Id="rId3" Type="http://schemas.openxmlformats.org/officeDocument/2006/relationships/image" Target="../media/image2.jpg"/><Relationship Id="rId7" Type="http://schemas.openxmlformats.org/officeDocument/2006/relationships/image" Target="../media/image16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37.jpg"/><Relationship Id="rId5" Type="http://schemas.openxmlformats.org/officeDocument/2006/relationships/image" Target="../media/image1636.jpg"/><Relationship Id="rId4" Type="http://schemas.openxmlformats.org/officeDocument/2006/relationships/image" Target="../media/image1635.jpg"/></Relationships>
</file>

<file path=ppt/slides/_rels/slide292.xml.rels><?xml version="1.0" encoding="UTF-8" standalone="yes"?>
<Relationships xmlns="http://schemas.openxmlformats.org/package/2006/relationships"><Relationship Id="rId8" Type="http://schemas.openxmlformats.org/officeDocument/2006/relationships/image" Target="../media/image1644.jpg"/><Relationship Id="rId3" Type="http://schemas.openxmlformats.org/officeDocument/2006/relationships/image" Target="../media/image2.jpg"/><Relationship Id="rId7" Type="http://schemas.openxmlformats.org/officeDocument/2006/relationships/image" Target="../media/image16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42.jpg"/><Relationship Id="rId5" Type="http://schemas.openxmlformats.org/officeDocument/2006/relationships/image" Target="../media/image1641.jpg"/><Relationship Id="rId4" Type="http://schemas.openxmlformats.org/officeDocument/2006/relationships/image" Target="../media/image1640.jpg"/></Relationships>
</file>

<file path=ppt/slides/_rels/slide293.xml.rels><?xml version="1.0" encoding="UTF-8" standalone="yes"?>
<Relationships xmlns="http://schemas.openxmlformats.org/package/2006/relationships"><Relationship Id="rId8" Type="http://schemas.openxmlformats.org/officeDocument/2006/relationships/image" Target="../media/image1649.jpg"/><Relationship Id="rId3" Type="http://schemas.openxmlformats.org/officeDocument/2006/relationships/image" Target="../media/image2.jpg"/><Relationship Id="rId7" Type="http://schemas.openxmlformats.org/officeDocument/2006/relationships/image" Target="../media/image16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47.jpg"/><Relationship Id="rId5" Type="http://schemas.openxmlformats.org/officeDocument/2006/relationships/image" Target="../media/image1646.jpg"/><Relationship Id="rId4" Type="http://schemas.openxmlformats.org/officeDocument/2006/relationships/image" Target="../media/image1645.jpg"/></Relationships>
</file>

<file path=ppt/slides/_rels/slide294.xml.rels><?xml version="1.0" encoding="UTF-8" standalone="yes"?>
<Relationships xmlns="http://schemas.openxmlformats.org/package/2006/relationships"><Relationship Id="rId8" Type="http://schemas.openxmlformats.org/officeDocument/2006/relationships/image" Target="../media/image1654.jpg"/><Relationship Id="rId3" Type="http://schemas.openxmlformats.org/officeDocument/2006/relationships/image" Target="../media/image2.jpg"/><Relationship Id="rId7" Type="http://schemas.openxmlformats.org/officeDocument/2006/relationships/image" Target="../media/image16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52.jpg"/><Relationship Id="rId5" Type="http://schemas.openxmlformats.org/officeDocument/2006/relationships/image" Target="../media/image1651.jpg"/><Relationship Id="rId4" Type="http://schemas.openxmlformats.org/officeDocument/2006/relationships/image" Target="../media/image1650.jpg"/></Relationships>
</file>

<file path=ppt/slides/_rels/slide295.xml.rels><?xml version="1.0" encoding="UTF-8" standalone="yes"?>
<Relationships xmlns="http://schemas.openxmlformats.org/package/2006/relationships"><Relationship Id="rId8" Type="http://schemas.openxmlformats.org/officeDocument/2006/relationships/image" Target="../media/image1659.jpg"/><Relationship Id="rId3" Type="http://schemas.openxmlformats.org/officeDocument/2006/relationships/image" Target="../media/image2.jpg"/><Relationship Id="rId7" Type="http://schemas.openxmlformats.org/officeDocument/2006/relationships/image" Target="../media/image16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57.jpg"/><Relationship Id="rId5" Type="http://schemas.openxmlformats.org/officeDocument/2006/relationships/image" Target="../media/image1656.jpg"/><Relationship Id="rId4" Type="http://schemas.openxmlformats.org/officeDocument/2006/relationships/image" Target="../media/image1655.jpg"/></Relationships>
</file>

<file path=ppt/slides/_rels/slide296.xml.rels><?xml version="1.0" encoding="UTF-8" standalone="yes"?>
<Relationships xmlns="http://schemas.openxmlformats.org/package/2006/relationships"><Relationship Id="rId8" Type="http://schemas.openxmlformats.org/officeDocument/2006/relationships/image" Target="../media/image1664.jpg"/><Relationship Id="rId3" Type="http://schemas.openxmlformats.org/officeDocument/2006/relationships/image" Target="../media/image2.jpg"/><Relationship Id="rId7" Type="http://schemas.openxmlformats.org/officeDocument/2006/relationships/image" Target="../media/image16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62.jpg"/><Relationship Id="rId5" Type="http://schemas.openxmlformats.org/officeDocument/2006/relationships/image" Target="../media/image1661.jpg"/><Relationship Id="rId4" Type="http://schemas.openxmlformats.org/officeDocument/2006/relationships/image" Target="../media/image1660.jpg"/></Relationships>
</file>

<file path=ppt/slides/_rels/slide297.xml.rels><?xml version="1.0" encoding="UTF-8" standalone="yes"?>
<Relationships xmlns="http://schemas.openxmlformats.org/package/2006/relationships"><Relationship Id="rId8" Type="http://schemas.openxmlformats.org/officeDocument/2006/relationships/image" Target="../media/image1669.jpg"/><Relationship Id="rId3" Type="http://schemas.openxmlformats.org/officeDocument/2006/relationships/image" Target="../media/image2.jpg"/><Relationship Id="rId7" Type="http://schemas.openxmlformats.org/officeDocument/2006/relationships/image" Target="../media/image16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67.jpg"/><Relationship Id="rId5" Type="http://schemas.openxmlformats.org/officeDocument/2006/relationships/image" Target="../media/image1666.jpg"/><Relationship Id="rId4" Type="http://schemas.openxmlformats.org/officeDocument/2006/relationships/image" Target="../media/image1665.jpg"/></Relationships>
</file>

<file path=ppt/slides/_rels/slide298.xml.rels><?xml version="1.0" encoding="UTF-8" standalone="yes"?>
<Relationships xmlns="http://schemas.openxmlformats.org/package/2006/relationships"><Relationship Id="rId8" Type="http://schemas.openxmlformats.org/officeDocument/2006/relationships/image" Target="../media/image1674.jpg"/><Relationship Id="rId3" Type="http://schemas.openxmlformats.org/officeDocument/2006/relationships/image" Target="../media/image2.jpg"/><Relationship Id="rId7" Type="http://schemas.openxmlformats.org/officeDocument/2006/relationships/image" Target="../media/image16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72.jpg"/><Relationship Id="rId5" Type="http://schemas.openxmlformats.org/officeDocument/2006/relationships/image" Target="../media/image1671.jpg"/><Relationship Id="rId4" Type="http://schemas.openxmlformats.org/officeDocument/2006/relationships/image" Target="../media/image1670.jpg"/></Relationships>
</file>

<file path=ppt/slides/_rels/slide299.xml.rels><?xml version="1.0" encoding="UTF-8" standalone="yes"?>
<Relationships xmlns="http://schemas.openxmlformats.org/package/2006/relationships"><Relationship Id="rId8" Type="http://schemas.openxmlformats.org/officeDocument/2006/relationships/image" Target="../media/image1679.jpg"/><Relationship Id="rId3" Type="http://schemas.openxmlformats.org/officeDocument/2006/relationships/image" Target="../media/image2.jpg"/><Relationship Id="rId7" Type="http://schemas.openxmlformats.org/officeDocument/2006/relationships/image" Target="../media/image16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77.jpg"/><Relationship Id="rId5" Type="http://schemas.openxmlformats.org/officeDocument/2006/relationships/image" Target="../media/image1676.jpg"/><Relationship Id="rId4" Type="http://schemas.openxmlformats.org/officeDocument/2006/relationships/image" Target="../media/image1675.jpg"/></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5.jpg"/></Relationships>
</file>

<file path=ppt/slides/_rels/slide30.xml.rels><?xml version="1.0" encoding="UTF-8" standalone="yes"?>
<Relationships xmlns="http://schemas.openxmlformats.org/package/2006/relationships"><Relationship Id="rId8" Type="http://schemas.openxmlformats.org/officeDocument/2006/relationships/image" Target="../media/image365.jpg"/><Relationship Id="rId3" Type="http://schemas.openxmlformats.org/officeDocument/2006/relationships/image" Target="../media/image2.jpg"/><Relationship Id="rId7" Type="http://schemas.openxmlformats.org/officeDocument/2006/relationships/image" Target="../media/image36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63.jpg"/><Relationship Id="rId5" Type="http://schemas.openxmlformats.org/officeDocument/2006/relationships/image" Target="../media/image362.jpg"/><Relationship Id="rId4" Type="http://schemas.openxmlformats.org/officeDocument/2006/relationships/image" Target="../media/image361.jpg"/></Relationships>
</file>

<file path=ppt/slides/_rels/slide300.xml.rels><?xml version="1.0" encoding="UTF-8" standalone="yes"?>
<Relationships xmlns="http://schemas.openxmlformats.org/package/2006/relationships"><Relationship Id="rId8" Type="http://schemas.openxmlformats.org/officeDocument/2006/relationships/image" Target="../media/image1684.jpg"/><Relationship Id="rId3" Type="http://schemas.openxmlformats.org/officeDocument/2006/relationships/image" Target="../media/image2.jpg"/><Relationship Id="rId7" Type="http://schemas.openxmlformats.org/officeDocument/2006/relationships/image" Target="../media/image16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82.jpg"/><Relationship Id="rId5" Type="http://schemas.openxmlformats.org/officeDocument/2006/relationships/image" Target="../media/image1681.jpg"/><Relationship Id="rId4" Type="http://schemas.openxmlformats.org/officeDocument/2006/relationships/image" Target="../media/image1680.jpg"/></Relationships>
</file>

<file path=ppt/slides/_rels/slide301.xml.rels><?xml version="1.0" encoding="UTF-8" standalone="yes"?>
<Relationships xmlns="http://schemas.openxmlformats.org/package/2006/relationships"><Relationship Id="rId8" Type="http://schemas.openxmlformats.org/officeDocument/2006/relationships/image" Target="../media/image1689.jpg"/><Relationship Id="rId3" Type="http://schemas.openxmlformats.org/officeDocument/2006/relationships/image" Target="../media/image2.jpg"/><Relationship Id="rId7" Type="http://schemas.openxmlformats.org/officeDocument/2006/relationships/image" Target="../media/image16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87.jpg"/><Relationship Id="rId5" Type="http://schemas.openxmlformats.org/officeDocument/2006/relationships/image" Target="../media/image1686.jpg"/><Relationship Id="rId4" Type="http://schemas.openxmlformats.org/officeDocument/2006/relationships/image" Target="../media/image1685.jpg"/></Relationships>
</file>

<file path=ppt/slides/_rels/slide302.xml.rels><?xml version="1.0" encoding="UTF-8" standalone="yes"?>
<Relationships xmlns="http://schemas.openxmlformats.org/package/2006/relationships"><Relationship Id="rId8" Type="http://schemas.openxmlformats.org/officeDocument/2006/relationships/image" Target="../media/image1694.jpg"/><Relationship Id="rId3" Type="http://schemas.openxmlformats.org/officeDocument/2006/relationships/image" Target="../media/image2.jpg"/><Relationship Id="rId7" Type="http://schemas.openxmlformats.org/officeDocument/2006/relationships/image" Target="../media/image16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92.jpg"/><Relationship Id="rId5" Type="http://schemas.openxmlformats.org/officeDocument/2006/relationships/image" Target="../media/image1691.jpg"/><Relationship Id="rId4" Type="http://schemas.openxmlformats.org/officeDocument/2006/relationships/image" Target="../media/image1690.jpg"/></Relationships>
</file>

<file path=ppt/slides/_rels/slide303.xml.rels><?xml version="1.0" encoding="UTF-8" standalone="yes"?>
<Relationships xmlns="http://schemas.openxmlformats.org/package/2006/relationships"><Relationship Id="rId8" Type="http://schemas.openxmlformats.org/officeDocument/2006/relationships/image" Target="../media/image1699.jpg"/><Relationship Id="rId3" Type="http://schemas.openxmlformats.org/officeDocument/2006/relationships/image" Target="../media/image2.jpg"/><Relationship Id="rId7" Type="http://schemas.openxmlformats.org/officeDocument/2006/relationships/image" Target="../media/image16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697.jpg"/><Relationship Id="rId5" Type="http://schemas.openxmlformats.org/officeDocument/2006/relationships/image" Target="../media/image1696.jpg"/><Relationship Id="rId4" Type="http://schemas.openxmlformats.org/officeDocument/2006/relationships/image" Target="../media/image1695.jpg"/></Relationships>
</file>

<file path=ppt/slides/_rels/slide304.xml.rels><?xml version="1.0" encoding="UTF-8" standalone="yes"?>
<Relationships xmlns="http://schemas.openxmlformats.org/package/2006/relationships"><Relationship Id="rId8" Type="http://schemas.openxmlformats.org/officeDocument/2006/relationships/image" Target="../media/image1704.jpg"/><Relationship Id="rId3" Type="http://schemas.openxmlformats.org/officeDocument/2006/relationships/image" Target="../media/image2.jpg"/><Relationship Id="rId7" Type="http://schemas.openxmlformats.org/officeDocument/2006/relationships/image" Target="../media/image17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02.jpg"/><Relationship Id="rId5" Type="http://schemas.openxmlformats.org/officeDocument/2006/relationships/image" Target="../media/image1701.jpg"/><Relationship Id="rId4" Type="http://schemas.openxmlformats.org/officeDocument/2006/relationships/image" Target="../media/image1700.jpg"/></Relationships>
</file>

<file path=ppt/slides/_rels/slide305.xml.rels><?xml version="1.0" encoding="UTF-8" standalone="yes"?>
<Relationships xmlns="http://schemas.openxmlformats.org/package/2006/relationships"><Relationship Id="rId8" Type="http://schemas.openxmlformats.org/officeDocument/2006/relationships/image" Target="../media/image1709.jpg"/><Relationship Id="rId3" Type="http://schemas.openxmlformats.org/officeDocument/2006/relationships/image" Target="../media/image2.jpg"/><Relationship Id="rId7" Type="http://schemas.openxmlformats.org/officeDocument/2006/relationships/image" Target="../media/image17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07.jpg"/><Relationship Id="rId5" Type="http://schemas.openxmlformats.org/officeDocument/2006/relationships/image" Target="../media/image1706.jpg"/><Relationship Id="rId4" Type="http://schemas.openxmlformats.org/officeDocument/2006/relationships/image" Target="../media/image1705.jpg"/></Relationships>
</file>

<file path=ppt/slides/_rels/slide306.xml.rels><?xml version="1.0" encoding="UTF-8" standalone="yes"?>
<Relationships xmlns="http://schemas.openxmlformats.org/package/2006/relationships"><Relationship Id="rId8" Type="http://schemas.openxmlformats.org/officeDocument/2006/relationships/image" Target="../media/image1714.jpg"/><Relationship Id="rId3" Type="http://schemas.openxmlformats.org/officeDocument/2006/relationships/image" Target="../media/image2.jpg"/><Relationship Id="rId7" Type="http://schemas.openxmlformats.org/officeDocument/2006/relationships/image" Target="../media/image17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12.jpg"/><Relationship Id="rId5" Type="http://schemas.openxmlformats.org/officeDocument/2006/relationships/image" Target="../media/image1711.jpg"/><Relationship Id="rId4" Type="http://schemas.openxmlformats.org/officeDocument/2006/relationships/image" Target="../media/image1710.jpg"/></Relationships>
</file>

<file path=ppt/slides/_rels/slide307.xml.rels><?xml version="1.0" encoding="UTF-8" standalone="yes"?>
<Relationships xmlns="http://schemas.openxmlformats.org/package/2006/relationships"><Relationship Id="rId8" Type="http://schemas.openxmlformats.org/officeDocument/2006/relationships/image" Target="../media/image1719.jpg"/><Relationship Id="rId3" Type="http://schemas.openxmlformats.org/officeDocument/2006/relationships/image" Target="../media/image2.jpg"/><Relationship Id="rId7" Type="http://schemas.openxmlformats.org/officeDocument/2006/relationships/image" Target="../media/image17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17.jpg"/><Relationship Id="rId5" Type="http://schemas.openxmlformats.org/officeDocument/2006/relationships/image" Target="../media/image1716.jpg"/><Relationship Id="rId4" Type="http://schemas.openxmlformats.org/officeDocument/2006/relationships/image" Target="../media/image1715.jpg"/></Relationships>
</file>

<file path=ppt/slides/_rels/slide308.xml.rels><?xml version="1.0" encoding="UTF-8" standalone="yes"?>
<Relationships xmlns="http://schemas.openxmlformats.org/package/2006/relationships"><Relationship Id="rId8" Type="http://schemas.openxmlformats.org/officeDocument/2006/relationships/image" Target="../media/image1724.jpg"/><Relationship Id="rId3" Type="http://schemas.openxmlformats.org/officeDocument/2006/relationships/image" Target="../media/image2.jpg"/><Relationship Id="rId7" Type="http://schemas.openxmlformats.org/officeDocument/2006/relationships/image" Target="../media/image17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22.jpg"/><Relationship Id="rId5" Type="http://schemas.openxmlformats.org/officeDocument/2006/relationships/image" Target="../media/image1721.jpg"/><Relationship Id="rId4" Type="http://schemas.openxmlformats.org/officeDocument/2006/relationships/image" Target="../media/image1720.jpg"/></Relationships>
</file>

<file path=ppt/slides/_rels/slide309.xml.rels><?xml version="1.0" encoding="UTF-8" standalone="yes"?>
<Relationships xmlns="http://schemas.openxmlformats.org/package/2006/relationships"><Relationship Id="rId8" Type="http://schemas.openxmlformats.org/officeDocument/2006/relationships/image" Target="../media/image1729.jpg"/><Relationship Id="rId3" Type="http://schemas.openxmlformats.org/officeDocument/2006/relationships/image" Target="../media/image2.jpg"/><Relationship Id="rId7" Type="http://schemas.openxmlformats.org/officeDocument/2006/relationships/image" Target="../media/image17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27.jpg"/><Relationship Id="rId5" Type="http://schemas.openxmlformats.org/officeDocument/2006/relationships/image" Target="../media/image1726.jpg"/><Relationship Id="rId4" Type="http://schemas.openxmlformats.org/officeDocument/2006/relationships/image" Target="../media/image1725.jpg"/></Relationships>
</file>

<file path=ppt/slides/_rels/slide31.xml.rels><?xml version="1.0" encoding="UTF-8" standalone="yes"?>
<Relationships xmlns="http://schemas.openxmlformats.org/package/2006/relationships"><Relationship Id="rId8" Type="http://schemas.openxmlformats.org/officeDocument/2006/relationships/image" Target="../media/image370.jpg"/><Relationship Id="rId3" Type="http://schemas.openxmlformats.org/officeDocument/2006/relationships/image" Target="../media/image2.jpg"/><Relationship Id="rId7" Type="http://schemas.openxmlformats.org/officeDocument/2006/relationships/image" Target="../media/image36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68.jpg"/><Relationship Id="rId5" Type="http://schemas.openxmlformats.org/officeDocument/2006/relationships/image" Target="../media/image367.jpg"/><Relationship Id="rId4" Type="http://schemas.openxmlformats.org/officeDocument/2006/relationships/image" Target="../media/image366.jpg"/></Relationships>
</file>

<file path=ppt/slides/_rels/slide310.xml.rels><?xml version="1.0" encoding="UTF-8" standalone="yes"?>
<Relationships xmlns="http://schemas.openxmlformats.org/package/2006/relationships"><Relationship Id="rId8" Type="http://schemas.openxmlformats.org/officeDocument/2006/relationships/image" Target="../media/image1734.jpg"/><Relationship Id="rId3" Type="http://schemas.openxmlformats.org/officeDocument/2006/relationships/image" Target="../media/image2.jpg"/><Relationship Id="rId7" Type="http://schemas.openxmlformats.org/officeDocument/2006/relationships/image" Target="../media/image17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32.jpg"/><Relationship Id="rId5" Type="http://schemas.openxmlformats.org/officeDocument/2006/relationships/image" Target="../media/image1731.jpg"/><Relationship Id="rId4" Type="http://schemas.openxmlformats.org/officeDocument/2006/relationships/image" Target="../media/image1730.jpg"/></Relationships>
</file>

<file path=ppt/slides/_rels/slide311.xml.rels><?xml version="1.0" encoding="UTF-8" standalone="yes"?>
<Relationships xmlns="http://schemas.openxmlformats.org/package/2006/relationships"><Relationship Id="rId8" Type="http://schemas.openxmlformats.org/officeDocument/2006/relationships/image" Target="../media/image1739.jpg"/><Relationship Id="rId3" Type="http://schemas.openxmlformats.org/officeDocument/2006/relationships/image" Target="../media/image2.jpg"/><Relationship Id="rId7" Type="http://schemas.openxmlformats.org/officeDocument/2006/relationships/image" Target="../media/image17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37.jpg"/><Relationship Id="rId5" Type="http://schemas.openxmlformats.org/officeDocument/2006/relationships/image" Target="../media/image1736.jpg"/><Relationship Id="rId4" Type="http://schemas.openxmlformats.org/officeDocument/2006/relationships/image" Target="../media/image1735.jpg"/></Relationships>
</file>

<file path=ppt/slides/_rels/slide312.xml.rels><?xml version="1.0" encoding="UTF-8" standalone="yes"?>
<Relationships xmlns="http://schemas.openxmlformats.org/package/2006/relationships"><Relationship Id="rId8" Type="http://schemas.openxmlformats.org/officeDocument/2006/relationships/image" Target="../media/image1744.jpg"/><Relationship Id="rId3" Type="http://schemas.openxmlformats.org/officeDocument/2006/relationships/image" Target="../media/image2.jpg"/><Relationship Id="rId7" Type="http://schemas.openxmlformats.org/officeDocument/2006/relationships/image" Target="../media/image17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42.jpg"/><Relationship Id="rId5" Type="http://schemas.openxmlformats.org/officeDocument/2006/relationships/image" Target="../media/image1741.jpg"/><Relationship Id="rId4" Type="http://schemas.openxmlformats.org/officeDocument/2006/relationships/image" Target="../media/image1740.jpg"/></Relationships>
</file>

<file path=ppt/slides/_rels/slide313.xml.rels><?xml version="1.0" encoding="UTF-8" standalone="yes"?>
<Relationships xmlns="http://schemas.openxmlformats.org/package/2006/relationships"><Relationship Id="rId8" Type="http://schemas.openxmlformats.org/officeDocument/2006/relationships/image" Target="../media/image1749.jpg"/><Relationship Id="rId3" Type="http://schemas.openxmlformats.org/officeDocument/2006/relationships/image" Target="../media/image2.jpg"/><Relationship Id="rId7" Type="http://schemas.openxmlformats.org/officeDocument/2006/relationships/image" Target="../media/image17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47.jpg"/><Relationship Id="rId5" Type="http://schemas.openxmlformats.org/officeDocument/2006/relationships/image" Target="../media/image1746.jpg"/><Relationship Id="rId4" Type="http://schemas.openxmlformats.org/officeDocument/2006/relationships/image" Target="../media/image1745.jpg"/></Relationships>
</file>

<file path=ppt/slides/_rels/slide314.xml.rels><?xml version="1.0" encoding="UTF-8" standalone="yes"?>
<Relationships xmlns="http://schemas.openxmlformats.org/package/2006/relationships"><Relationship Id="rId8" Type="http://schemas.openxmlformats.org/officeDocument/2006/relationships/image" Target="../media/image1754.jpg"/><Relationship Id="rId3" Type="http://schemas.openxmlformats.org/officeDocument/2006/relationships/image" Target="../media/image2.jpg"/><Relationship Id="rId7" Type="http://schemas.openxmlformats.org/officeDocument/2006/relationships/image" Target="../media/image17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52.jpg"/><Relationship Id="rId5" Type="http://schemas.openxmlformats.org/officeDocument/2006/relationships/image" Target="../media/image1751.jpg"/><Relationship Id="rId4" Type="http://schemas.openxmlformats.org/officeDocument/2006/relationships/image" Target="../media/image1750.jpg"/></Relationships>
</file>

<file path=ppt/slides/_rels/slide315.xml.rels><?xml version="1.0" encoding="UTF-8" standalone="yes"?>
<Relationships xmlns="http://schemas.openxmlformats.org/package/2006/relationships"><Relationship Id="rId8" Type="http://schemas.openxmlformats.org/officeDocument/2006/relationships/image" Target="../media/image1759.jpg"/><Relationship Id="rId3" Type="http://schemas.openxmlformats.org/officeDocument/2006/relationships/image" Target="../media/image2.jpg"/><Relationship Id="rId7" Type="http://schemas.openxmlformats.org/officeDocument/2006/relationships/image" Target="../media/image17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57.jpg"/><Relationship Id="rId5" Type="http://schemas.openxmlformats.org/officeDocument/2006/relationships/image" Target="../media/image1756.jpg"/><Relationship Id="rId4" Type="http://schemas.openxmlformats.org/officeDocument/2006/relationships/image" Target="../media/image1755.jpg"/></Relationships>
</file>

<file path=ppt/slides/_rels/slide316.xml.rels><?xml version="1.0" encoding="UTF-8" standalone="yes"?>
<Relationships xmlns="http://schemas.openxmlformats.org/package/2006/relationships"><Relationship Id="rId8" Type="http://schemas.openxmlformats.org/officeDocument/2006/relationships/image" Target="../media/image1764.jpg"/><Relationship Id="rId3" Type="http://schemas.openxmlformats.org/officeDocument/2006/relationships/image" Target="../media/image2.jpg"/><Relationship Id="rId7" Type="http://schemas.openxmlformats.org/officeDocument/2006/relationships/image" Target="../media/image17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62.jpg"/><Relationship Id="rId5" Type="http://schemas.openxmlformats.org/officeDocument/2006/relationships/image" Target="../media/image1761.jpg"/><Relationship Id="rId4" Type="http://schemas.openxmlformats.org/officeDocument/2006/relationships/image" Target="../media/image1760.jpg"/></Relationships>
</file>

<file path=ppt/slides/_rels/slide317.xml.rels><?xml version="1.0" encoding="UTF-8" standalone="yes"?>
<Relationships xmlns="http://schemas.openxmlformats.org/package/2006/relationships"><Relationship Id="rId8" Type="http://schemas.openxmlformats.org/officeDocument/2006/relationships/image" Target="../media/image1769.jpg"/><Relationship Id="rId3" Type="http://schemas.openxmlformats.org/officeDocument/2006/relationships/image" Target="../media/image2.jpg"/><Relationship Id="rId7" Type="http://schemas.openxmlformats.org/officeDocument/2006/relationships/image" Target="../media/image17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67.jpg"/><Relationship Id="rId5" Type="http://schemas.openxmlformats.org/officeDocument/2006/relationships/image" Target="../media/image1766.jpg"/><Relationship Id="rId4" Type="http://schemas.openxmlformats.org/officeDocument/2006/relationships/image" Target="../media/image1765.jpg"/></Relationships>
</file>

<file path=ppt/slides/_rels/slide318.xml.rels><?xml version="1.0" encoding="UTF-8" standalone="yes"?>
<Relationships xmlns="http://schemas.openxmlformats.org/package/2006/relationships"><Relationship Id="rId8" Type="http://schemas.openxmlformats.org/officeDocument/2006/relationships/image" Target="../media/image1774.jpg"/><Relationship Id="rId3" Type="http://schemas.openxmlformats.org/officeDocument/2006/relationships/image" Target="../media/image2.jpg"/><Relationship Id="rId7" Type="http://schemas.openxmlformats.org/officeDocument/2006/relationships/image" Target="../media/image17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72.jpg"/><Relationship Id="rId5" Type="http://schemas.openxmlformats.org/officeDocument/2006/relationships/image" Target="../media/image1771.jpg"/><Relationship Id="rId4" Type="http://schemas.openxmlformats.org/officeDocument/2006/relationships/image" Target="../media/image1770.jpg"/></Relationships>
</file>

<file path=ppt/slides/_rels/slide319.xml.rels><?xml version="1.0" encoding="UTF-8" standalone="yes"?>
<Relationships xmlns="http://schemas.openxmlformats.org/package/2006/relationships"><Relationship Id="rId8" Type="http://schemas.openxmlformats.org/officeDocument/2006/relationships/image" Target="../media/image1779.jpg"/><Relationship Id="rId3" Type="http://schemas.openxmlformats.org/officeDocument/2006/relationships/image" Target="../media/image2.jpg"/><Relationship Id="rId7" Type="http://schemas.openxmlformats.org/officeDocument/2006/relationships/image" Target="../media/image17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77.jpg"/><Relationship Id="rId5" Type="http://schemas.openxmlformats.org/officeDocument/2006/relationships/image" Target="../media/image1776.jpg"/><Relationship Id="rId4" Type="http://schemas.openxmlformats.org/officeDocument/2006/relationships/image" Target="../media/image1775.jpg"/></Relationships>
</file>

<file path=ppt/slides/_rels/slide32.xml.rels><?xml version="1.0" encoding="UTF-8" standalone="yes"?>
<Relationships xmlns="http://schemas.openxmlformats.org/package/2006/relationships"><Relationship Id="rId8" Type="http://schemas.openxmlformats.org/officeDocument/2006/relationships/image" Target="../media/image375.jpg"/><Relationship Id="rId3" Type="http://schemas.openxmlformats.org/officeDocument/2006/relationships/image" Target="../media/image2.jpg"/><Relationship Id="rId7" Type="http://schemas.openxmlformats.org/officeDocument/2006/relationships/image" Target="../media/image37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73.jpg"/><Relationship Id="rId5" Type="http://schemas.openxmlformats.org/officeDocument/2006/relationships/image" Target="../media/image372.jpg"/><Relationship Id="rId4" Type="http://schemas.openxmlformats.org/officeDocument/2006/relationships/image" Target="../media/image371.jpg"/></Relationships>
</file>

<file path=ppt/slides/_rels/slide320.xml.rels><?xml version="1.0" encoding="UTF-8" standalone="yes"?>
<Relationships xmlns="http://schemas.openxmlformats.org/package/2006/relationships"><Relationship Id="rId8" Type="http://schemas.openxmlformats.org/officeDocument/2006/relationships/image" Target="../media/image1784.jpg"/><Relationship Id="rId3" Type="http://schemas.openxmlformats.org/officeDocument/2006/relationships/image" Target="../media/image2.jpg"/><Relationship Id="rId7" Type="http://schemas.openxmlformats.org/officeDocument/2006/relationships/image" Target="../media/image17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82.jpg"/><Relationship Id="rId5" Type="http://schemas.openxmlformats.org/officeDocument/2006/relationships/image" Target="../media/image1781.jpg"/><Relationship Id="rId4" Type="http://schemas.openxmlformats.org/officeDocument/2006/relationships/image" Target="../media/image1780.jpg"/></Relationships>
</file>

<file path=ppt/slides/_rels/slide321.xml.rels><?xml version="1.0" encoding="UTF-8" standalone="yes"?>
<Relationships xmlns="http://schemas.openxmlformats.org/package/2006/relationships"><Relationship Id="rId8" Type="http://schemas.openxmlformats.org/officeDocument/2006/relationships/image" Target="../media/image1789.jpg"/><Relationship Id="rId3" Type="http://schemas.openxmlformats.org/officeDocument/2006/relationships/image" Target="../media/image2.jpg"/><Relationship Id="rId7" Type="http://schemas.openxmlformats.org/officeDocument/2006/relationships/image" Target="../media/image17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87.jpg"/><Relationship Id="rId5" Type="http://schemas.openxmlformats.org/officeDocument/2006/relationships/image" Target="../media/image1786.jpg"/><Relationship Id="rId4" Type="http://schemas.openxmlformats.org/officeDocument/2006/relationships/image" Target="../media/image1785.jpg"/></Relationships>
</file>

<file path=ppt/slides/_rels/slide322.xml.rels><?xml version="1.0" encoding="UTF-8" standalone="yes"?>
<Relationships xmlns="http://schemas.openxmlformats.org/package/2006/relationships"><Relationship Id="rId8" Type="http://schemas.openxmlformats.org/officeDocument/2006/relationships/image" Target="../media/image1794.jpg"/><Relationship Id="rId3" Type="http://schemas.openxmlformats.org/officeDocument/2006/relationships/image" Target="../media/image2.jpg"/><Relationship Id="rId7" Type="http://schemas.openxmlformats.org/officeDocument/2006/relationships/image" Target="../media/image17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92.jpg"/><Relationship Id="rId5" Type="http://schemas.openxmlformats.org/officeDocument/2006/relationships/image" Target="../media/image1791.jpg"/><Relationship Id="rId4" Type="http://schemas.openxmlformats.org/officeDocument/2006/relationships/image" Target="../media/image1790.jpg"/></Relationships>
</file>

<file path=ppt/slides/_rels/slide323.xml.rels><?xml version="1.0" encoding="UTF-8" standalone="yes"?>
<Relationships xmlns="http://schemas.openxmlformats.org/package/2006/relationships"><Relationship Id="rId8" Type="http://schemas.openxmlformats.org/officeDocument/2006/relationships/image" Target="../media/image1799.jpg"/><Relationship Id="rId3" Type="http://schemas.openxmlformats.org/officeDocument/2006/relationships/image" Target="../media/image2.jpg"/><Relationship Id="rId7" Type="http://schemas.openxmlformats.org/officeDocument/2006/relationships/image" Target="../media/image17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797.jpg"/><Relationship Id="rId5" Type="http://schemas.openxmlformats.org/officeDocument/2006/relationships/image" Target="../media/image1796.jpg"/><Relationship Id="rId4" Type="http://schemas.openxmlformats.org/officeDocument/2006/relationships/image" Target="../media/image1795.jpg"/></Relationships>
</file>

<file path=ppt/slides/_rels/slide324.xml.rels><?xml version="1.0" encoding="UTF-8" standalone="yes"?>
<Relationships xmlns="http://schemas.openxmlformats.org/package/2006/relationships"><Relationship Id="rId8" Type="http://schemas.openxmlformats.org/officeDocument/2006/relationships/image" Target="../media/image1804.jpg"/><Relationship Id="rId3" Type="http://schemas.openxmlformats.org/officeDocument/2006/relationships/image" Target="../media/image2.jpg"/><Relationship Id="rId7" Type="http://schemas.openxmlformats.org/officeDocument/2006/relationships/image" Target="../media/image18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02.jpg"/><Relationship Id="rId5" Type="http://schemas.openxmlformats.org/officeDocument/2006/relationships/image" Target="../media/image1801.jpg"/><Relationship Id="rId4" Type="http://schemas.openxmlformats.org/officeDocument/2006/relationships/image" Target="../media/image1800.jpg"/></Relationships>
</file>

<file path=ppt/slides/_rels/slide32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1805.jpg"/></Relationships>
</file>

<file path=ppt/slides/_rels/slide326.xml.rels><?xml version="1.0" encoding="UTF-8" standalone="yes"?>
<Relationships xmlns="http://schemas.openxmlformats.org/package/2006/relationships"><Relationship Id="rId8" Type="http://schemas.openxmlformats.org/officeDocument/2006/relationships/image" Target="../media/image1810.jpg"/><Relationship Id="rId3" Type="http://schemas.openxmlformats.org/officeDocument/2006/relationships/image" Target="../media/image2.jpg"/><Relationship Id="rId7" Type="http://schemas.openxmlformats.org/officeDocument/2006/relationships/image" Target="../media/image180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08.jpg"/><Relationship Id="rId5" Type="http://schemas.openxmlformats.org/officeDocument/2006/relationships/image" Target="../media/image1807.jpg"/><Relationship Id="rId4" Type="http://schemas.openxmlformats.org/officeDocument/2006/relationships/image" Target="../media/image1806.jpg"/></Relationships>
</file>

<file path=ppt/slides/_rels/slide327.xml.rels><?xml version="1.0" encoding="UTF-8" standalone="yes"?>
<Relationships xmlns="http://schemas.openxmlformats.org/package/2006/relationships"><Relationship Id="rId8" Type="http://schemas.openxmlformats.org/officeDocument/2006/relationships/image" Target="../media/image1815.jpg"/><Relationship Id="rId3" Type="http://schemas.openxmlformats.org/officeDocument/2006/relationships/image" Target="../media/image2.jpg"/><Relationship Id="rId7" Type="http://schemas.openxmlformats.org/officeDocument/2006/relationships/image" Target="../media/image181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13.jpg"/><Relationship Id="rId5" Type="http://schemas.openxmlformats.org/officeDocument/2006/relationships/image" Target="../media/image1812.jpg"/><Relationship Id="rId4" Type="http://schemas.openxmlformats.org/officeDocument/2006/relationships/image" Target="../media/image1811.jpg"/></Relationships>
</file>

<file path=ppt/slides/_rels/slide328.xml.rels><?xml version="1.0" encoding="UTF-8" standalone="yes"?>
<Relationships xmlns="http://schemas.openxmlformats.org/package/2006/relationships"><Relationship Id="rId8" Type="http://schemas.openxmlformats.org/officeDocument/2006/relationships/image" Target="../media/image1820.jpg"/><Relationship Id="rId3" Type="http://schemas.openxmlformats.org/officeDocument/2006/relationships/image" Target="../media/image2.jpg"/><Relationship Id="rId7" Type="http://schemas.openxmlformats.org/officeDocument/2006/relationships/image" Target="../media/image181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18.jpg"/><Relationship Id="rId5" Type="http://schemas.openxmlformats.org/officeDocument/2006/relationships/image" Target="../media/image1817.jpg"/><Relationship Id="rId4" Type="http://schemas.openxmlformats.org/officeDocument/2006/relationships/image" Target="../media/image1816.jpg"/></Relationships>
</file>

<file path=ppt/slides/_rels/slide329.xml.rels><?xml version="1.0" encoding="UTF-8" standalone="yes"?>
<Relationships xmlns="http://schemas.openxmlformats.org/package/2006/relationships"><Relationship Id="rId8" Type="http://schemas.openxmlformats.org/officeDocument/2006/relationships/image" Target="../media/image1825.jpg"/><Relationship Id="rId3" Type="http://schemas.openxmlformats.org/officeDocument/2006/relationships/image" Target="../media/image2.jpg"/><Relationship Id="rId7" Type="http://schemas.openxmlformats.org/officeDocument/2006/relationships/image" Target="../media/image182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23.jpg"/><Relationship Id="rId5" Type="http://schemas.openxmlformats.org/officeDocument/2006/relationships/image" Target="../media/image1822.jpg"/><Relationship Id="rId4" Type="http://schemas.openxmlformats.org/officeDocument/2006/relationships/image" Target="../media/image1821.jpg"/></Relationships>
</file>

<file path=ppt/slides/_rels/slide33.xml.rels><?xml version="1.0" encoding="UTF-8" standalone="yes"?>
<Relationships xmlns="http://schemas.openxmlformats.org/package/2006/relationships"><Relationship Id="rId8" Type="http://schemas.openxmlformats.org/officeDocument/2006/relationships/image" Target="../media/image380.jpg"/><Relationship Id="rId3" Type="http://schemas.openxmlformats.org/officeDocument/2006/relationships/image" Target="../media/image2.jpg"/><Relationship Id="rId7" Type="http://schemas.openxmlformats.org/officeDocument/2006/relationships/image" Target="../media/image3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78.jpg"/><Relationship Id="rId5" Type="http://schemas.openxmlformats.org/officeDocument/2006/relationships/image" Target="../media/image377.jpg"/><Relationship Id="rId4" Type="http://schemas.openxmlformats.org/officeDocument/2006/relationships/image" Target="../media/image376.jpg"/></Relationships>
</file>

<file path=ppt/slides/_rels/slide330.xml.rels><?xml version="1.0" encoding="UTF-8" standalone="yes"?>
<Relationships xmlns="http://schemas.openxmlformats.org/package/2006/relationships"><Relationship Id="rId8" Type="http://schemas.openxmlformats.org/officeDocument/2006/relationships/image" Target="../media/image1830.jpg"/><Relationship Id="rId3" Type="http://schemas.openxmlformats.org/officeDocument/2006/relationships/image" Target="../media/image2.jpg"/><Relationship Id="rId7" Type="http://schemas.openxmlformats.org/officeDocument/2006/relationships/image" Target="../media/image182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28.jpg"/><Relationship Id="rId5" Type="http://schemas.openxmlformats.org/officeDocument/2006/relationships/image" Target="../media/image1827.jpg"/><Relationship Id="rId4" Type="http://schemas.openxmlformats.org/officeDocument/2006/relationships/image" Target="../media/image1826.jpg"/></Relationships>
</file>

<file path=ppt/slides/_rels/slide331.xml.rels><?xml version="1.0" encoding="UTF-8" standalone="yes"?>
<Relationships xmlns="http://schemas.openxmlformats.org/package/2006/relationships"><Relationship Id="rId8" Type="http://schemas.openxmlformats.org/officeDocument/2006/relationships/image" Target="../media/image1835.jpg"/><Relationship Id="rId3" Type="http://schemas.openxmlformats.org/officeDocument/2006/relationships/image" Target="../media/image2.jpg"/><Relationship Id="rId7" Type="http://schemas.openxmlformats.org/officeDocument/2006/relationships/image" Target="../media/image183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33.jpg"/><Relationship Id="rId5" Type="http://schemas.openxmlformats.org/officeDocument/2006/relationships/image" Target="../media/image1832.jpg"/><Relationship Id="rId4" Type="http://schemas.openxmlformats.org/officeDocument/2006/relationships/image" Target="../media/image1831.jpg"/></Relationships>
</file>

<file path=ppt/slides/_rels/slide332.xml.rels><?xml version="1.0" encoding="UTF-8" standalone="yes"?>
<Relationships xmlns="http://schemas.openxmlformats.org/package/2006/relationships"><Relationship Id="rId8" Type="http://schemas.openxmlformats.org/officeDocument/2006/relationships/image" Target="../media/image1840.jpg"/><Relationship Id="rId3" Type="http://schemas.openxmlformats.org/officeDocument/2006/relationships/image" Target="../media/image2.jpg"/><Relationship Id="rId7" Type="http://schemas.openxmlformats.org/officeDocument/2006/relationships/image" Target="../media/image183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38.jpg"/><Relationship Id="rId5" Type="http://schemas.openxmlformats.org/officeDocument/2006/relationships/image" Target="../media/image1837.jpg"/><Relationship Id="rId4" Type="http://schemas.openxmlformats.org/officeDocument/2006/relationships/image" Target="../media/image1836.jpg"/></Relationships>
</file>

<file path=ppt/slides/_rels/slide333.xml.rels><?xml version="1.0" encoding="UTF-8" standalone="yes"?>
<Relationships xmlns="http://schemas.openxmlformats.org/package/2006/relationships"><Relationship Id="rId8" Type="http://schemas.openxmlformats.org/officeDocument/2006/relationships/image" Target="../media/image1845.jpg"/><Relationship Id="rId3" Type="http://schemas.openxmlformats.org/officeDocument/2006/relationships/image" Target="../media/image2.jpg"/><Relationship Id="rId7" Type="http://schemas.openxmlformats.org/officeDocument/2006/relationships/image" Target="../media/image184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43.jpg"/><Relationship Id="rId5" Type="http://schemas.openxmlformats.org/officeDocument/2006/relationships/image" Target="../media/image1842.jpg"/><Relationship Id="rId4" Type="http://schemas.openxmlformats.org/officeDocument/2006/relationships/image" Target="../media/image1841.jpg"/></Relationships>
</file>

<file path=ppt/slides/_rels/slide334.xml.rels><?xml version="1.0" encoding="UTF-8" standalone="yes"?>
<Relationships xmlns="http://schemas.openxmlformats.org/package/2006/relationships"><Relationship Id="rId8" Type="http://schemas.openxmlformats.org/officeDocument/2006/relationships/image" Target="../media/image1850.jpg"/><Relationship Id="rId3" Type="http://schemas.openxmlformats.org/officeDocument/2006/relationships/image" Target="../media/image2.jpg"/><Relationship Id="rId7" Type="http://schemas.openxmlformats.org/officeDocument/2006/relationships/image" Target="../media/image184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48.jpg"/><Relationship Id="rId5" Type="http://schemas.openxmlformats.org/officeDocument/2006/relationships/image" Target="../media/image1847.jpg"/><Relationship Id="rId4" Type="http://schemas.openxmlformats.org/officeDocument/2006/relationships/image" Target="../media/image1846.jpg"/></Relationships>
</file>

<file path=ppt/slides/_rels/slide335.xml.rels><?xml version="1.0" encoding="UTF-8" standalone="yes"?>
<Relationships xmlns="http://schemas.openxmlformats.org/package/2006/relationships"><Relationship Id="rId8" Type="http://schemas.openxmlformats.org/officeDocument/2006/relationships/image" Target="../media/image1855.jpg"/><Relationship Id="rId3" Type="http://schemas.openxmlformats.org/officeDocument/2006/relationships/image" Target="../media/image2.jpg"/><Relationship Id="rId7" Type="http://schemas.openxmlformats.org/officeDocument/2006/relationships/image" Target="../media/image185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53.jpg"/><Relationship Id="rId5" Type="http://schemas.openxmlformats.org/officeDocument/2006/relationships/image" Target="../media/image1852.jpg"/><Relationship Id="rId4" Type="http://schemas.openxmlformats.org/officeDocument/2006/relationships/image" Target="../media/image1851.jpg"/></Relationships>
</file>

<file path=ppt/slides/_rels/slide336.xml.rels><?xml version="1.0" encoding="UTF-8" standalone="yes"?>
<Relationships xmlns="http://schemas.openxmlformats.org/package/2006/relationships"><Relationship Id="rId8" Type="http://schemas.openxmlformats.org/officeDocument/2006/relationships/image" Target="../media/image1860.jpg"/><Relationship Id="rId3" Type="http://schemas.openxmlformats.org/officeDocument/2006/relationships/image" Target="../media/image2.jpg"/><Relationship Id="rId7" Type="http://schemas.openxmlformats.org/officeDocument/2006/relationships/image" Target="../media/image18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58.jpg"/><Relationship Id="rId5" Type="http://schemas.openxmlformats.org/officeDocument/2006/relationships/image" Target="../media/image1857.jpg"/><Relationship Id="rId4" Type="http://schemas.openxmlformats.org/officeDocument/2006/relationships/image" Target="../media/image1856.jpg"/></Relationships>
</file>

<file path=ppt/slides/_rels/slide337.xml.rels><?xml version="1.0" encoding="UTF-8" standalone="yes"?>
<Relationships xmlns="http://schemas.openxmlformats.org/package/2006/relationships"><Relationship Id="rId8" Type="http://schemas.openxmlformats.org/officeDocument/2006/relationships/image" Target="../media/image1865.jpg"/><Relationship Id="rId3" Type="http://schemas.openxmlformats.org/officeDocument/2006/relationships/image" Target="../media/image2.jpg"/><Relationship Id="rId7" Type="http://schemas.openxmlformats.org/officeDocument/2006/relationships/image" Target="../media/image186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63.jpg"/><Relationship Id="rId5" Type="http://schemas.openxmlformats.org/officeDocument/2006/relationships/image" Target="../media/image1862.jpg"/><Relationship Id="rId4" Type="http://schemas.openxmlformats.org/officeDocument/2006/relationships/image" Target="../media/image1861.jpg"/></Relationships>
</file>

<file path=ppt/slides/_rels/slide338.xml.rels><?xml version="1.0" encoding="UTF-8" standalone="yes"?>
<Relationships xmlns="http://schemas.openxmlformats.org/package/2006/relationships"><Relationship Id="rId8" Type="http://schemas.openxmlformats.org/officeDocument/2006/relationships/image" Target="../media/image1870.jpg"/><Relationship Id="rId3" Type="http://schemas.openxmlformats.org/officeDocument/2006/relationships/image" Target="../media/image2.jpg"/><Relationship Id="rId7" Type="http://schemas.openxmlformats.org/officeDocument/2006/relationships/image" Target="../media/image186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68.jpg"/><Relationship Id="rId5" Type="http://schemas.openxmlformats.org/officeDocument/2006/relationships/image" Target="../media/image1867.jpg"/><Relationship Id="rId4" Type="http://schemas.openxmlformats.org/officeDocument/2006/relationships/image" Target="../media/image1866.jpg"/></Relationships>
</file>

<file path=ppt/slides/_rels/slide339.xml.rels><?xml version="1.0" encoding="UTF-8" standalone="yes"?>
<Relationships xmlns="http://schemas.openxmlformats.org/package/2006/relationships"><Relationship Id="rId8" Type="http://schemas.openxmlformats.org/officeDocument/2006/relationships/image" Target="../media/image1875.jpg"/><Relationship Id="rId3" Type="http://schemas.openxmlformats.org/officeDocument/2006/relationships/image" Target="../media/image2.jpg"/><Relationship Id="rId7" Type="http://schemas.openxmlformats.org/officeDocument/2006/relationships/image" Target="../media/image187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73.jpg"/><Relationship Id="rId5" Type="http://schemas.openxmlformats.org/officeDocument/2006/relationships/image" Target="../media/image1872.jpg"/><Relationship Id="rId4" Type="http://schemas.openxmlformats.org/officeDocument/2006/relationships/image" Target="../media/image1871.jpg"/></Relationships>
</file>

<file path=ppt/slides/_rels/slide34.xml.rels><?xml version="1.0" encoding="UTF-8" standalone="yes"?>
<Relationships xmlns="http://schemas.openxmlformats.org/package/2006/relationships"><Relationship Id="rId8" Type="http://schemas.openxmlformats.org/officeDocument/2006/relationships/image" Target="../media/image385.jpg"/><Relationship Id="rId3" Type="http://schemas.openxmlformats.org/officeDocument/2006/relationships/image" Target="../media/image2.jpg"/><Relationship Id="rId7" Type="http://schemas.openxmlformats.org/officeDocument/2006/relationships/image" Target="../media/image38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83.jpg"/><Relationship Id="rId5" Type="http://schemas.openxmlformats.org/officeDocument/2006/relationships/image" Target="../media/image382.jpg"/><Relationship Id="rId4" Type="http://schemas.openxmlformats.org/officeDocument/2006/relationships/image" Target="../media/image381.jpg"/></Relationships>
</file>

<file path=ppt/slides/_rels/slide340.xml.rels><?xml version="1.0" encoding="UTF-8" standalone="yes"?>
<Relationships xmlns="http://schemas.openxmlformats.org/package/2006/relationships"><Relationship Id="rId8" Type="http://schemas.openxmlformats.org/officeDocument/2006/relationships/image" Target="../media/image1880.jpg"/><Relationship Id="rId3" Type="http://schemas.openxmlformats.org/officeDocument/2006/relationships/image" Target="../media/image2.jpg"/><Relationship Id="rId7" Type="http://schemas.openxmlformats.org/officeDocument/2006/relationships/image" Target="../media/image18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78.jpg"/><Relationship Id="rId5" Type="http://schemas.openxmlformats.org/officeDocument/2006/relationships/image" Target="../media/image1877.jpg"/><Relationship Id="rId4" Type="http://schemas.openxmlformats.org/officeDocument/2006/relationships/image" Target="../media/image1876.jpg"/></Relationships>
</file>

<file path=ppt/slides/_rels/slide3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1881.jpg"/></Relationships>
</file>

<file path=ppt/slides/_rels/slide342.xml.rels><?xml version="1.0" encoding="UTF-8" standalone="yes"?>
<Relationships xmlns="http://schemas.openxmlformats.org/package/2006/relationships"><Relationship Id="rId8" Type="http://schemas.openxmlformats.org/officeDocument/2006/relationships/image" Target="../media/image1886.jpg"/><Relationship Id="rId3" Type="http://schemas.openxmlformats.org/officeDocument/2006/relationships/image" Target="../media/image2.jpg"/><Relationship Id="rId7" Type="http://schemas.openxmlformats.org/officeDocument/2006/relationships/image" Target="../media/image188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84.jpg"/><Relationship Id="rId5" Type="http://schemas.openxmlformats.org/officeDocument/2006/relationships/image" Target="../media/image1883.jpg"/><Relationship Id="rId4" Type="http://schemas.openxmlformats.org/officeDocument/2006/relationships/image" Target="../media/image1882.jpg"/></Relationships>
</file>

<file path=ppt/slides/_rels/slide343.xml.rels><?xml version="1.0" encoding="UTF-8" standalone="yes"?>
<Relationships xmlns="http://schemas.openxmlformats.org/package/2006/relationships"><Relationship Id="rId8" Type="http://schemas.openxmlformats.org/officeDocument/2006/relationships/image" Target="../media/image1891.jpg"/><Relationship Id="rId3" Type="http://schemas.openxmlformats.org/officeDocument/2006/relationships/image" Target="../media/image2.jpg"/><Relationship Id="rId7" Type="http://schemas.openxmlformats.org/officeDocument/2006/relationships/image" Target="../media/image189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89.jpg"/><Relationship Id="rId5" Type="http://schemas.openxmlformats.org/officeDocument/2006/relationships/image" Target="../media/image1888.jpg"/><Relationship Id="rId4" Type="http://schemas.openxmlformats.org/officeDocument/2006/relationships/image" Target="../media/image1887.jpg"/></Relationships>
</file>

<file path=ppt/slides/_rels/slide344.xml.rels><?xml version="1.0" encoding="UTF-8" standalone="yes"?>
<Relationships xmlns="http://schemas.openxmlformats.org/package/2006/relationships"><Relationship Id="rId8" Type="http://schemas.openxmlformats.org/officeDocument/2006/relationships/image" Target="../media/image1896.jpg"/><Relationship Id="rId3" Type="http://schemas.openxmlformats.org/officeDocument/2006/relationships/image" Target="../media/image2.jpg"/><Relationship Id="rId7" Type="http://schemas.openxmlformats.org/officeDocument/2006/relationships/image" Target="../media/image189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94.jpg"/><Relationship Id="rId5" Type="http://schemas.openxmlformats.org/officeDocument/2006/relationships/image" Target="../media/image1893.jpg"/><Relationship Id="rId4" Type="http://schemas.openxmlformats.org/officeDocument/2006/relationships/image" Target="../media/image1892.jpg"/></Relationships>
</file>

<file path=ppt/slides/_rels/slide345.xml.rels><?xml version="1.0" encoding="UTF-8" standalone="yes"?>
<Relationships xmlns="http://schemas.openxmlformats.org/package/2006/relationships"><Relationship Id="rId8" Type="http://schemas.openxmlformats.org/officeDocument/2006/relationships/image" Target="../media/image1901.jpg"/><Relationship Id="rId3" Type="http://schemas.openxmlformats.org/officeDocument/2006/relationships/image" Target="../media/image2.jpg"/><Relationship Id="rId7" Type="http://schemas.openxmlformats.org/officeDocument/2006/relationships/image" Target="../media/image1900.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899.jpg"/><Relationship Id="rId5" Type="http://schemas.openxmlformats.org/officeDocument/2006/relationships/image" Target="../media/image1898.jpg"/><Relationship Id="rId4" Type="http://schemas.openxmlformats.org/officeDocument/2006/relationships/image" Target="../media/image1897.jpg"/></Relationships>
</file>

<file path=ppt/slides/_rels/slide34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1902.jpg"/></Relationships>
</file>

<file path=ppt/slides/_rels/slide347.xml.rels><?xml version="1.0" encoding="UTF-8" standalone="yes"?>
<Relationships xmlns="http://schemas.openxmlformats.org/package/2006/relationships"><Relationship Id="rId8" Type="http://schemas.openxmlformats.org/officeDocument/2006/relationships/image" Target="../media/image1907.jpg"/><Relationship Id="rId3" Type="http://schemas.openxmlformats.org/officeDocument/2006/relationships/image" Target="../media/image2.jpg"/><Relationship Id="rId7" Type="http://schemas.openxmlformats.org/officeDocument/2006/relationships/image" Target="../media/image190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05.jpg"/><Relationship Id="rId5" Type="http://schemas.openxmlformats.org/officeDocument/2006/relationships/image" Target="../media/image1904.jpg"/><Relationship Id="rId4" Type="http://schemas.openxmlformats.org/officeDocument/2006/relationships/image" Target="../media/image1903.jpg"/></Relationships>
</file>

<file path=ppt/slides/_rels/slide348.xml.rels><?xml version="1.0" encoding="UTF-8" standalone="yes"?>
<Relationships xmlns="http://schemas.openxmlformats.org/package/2006/relationships"><Relationship Id="rId8" Type="http://schemas.openxmlformats.org/officeDocument/2006/relationships/image" Target="../media/image1912.jpg"/><Relationship Id="rId3" Type="http://schemas.openxmlformats.org/officeDocument/2006/relationships/image" Target="../media/image2.jpg"/><Relationship Id="rId7" Type="http://schemas.openxmlformats.org/officeDocument/2006/relationships/image" Target="../media/image191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10.jpg"/><Relationship Id="rId5" Type="http://schemas.openxmlformats.org/officeDocument/2006/relationships/image" Target="../media/image1909.jpg"/><Relationship Id="rId4" Type="http://schemas.openxmlformats.org/officeDocument/2006/relationships/image" Target="../media/image1908.jpg"/></Relationships>
</file>

<file path=ppt/slides/_rels/slide349.xml.rels><?xml version="1.0" encoding="UTF-8" standalone="yes"?>
<Relationships xmlns="http://schemas.openxmlformats.org/package/2006/relationships"><Relationship Id="rId8" Type="http://schemas.openxmlformats.org/officeDocument/2006/relationships/image" Target="../media/image1917.jpg"/><Relationship Id="rId3" Type="http://schemas.openxmlformats.org/officeDocument/2006/relationships/image" Target="../media/image2.jpg"/><Relationship Id="rId7" Type="http://schemas.openxmlformats.org/officeDocument/2006/relationships/image" Target="../media/image191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15.jpg"/><Relationship Id="rId5" Type="http://schemas.openxmlformats.org/officeDocument/2006/relationships/image" Target="../media/image1914.jpg"/><Relationship Id="rId4" Type="http://schemas.openxmlformats.org/officeDocument/2006/relationships/image" Target="../media/image1913.jpg"/></Relationships>
</file>

<file path=ppt/slides/_rels/slide35.xml.rels><?xml version="1.0" encoding="UTF-8" standalone="yes"?>
<Relationships xmlns="http://schemas.openxmlformats.org/package/2006/relationships"><Relationship Id="rId8" Type="http://schemas.openxmlformats.org/officeDocument/2006/relationships/image" Target="../media/image390.jpg"/><Relationship Id="rId3" Type="http://schemas.openxmlformats.org/officeDocument/2006/relationships/image" Target="../media/image2.jpg"/><Relationship Id="rId7" Type="http://schemas.openxmlformats.org/officeDocument/2006/relationships/image" Target="../media/image38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88.jpg"/><Relationship Id="rId5" Type="http://schemas.openxmlformats.org/officeDocument/2006/relationships/image" Target="../media/image387.jpg"/><Relationship Id="rId4" Type="http://schemas.openxmlformats.org/officeDocument/2006/relationships/image" Target="../media/image386.jpg"/></Relationships>
</file>

<file path=ppt/slides/_rels/slide350.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2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20.jpg"/><Relationship Id="rId5" Type="http://schemas.openxmlformats.org/officeDocument/2006/relationships/image" Target="../media/image1919.jpg"/><Relationship Id="rId4" Type="http://schemas.openxmlformats.org/officeDocument/2006/relationships/image" Target="../media/image1918.jpg"/></Relationships>
</file>

<file path=ppt/slides/_rels/slide35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2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24.jpg"/><Relationship Id="rId5" Type="http://schemas.openxmlformats.org/officeDocument/2006/relationships/image" Target="../media/image1923.jpg"/><Relationship Id="rId4" Type="http://schemas.openxmlformats.org/officeDocument/2006/relationships/image" Target="../media/image1922.jpg"/></Relationships>
</file>

<file path=ppt/slides/_rels/slide352.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2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28.jpg"/><Relationship Id="rId5" Type="http://schemas.openxmlformats.org/officeDocument/2006/relationships/image" Target="../media/image1927.jpg"/><Relationship Id="rId4" Type="http://schemas.openxmlformats.org/officeDocument/2006/relationships/image" Target="../media/image1926.jpg"/></Relationships>
</file>

<file path=ppt/slides/_rels/slide353.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32.jpg"/><Relationship Id="rId5" Type="http://schemas.openxmlformats.org/officeDocument/2006/relationships/image" Target="../media/image1931.jpg"/><Relationship Id="rId4" Type="http://schemas.openxmlformats.org/officeDocument/2006/relationships/image" Target="../media/image1930.jpg"/></Relationships>
</file>

<file path=ppt/slides/_rels/slide354.xml.rels><?xml version="1.0" encoding="UTF-8" standalone="yes"?>
<Relationships xmlns="http://schemas.openxmlformats.org/package/2006/relationships"><Relationship Id="rId8" Type="http://schemas.openxmlformats.org/officeDocument/2006/relationships/image" Target="../media/image1938.jpg"/><Relationship Id="rId3" Type="http://schemas.openxmlformats.org/officeDocument/2006/relationships/image" Target="../media/image2.jpg"/><Relationship Id="rId7" Type="http://schemas.openxmlformats.org/officeDocument/2006/relationships/image" Target="../media/image193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36.jpg"/><Relationship Id="rId5" Type="http://schemas.openxmlformats.org/officeDocument/2006/relationships/image" Target="../media/image1935.jpg"/><Relationship Id="rId4" Type="http://schemas.openxmlformats.org/officeDocument/2006/relationships/image" Target="../media/image1934.jpg"/></Relationships>
</file>

<file path=ppt/slides/_rels/slide355.xml.rels><?xml version="1.0" encoding="UTF-8" standalone="yes"?>
<Relationships xmlns="http://schemas.openxmlformats.org/package/2006/relationships"><Relationship Id="rId8" Type="http://schemas.openxmlformats.org/officeDocument/2006/relationships/image" Target="../media/image1943.jpg"/><Relationship Id="rId3" Type="http://schemas.openxmlformats.org/officeDocument/2006/relationships/image" Target="../media/image2.jpg"/><Relationship Id="rId7" Type="http://schemas.openxmlformats.org/officeDocument/2006/relationships/image" Target="../media/image194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41.jpg"/><Relationship Id="rId5" Type="http://schemas.openxmlformats.org/officeDocument/2006/relationships/image" Target="../media/image1940.jpg"/><Relationship Id="rId4" Type="http://schemas.openxmlformats.org/officeDocument/2006/relationships/image" Target="../media/image1939.jpg"/></Relationships>
</file>

<file path=ppt/slides/_rels/slide356.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4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46.jpg"/><Relationship Id="rId5" Type="http://schemas.openxmlformats.org/officeDocument/2006/relationships/image" Target="../media/image1945.jpg"/><Relationship Id="rId4" Type="http://schemas.openxmlformats.org/officeDocument/2006/relationships/image" Target="../media/image1944.jpg"/></Relationships>
</file>

<file path=ppt/slides/_rels/slide35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5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50.jpg"/><Relationship Id="rId5" Type="http://schemas.openxmlformats.org/officeDocument/2006/relationships/image" Target="../media/image1949.jpg"/><Relationship Id="rId4" Type="http://schemas.openxmlformats.org/officeDocument/2006/relationships/image" Target="../media/image1948.jpg"/></Relationships>
</file>

<file path=ppt/slides/_rels/slide35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5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54.jpg"/><Relationship Id="rId5" Type="http://schemas.openxmlformats.org/officeDocument/2006/relationships/image" Target="../media/image1953.jpg"/><Relationship Id="rId4" Type="http://schemas.openxmlformats.org/officeDocument/2006/relationships/image" Target="../media/image1952.jpg"/></Relationships>
</file>

<file path=ppt/slides/_rels/slide359.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58.jpg"/><Relationship Id="rId5" Type="http://schemas.openxmlformats.org/officeDocument/2006/relationships/image" Target="../media/image1957.jpg"/><Relationship Id="rId4" Type="http://schemas.openxmlformats.org/officeDocument/2006/relationships/image" Target="../media/image1956.jpg"/></Relationships>
</file>

<file path=ppt/slides/_rels/slide36.xml.rels><?xml version="1.0" encoding="UTF-8" standalone="yes"?>
<Relationships xmlns="http://schemas.openxmlformats.org/package/2006/relationships"><Relationship Id="rId8" Type="http://schemas.openxmlformats.org/officeDocument/2006/relationships/image" Target="../media/image395.jpg"/><Relationship Id="rId3" Type="http://schemas.openxmlformats.org/officeDocument/2006/relationships/image" Target="../media/image2.jpg"/><Relationship Id="rId7" Type="http://schemas.openxmlformats.org/officeDocument/2006/relationships/image" Target="../media/image39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93.jpg"/><Relationship Id="rId5" Type="http://schemas.openxmlformats.org/officeDocument/2006/relationships/image" Target="../media/image392.jpg"/><Relationship Id="rId4" Type="http://schemas.openxmlformats.org/officeDocument/2006/relationships/image" Target="../media/image391.jpg"/></Relationships>
</file>

<file path=ppt/slides/_rels/slide360.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62.jpg"/><Relationship Id="rId5" Type="http://schemas.openxmlformats.org/officeDocument/2006/relationships/image" Target="../media/image1961.jpg"/><Relationship Id="rId4" Type="http://schemas.openxmlformats.org/officeDocument/2006/relationships/image" Target="../media/image1960.jpg"/></Relationships>
</file>

<file path=ppt/slides/_rels/slide36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6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66.jpg"/><Relationship Id="rId5" Type="http://schemas.openxmlformats.org/officeDocument/2006/relationships/image" Target="../media/image1965.jpg"/><Relationship Id="rId4" Type="http://schemas.openxmlformats.org/officeDocument/2006/relationships/image" Target="../media/image1964.jpg"/></Relationships>
</file>

<file path=ppt/slides/_rels/slide362.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7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70.jpg"/><Relationship Id="rId5" Type="http://schemas.openxmlformats.org/officeDocument/2006/relationships/image" Target="../media/image1969.jpg"/><Relationship Id="rId4" Type="http://schemas.openxmlformats.org/officeDocument/2006/relationships/image" Target="../media/image1968.jpg"/></Relationships>
</file>

<file path=ppt/slides/_rels/slide363.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75.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74.jpg"/><Relationship Id="rId5" Type="http://schemas.openxmlformats.org/officeDocument/2006/relationships/image" Target="../media/image1973.jpg"/><Relationship Id="rId4" Type="http://schemas.openxmlformats.org/officeDocument/2006/relationships/image" Target="../media/image1972.jpg"/></Relationships>
</file>

<file path=ppt/slides/_rels/slide364.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78.jpg"/><Relationship Id="rId5" Type="http://schemas.openxmlformats.org/officeDocument/2006/relationships/image" Target="../media/image1977.jpg"/><Relationship Id="rId4" Type="http://schemas.openxmlformats.org/officeDocument/2006/relationships/image" Target="../media/image1976.jpg"/></Relationships>
</file>

<file path=ppt/slides/_rels/slide365.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82.jpg"/><Relationship Id="rId5" Type="http://schemas.openxmlformats.org/officeDocument/2006/relationships/image" Target="../media/image1981.jpg"/><Relationship Id="rId4" Type="http://schemas.openxmlformats.org/officeDocument/2006/relationships/image" Target="../media/image1980.jpg"/></Relationships>
</file>

<file path=ppt/slides/_rels/slide366.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1987.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86.jpg"/><Relationship Id="rId5" Type="http://schemas.openxmlformats.org/officeDocument/2006/relationships/image" Target="../media/image1985.jpg"/><Relationship Id="rId4" Type="http://schemas.openxmlformats.org/officeDocument/2006/relationships/image" Target="../media/image1984.jpg"/></Relationships>
</file>

<file path=ppt/slides/_rels/slide367.xml.rels><?xml version="1.0" encoding="UTF-8" standalone="yes"?>
<Relationships xmlns="http://schemas.openxmlformats.org/package/2006/relationships"><Relationship Id="rId8" Type="http://schemas.openxmlformats.org/officeDocument/2006/relationships/image" Target="../media/image1992.jpg"/><Relationship Id="rId3" Type="http://schemas.openxmlformats.org/officeDocument/2006/relationships/image" Target="../media/image2.jpg"/><Relationship Id="rId7" Type="http://schemas.openxmlformats.org/officeDocument/2006/relationships/image" Target="../media/image199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90.jpg"/><Relationship Id="rId5" Type="http://schemas.openxmlformats.org/officeDocument/2006/relationships/image" Target="../media/image1989.jpg"/><Relationship Id="rId4" Type="http://schemas.openxmlformats.org/officeDocument/2006/relationships/image" Target="../media/image1988.jpg"/></Relationships>
</file>

<file path=ppt/slides/_rels/slide368.xml.rels><?xml version="1.0" encoding="UTF-8" standalone="yes"?>
<Relationships xmlns="http://schemas.openxmlformats.org/package/2006/relationships"><Relationship Id="rId8" Type="http://schemas.openxmlformats.org/officeDocument/2006/relationships/image" Target="../media/image1997.jpg"/><Relationship Id="rId3" Type="http://schemas.openxmlformats.org/officeDocument/2006/relationships/image" Target="../media/image2.jpg"/><Relationship Id="rId7" Type="http://schemas.openxmlformats.org/officeDocument/2006/relationships/image" Target="../media/image199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1995.jpg"/><Relationship Id="rId5" Type="http://schemas.openxmlformats.org/officeDocument/2006/relationships/image" Target="../media/image1994.jpg"/><Relationship Id="rId4" Type="http://schemas.openxmlformats.org/officeDocument/2006/relationships/image" Target="../media/image1993.jpg"/></Relationships>
</file>

<file path=ppt/slides/_rels/slide369.xml.rels><?xml version="1.0" encoding="UTF-8" standalone="yes"?>
<Relationships xmlns="http://schemas.openxmlformats.org/package/2006/relationships"><Relationship Id="rId8" Type="http://schemas.openxmlformats.org/officeDocument/2006/relationships/image" Target="../media/image2002.jpg"/><Relationship Id="rId3" Type="http://schemas.openxmlformats.org/officeDocument/2006/relationships/image" Target="../media/image2.jpg"/><Relationship Id="rId7" Type="http://schemas.openxmlformats.org/officeDocument/2006/relationships/image" Target="../media/image200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000.jpg"/><Relationship Id="rId5" Type="http://schemas.openxmlformats.org/officeDocument/2006/relationships/image" Target="../media/image1999.jpg"/><Relationship Id="rId4" Type="http://schemas.openxmlformats.org/officeDocument/2006/relationships/image" Target="../media/image1998.jpg"/></Relationships>
</file>

<file path=ppt/slides/_rels/slide37.xml.rels><?xml version="1.0" encoding="UTF-8" standalone="yes"?>
<Relationships xmlns="http://schemas.openxmlformats.org/package/2006/relationships"><Relationship Id="rId8" Type="http://schemas.openxmlformats.org/officeDocument/2006/relationships/image" Target="../media/image400.jpg"/><Relationship Id="rId3" Type="http://schemas.openxmlformats.org/officeDocument/2006/relationships/image" Target="../media/image2.jpg"/><Relationship Id="rId7" Type="http://schemas.openxmlformats.org/officeDocument/2006/relationships/image" Target="../media/image39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398.jpg"/><Relationship Id="rId5" Type="http://schemas.openxmlformats.org/officeDocument/2006/relationships/image" Target="../media/image397.jpg"/><Relationship Id="rId4" Type="http://schemas.openxmlformats.org/officeDocument/2006/relationships/image" Target="../media/image396.jpg"/></Relationships>
</file>

<file path=ppt/slides/_rels/slide370.xml.rels><?xml version="1.0" encoding="UTF-8" standalone="yes"?>
<Relationships xmlns="http://schemas.openxmlformats.org/package/2006/relationships"><Relationship Id="rId8" Type="http://schemas.openxmlformats.org/officeDocument/2006/relationships/image" Target="../media/image2007.jpg"/><Relationship Id="rId3" Type="http://schemas.openxmlformats.org/officeDocument/2006/relationships/image" Target="../media/image2.jpg"/><Relationship Id="rId7" Type="http://schemas.openxmlformats.org/officeDocument/2006/relationships/image" Target="../media/image200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005.jpg"/><Relationship Id="rId5" Type="http://schemas.openxmlformats.org/officeDocument/2006/relationships/image" Target="../media/image2004.jpg"/><Relationship Id="rId4" Type="http://schemas.openxmlformats.org/officeDocument/2006/relationships/image" Target="../media/image2003.jpg"/></Relationships>
</file>

<file path=ppt/slides/_rels/slide371.xml.rels><?xml version="1.0" encoding="UTF-8" standalone="yes"?>
<Relationships xmlns="http://schemas.openxmlformats.org/package/2006/relationships"><Relationship Id="rId8" Type="http://schemas.openxmlformats.org/officeDocument/2006/relationships/image" Target="../media/image2012.jpg"/><Relationship Id="rId3" Type="http://schemas.openxmlformats.org/officeDocument/2006/relationships/image" Target="../media/image2.jpg"/><Relationship Id="rId7" Type="http://schemas.openxmlformats.org/officeDocument/2006/relationships/image" Target="../media/image2011.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010.jpg"/><Relationship Id="rId5" Type="http://schemas.openxmlformats.org/officeDocument/2006/relationships/image" Target="../media/image2009.jpg"/><Relationship Id="rId4" Type="http://schemas.openxmlformats.org/officeDocument/2006/relationships/image" Target="../media/image2008.jpg"/></Relationships>
</file>

<file path=ppt/slides/_rels/slide372.xml.rels><?xml version="1.0" encoding="UTF-8" standalone="yes"?>
<Relationships xmlns="http://schemas.openxmlformats.org/package/2006/relationships"><Relationship Id="rId8" Type="http://schemas.openxmlformats.org/officeDocument/2006/relationships/image" Target="../media/image2017.jpg"/><Relationship Id="rId3" Type="http://schemas.openxmlformats.org/officeDocument/2006/relationships/image" Target="../media/image2.jpg"/><Relationship Id="rId7" Type="http://schemas.openxmlformats.org/officeDocument/2006/relationships/image" Target="../media/image2016.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2015.jpg"/><Relationship Id="rId5" Type="http://schemas.openxmlformats.org/officeDocument/2006/relationships/image" Target="../media/image2014.jpg"/><Relationship Id="rId4" Type="http://schemas.openxmlformats.org/officeDocument/2006/relationships/image" Target="../media/image2013.jpg"/></Relationships>
</file>

<file path=ppt/slides/_rels/slide38.xml.rels><?xml version="1.0" encoding="UTF-8" standalone="yes"?>
<Relationships xmlns="http://schemas.openxmlformats.org/package/2006/relationships"><Relationship Id="rId8" Type="http://schemas.openxmlformats.org/officeDocument/2006/relationships/image" Target="../media/image405.jpg"/><Relationship Id="rId3" Type="http://schemas.openxmlformats.org/officeDocument/2006/relationships/image" Target="../media/image2.jpg"/><Relationship Id="rId7" Type="http://schemas.openxmlformats.org/officeDocument/2006/relationships/image" Target="../media/image40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03.jpg"/><Relationship Id="rId5" Type="http://schemas.openxmlformats.org/officeDocument/2006/relationships/image" Target="../media/image402.jpg"/><Relationship Id="rId4" Type="http://schemas.openxmlformats.org/officeDocument/2006/relationships/image" Target="../media/image401.jpg"/></Relationships>
</file>

<file path=ppt/slides/_rels/slide39.xml.rels><?xml version="1.0" encoding="UTF-8" standalone="yes"?>
<Relationships xmlns="http://schemas.openxmlformats.org/package/2006/relationships"><Relationship Id="rId8" Type="http://schemas.openxmlformats.org/officeDocument/2006/relationships/image" Target="../media/image410.jpg"/><Relationship Id="rId3" Type="http://schemas.openxmlformats.org/officeDocument/2006/relationships/image" Target="../media/image2.jpg"/><Relationship Id="rId7" Type="http://schemas.openxmlformats.org/officeDocument/2006/relationships/image" Target="../media/image40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08.jpg"/><Relationship Id="rId5" Type="http://schemas.openxmlformats.org/officeDocument/2006/relationships/image" Target="../media/image407.jpg"/><Relationship Id="rId4" Type="http://schemas.openxmlformats.org/officeDocument/2006/relationships/image" Target="../media/image406.jpg"/></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8" Type="http://schemas.openxmlformats.org/officeDocument/2006/relationships/image" Target="../media/image415.jpg"/><Relationship Id="rId3" Type="http://schemas.openxmlformats.org/officeDocument/2006/relationships/image" Target="../media/image2.jpg"/><Relationship Id="rId7" Type="http://schemas.openxmlformats.org/officeDocument/2006/relationships/image" Target="../media/image41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13.jpg"/><Relationship Id="rId5" Type="http://schemas.openxmlformats.org/officeDocument/2006/relationships/image" Target="../media/image412.jpg"/><Relationship Id="rId4" Type="http://schemas.openxmlformats.org/officeDocument/2006/relationships/image" Target="../media/image411.jpg"/></Relationships>
</file>

<file path=ppt/slides/_rels/slide41.xml.rels><?xml version="1.0" encoding="UTF-8" standalone="yes"?>
<Relationships xmlns="http://schemas.openxmlformats.org/package/2006/relationships"><Relationship Id="rId8" Type="http://schemas.openxmlformats.org/officeDocument/2006/relationships/image" Target="../media/image420.jpg"/><Relationship Id="rId3" Type="http://schemas.openxmlformats.org/officeDocument/2006/relationships/image" Target="../media/image2.jpg"/><Relationship Id="rId7" Type="http://schemas.openxmlformats.org/officeDocument/2006/relationships/image" Target="../media/image41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18.jpg"/><Relationship Id="rId5" Type="http://schemas.openxmlformats.org/officeDocument/2006/relationships/image" Target="../media/image417.jpg"/><Relationship Id="rId4" Type="http://schemas.openxmlformats.org/officeDocument/2006/relationships/image" Target="../media/image416.jpg"/></Relationships>
</file>

<file path=ppt/slides/_rels/slide42.xml.rels><?xml version="1.0" encoding="UTF-8" standalone="yes"?>
<Relationships xmlns="http://schemas.openxmlformats.org/package/2006/relationships"><Relationship Id="rId8" Type="http://schemas.openxmlformats.org/officeDocument/2006/relationships/image" Target="../media/image425.jpg"/><Relationship Id="rId3" Type="http://schemas.openxmlformats.org/officeDocument/2006/relationships/image" Target="../media/image2.jpg"/><Relationship Id="rId7" Type="http://schemas.openxmlformats.org/officeDocument/2006/relationships/image" Target="../media/image42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23.jpg"/><Relationship Id="rId5" Type="http://schemas.openxmlformats.org/officeDocument/2006/relationships/image" Target="../media/image422.jpg"/><Relationship Id="rId4" Type="http://schemas.openxmlformats.org/officeDocument/2006/relationships/image" Target="../media/image421.jpg"/></Relationships>
</file>

<file path=ppt/slides/_rels/slide43.xml.rels><?xml version="1.0" encoding="UTF-8" standalone="yes"?>
<Relationships xmlns="http://schemas.openxmlformats.org/package/2006/relationships"><Relationship Id="rId8" Type="http://schemas.openxmlformats.org/officeDocument/2006/relationships/image" Target="../media/image430.jpg"/><Relationship Id="rId3" Type="http://schemas.openxmlformats.org/officeDocument/2006/relationships/image" Target="../media/image2.jpg"/><Relationship Id="rId7" Type="http://schemas.openxmlformats.org/officeDocument/2006/relationships/image" Target="../media/image42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28.jpg"/><Relationship Id="rId5" Type="http://schemas.openxmlformats.org/officeDocument/2006/relationships/image" Target="../media/image427.jpg"/><Relationship Id="rId4" Type="http://schemas.openxmlformats.org/officeDocument/2006/relationships/image" Target="../media/image426.jpg"/></Relationships>
</file>

<file path=ppt/slides/_rels/slide44.xml.rels><?xml version="1.0" encoding="UTF-8" standalone="yes"?>
<Relationships xmlns="http://schemas.openxmlformats.org/package/2006/relationships"><Relationship Id="rId8" Type="http://schemas.openxmlformats.org/officeDocument/2006/relationships/image" Target="../media/image435.jpg"/><Relationship Id="rId3" Type="http://schemas.openxmlformats.org/officeDocument/2006/relationships/image" Target="../media/image2.jpg"/><Relationship Id="rId7" Type="http://schemas.openxmlformats.org/officeDocument/2006/relationships/image" Target="../media/image43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33.jpg"/><Relationship Id="rId5" Type="http://schemas.openxmlformats.org/officeDocument/2006/relationships/image" Target="../media/image432.jpg"/><Relationship Id="rId4" Type="http://schemas.openxmlformats.org/officeDocument/2006/relationships/image" Target="../media/image431.jpg"/></Relationships>
</file>

<file path=ppt/slides/_rels/slide45.xml.rels><?xml version="1.0" encoding="UTF-8" standalone="yes"?>
<Relationships xmlns="http://schemas.openxmlformats.org/package/2006/relationships"><Relationship Id="rId8" Type="http://schemas.openxmlformats.org/officeDocument/2006/relationships/image" Target="../media/image440.jpg"/><Relationship Id="rId3" Type="http://schemas.openxmlformats.org/officeDocument/2006/relationships/image" Target="../media/image2.jpg"/><Relationship Id="rId7" Type="http://schemas.openxmlformats.org/officeDocument/2006/relationships/image" Target="../media/image43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38.jpg"/><Relationship Id="rId5" Type="http://schemas.openxmlformats.org/officeDocument/2006/relationships/image" Target="../media/image437.jpg"/><Relationship Id="rId4" Type="http://schemas.openxmlformats.org/officeDocument/2006/relationships/image" Target="../media/image436.jpg"/></Relationships>
</file>

<file path=ppt/slides/_rels/slide46.xml.rels><?xml version="1.0" encoding="UTF-8" standalone="yes"?>
<Relationships xmlns="http://schemas.openxmlformats.org/package/2006/relationships"><Relationship Id="rId8" Type="http://schemas.openxmlformats.org/officeDocument/2006/relationships/image" Target="../media/image445.jpg"/><Relationship Id="rId3" Type="http://schemas.openxmlformats.org/officeDocument/2006/relationships/image" Target="../media/image2.jpg"/><Relationship Id="rId7" Type="http://schemas.openxmlformats.org/officeDocument/2006/relationships/image" Target="../media/image44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43.jpg"/><Relationship Id="rId5" Type="http://schemas.openxmlformats.org/officeDocument/2006/relationships/image" Target="../media/image442.jpg"/><Relationship Id="rId4" Type="http://schemas.openxmlformats.org/officeDocument/2006/relationships/image" Target="../media/image441.jpg"/></Relationships>
</file>

<file path=ppt/slides/_rels/slide47.xml.rels><?xml version="1.0" encoding="UTF-8" standalone="yes"?>
<Relationships xmlns="http://schemas.openxmlformats.org/package/2006/relationships"><Relationship Id="rId8" Type="http://schemas.openxmlformats.org/officeDocument/2006/relationships/image" Target="../media/image450.jpg"/><Relationship Id="rId3" Type="http://schemas.openxmlformats.org/officeDocument/2006/relationships/image" Target="../media/image2.jpg"/><Relationship Id="rId7" Type="http://schemas.openxmlformats.org/officeDocument/2006/relationships/image" Target="../media/image44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48.jpg"/><Relationship Id="rId5" Type="http://schemas.openxmlformats.org/officeDocument/2006/relationships/image" Target="../media/image447.jpg"/><Relationship Id="rId4" Type="http://schemas.openxmlformats.org/officeDocument/2006/relationships/image" Target="../media/image446.jpg"/></Relationships>
</file>

<file path=ppt/slides/_rels/slide48.xml.rels><?xml version="1.0" encoding="UTF-8" standalone="yes"?>
<Relationships xmlns="http://schemas.openxmlformats.org/package/2006/relationships"><Relationship Id="rId8" Type="http://schemas.openxmlformats.org/officeDocument/2006/relationships/image" Target="../media/image455.jpg"/><Relationship Id="rId3" Type="http://schemas.openxmlformats.org/officeDocument/2006/relationships/image" Target="../media/image2.jpg"/><Relationship Id="rId7" Type="http://schemas.openxmlformats.org/officeDocument/2006/relationships/image" Target="../media/image45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53.jpg"/><Relationship Id="rId5" Type="http://schemas.openxmlformats.org/officeDocument/2006/relationships/image" Target="../media/image452.jpg"/><Relationship Id="rId4" Type="http://schemas.openxmlformats.org/officeDocument/2006/relationships/image" Target="../media/image451.jpg"/></Relationships>
</file>

<file path=ppt/slides/_rels/slide49.xml.rels><?xml version="1.0" encoding="UTF-8" standalone="yes"?>
<Relationships xmlns="http://schemas.openxmlformats.org/package/2006/relationships"><Relationship Id="rId8" Type="http://schemas.openxmlformats.org/officeDocument/2006/relationships/image" Target="../media/image460.jpg"/><Relationship Id="rId3" Type="http://schemas.openxmlformats.org/officeDocument/2006/relationships/image" Target="../media/image2.jpg"/><Relationship Id="rId7" Type="http://schemas.openxmlformats.org/officeDocument/2006/relationships/image" Target="../media/image4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58.jpg"/><Relationship Id="rId5" Type="http://schemas.openxmlformats.org/officeDocument/2006/relationships/image" Target="../media/image457.jpg"/><Relationship Id="rId4" Type="http://schemas.openxmlformats.org/officeDocument/2006/relationships/image" Target="../media/image456.jpg"/></Relationships>
</file>

<file path=ppt/slides/_rels/slide5.xml.rels><?xml version="1.0" encoding="UTF-8" standalone="yes"?>
<Relationships xmlns="http://schemas.openxmlformats.org/package/2006/relationships"><Relationship Id="rId8" Type="http://schemas.openxmlformats.org/officeDocument/2006/relationships/image" Target="../media/image13.jpg"/><Relationship Id="rId13" Type="http://schemas.openxmlformats.org/officeDocument/2006/relationships/image" Target="../media/image18.jpg"/><Relationship Id="rId18" Type="http://schemas.openxmlformats.org/officeDocument/2006/relationships/image" Target="../media/image23.jpg"/><Relationship Id="rId3" Type="http://schemas.openxmlformats.org/officeDocument/2006/relationships/image" Target="../media/image2.jpg"/><Relationship Id="rId7" Type="http://schemas.openxmlformats.org/officeDocument/2006/relationships/image" Target="../media/image12.jpg"/><Relationship Id="rId12" Type="http://schemas.openxmlformats.org/officeDocument/2006/relationships/image" Target="../media/image17.jpg"/><Relationship Id="rId17" Type="http://schemas.openxmlformats.org/officeDocument/2006/relationships/image" Target="../media/image22.jpg"/><Relationship Id="rId2" Type="http://schemas.openxmlformats.org/officeDocument/2006/relationships/image" Target="../media/image1.png"/><Relationship Id="rId16" Type="http://schemas.openxmlformats.org/officeDocument/2006/relationships/image" Target="../media/image21.jpg"/><Relationship Id="rId1" Type="http://schemas.openxmlformats.org/officeDocument/2006/relationships/slideLayout" Target="../slideLayouts/slideLayout1.xml"/><Relationship Id="rId6" Type="http://schemas.openxmlformats.org/officeDocument/2006/relationships/image" Target="../media/image11.jpg"/><Relationship Id="rId11" Type="http://schemas.openxmlformats.org/officeDocument/2006/relationships/image" Target="../media/image16.jpg"/><Relationship Id="rId5" Type="http://schemas.openxmlformats.org/officeDocument/2006/relationships/image" Target="../media/image10.jpg"/><Relationship Id="rId15" Type="http://schemas.openxmlformats.org/officeDocument/2006/relationships/image" Target="../media/image20.jpg"/><Relationship Id="rId10" Type="http://schemas.openxmlformats.org/officeDocument/2006/relationships/image" Target="../media/image15.jpg"/><Relationship Id="rId19" Type="http://schemas.openxmlformats.org/officeDocument/2006/relationships/image" Target="../media/image24.jpg"/><Relationship Id="rId4" Type="http://schemas.openxmlformats.org/officeDocument/2006/relationships/image" Target="../media/image9.jpg"/><Relationship Id="rId9" Type="http://schemas.openxmlformats.org/officeDocument/2006/relationships/image" Target="../media/image14.jpg"/><Relationship Id="rId14" Type="http://schemas.openxmlformats.org/officeDocument/2006/relationships/image" Target="../media/image19.jpg"/></Relationships>
</file>

<file path=ppt/slides/_rels/slide50.xml.rels><?xml version="1.0" encoding="UTF-8" standalone="yes"?>
<Relationships xmlns="http://schemas.openxmlformats.org/package/2006/relationships"><Relationship Id="rId8" Type="http://schemas.openxmlformats.org/officeDocument/2006/relationships/image" Target="../media/image465.jpg"/><Relationship Id="rId3" Type="http://schemas.openxmlformats.org/officeDocument/2006/relationships/image" Target="../media/image2.jpg"/><Relationship Id="rId7" Type="http://schemas.openxmlformats.org/officeDocument/2006/relationships/image" Target="../media/image46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63.jpg"/><Relationship Id="rId5" Type="http://schemas.openxmlformats.org/officeDocument/2006/relationships/image" Target="../media/image462.jpg"/><Relationship Id="rId4" Type="http://schemas.openxmlformats.org/officeDocument/2006/relationships/image" Target="../media/image461.jpg"/></Relationships>
</file>

<file path=ppt/slides/_rels/slide51.xml.rels><?xml version="1.0" encoding="UTF-8" standalone="yes"?>
<Relationships xmlns="http://schemas.openxmlformats.org/package/2006/relationships"><Relationship Id="rId8" Type="http://schemas.openxmlformats.org/officeDocument/2006/relationships/image" Target="../media/image470.jpg"/><Relationship Id="rId3" Type="http://schemas.openxmlformats.org/officeDocument/2006/relationships/image" Target="../media/image2.jpg"/><Relationship Id="rId7" Type="http://schemas.openxmlformats.org/officeDocument/2006/relationships/image" Target="../media/image46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68.jpg"/><Relationship Id="rId5" Type="http://schemas.openxmlformats.org/officeDocument/2006/relationships/image" Target="../media/image467.jpg"/><Relationship Id="rId4" Type="http://schemas.openxmlformats.org/officeDocument/2006/relationships/image" Target="../media/image466.jpg"/></Relationships>
</file>

<file path=ppt/slides/_rels/slide52.xml.rels><?xml version="1.0" encoding="UTF-8" standalone="yes"?>
<Relationships xmlns="http://schemas.openxmlformats.org/package/2006/relationships"><Relationship Id="rId8" Type="http://schemas.openxmlformats.org/officeDocument/2006/relationships/image" Target="../media/image475.jpg"/><Relationship Id="rId3" Type="http://schemas.openxmlformats.org/officeDocument/2006/relationships/image" Target="../media/image2.jpg"/><Relationship Id="rId7" Type="http://schemas.openxmlformats.org/officeDocument/2006/relationships/image" Target="../media/image47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73.jpg"/><Relationship Id="rId5" Type="http://schemas.openxmlformats.org/officeDocument/2006/relationships/image" Target="../media/image472.jpg"/><Relationship Id="rId4" Type="http://schemas.openxmlformats.org/officeDocument/2006/relationships/image" Target="../media/image471.jpg"/></Relationships>
</file>

<file path=ppt/slides/_rels/slide53.xml.rels><?xml version="1.0" encoding="UTF-8" standalone="yes"?>
<Relationships xmlns="http://schemas.openxmlformats.org/package/2006/relationships"><Relationship Id="rId8" Type="http://schemas.openxmlformats.org/officeDocument/2006/relationships/image" Target="../media/image480.jpg"/><Relationship Id="rId3" Type="http://schemas.openxmlformats.org/officeDocument/2006/relationships/image" Target="../media/image2.jpg"/><Relationship Id="rId7" Type="http://schemas.openxmlformats.org/officeDocument/2006/relationships/image" Target="../media/image4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78.jpg"/><Relationship Id="rId5" Type="http://schemas.openxmlformats.org/officeDocument/2006/relationships/image" Target="../media/image477.jpg"/><Relationship Id="rId4" Type="http://schemas.openxmlformats.org/officeDocument/2006/relationships/image" Target="../media/image476.jpg"/></Relationships>
</file>

<file path=ppt/slides/_rels/slide54.xml.rels><?xml version="1.0" encoding="UTF-8" standalone="yes"?>
<Relationships xmlns="http://schemas.openxmlformats.org/package/2006/relationships"><Relationship Id="rId8" Type="http://schemas.openxmlformats.org/officeDocument/2006/relationships/image" Target="../media/image485.jpg"/><Relationship Id="rId3" Type="http://schemas.openxmlformats.org/officeDocument/2006/relationships/image" Target="../media/image2.jpg"/><Relationship Id="rId7" Type="http://schemas.openxmlformats.org/officeDocument/2006/relationships/image" Target="../media/image48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83.jpg"/><Relationship Id="rId5" Type="http://schemas.openxmlformats.org/officeDocument/2006/relationships/image" Target="../media/image482.jpg"/><Relationship Id="rId4" Type="http://schemas.openxmlformats.org/officeDocument/2006/relationships/image" Target="../media/image481.jpg"/></Relationships>
</file>

<file path=ppt/slides/_rels/slide55.xml.rels><?xml version="1.0" encoding="UTF-8" standalone="yes"?>
<Relationships xmlns="http://schemas.openxmlformats.org/package/2006/relationships"><Relationship Id="rId8" Type="http://schemas.openxmlformats.org/officeDocument/2006/relationships/image" Target="../media/image490.jpg"/><Relationship Id="rId3" Type="http://schemas.openxmlformats.org/officeDocument/2006/relationships/image" Target="../media/image2.jpg"/><Relationship Id="rId7" Type="http://schemas.openxmlformats.org/officeDocument/2006/relationships/image" Target="../media/image48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88.jpg"/><Relationship Id="rId5" Type="http://schemas.openxmlformats.org/officeDocument/2006/relationships/image" Target="../media/image487.jpg"/><Relationship Id="rId4" Type="http://schemas.openxmlformats.org/officeDocument/2006/relationships/image" Target="../media/image486.jpg"/></Relationships>
</file>

<file path=ppt/slides/_rels/slide56.xml.rels><?xml version="1.0" encoding="UTF-8" standalone="yes"?>
<Relationships xmlns="http://schemas.openxmlformats.org/package/2006/relationships"><Relationship Id="rId8" Type="http://schemas.openxmlformats.org/officeDocument/2006/relationships/image" Target="../media/image495.jpg"/><Relationship Id="rId3" Type="http://schemas.openxmlformats.org/officeDocument/2006/relationships/image" Target="../media/image2.jpg"/><Relationship Id="rId7" Type="http://schemas.openxmlformats.org/officeDocument/2006/relationships/image" Target="../media/image49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93.jpg"/><Relationship Id="rId5" Type="http://schemas.openxmlformats.org/officeDocument/2006/relationships/image" Target="../media/image492.jpg"/><Relationship Id="rId4" Type="http://schemas.openxmlformats.org/officeDocument/2006/relationships/image" Target="../media/image491.jpg"/></Relationships>
</file>

<file path=ppt/slides/_rels/slide57.xml.rels><?xml version="1.0" encoding="UTF-8" standalone="yes"?>
<Relationships xmlns="http://schemas.openxmlformats.org/package/2006/relationships"><Relationship Id="rId8" Type="http://schemas.openxmlformats.org/officeDocument/2006/relationships/image" Target="../media/image500.jpg"/><Relationship Id="rId3" Type="http://schemas.openxmlformats.org/officeDocument/2006/relationships/image" Target="../media/image2.jpg"/><Relationship Id="rId7" Type="http://schemas.openxmlformats.org/officeDocument/2006/relationships/image" Target="../media/image49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498.jpg"/><Relationship Id="rId5" Type="http://schemas.openxmlformats.org/officeDocument/2006/relationships/image" Target="../media/image497.jpg"/><Relationship Id="rId4" Type="http://schemas.openxmlformats.org/officeDocument/2006/relationships/image" Target="../media/image496.jpg"/></Relationships>
</file>

<file path=ppt/slides/_rels/slide58.xml.rels><?xml version="1.0" encoding="UTF-8" standalone="yes"?>
<Relationships xmlns="http://schemas.openxmlformats.org/package/2006/relationships"><Relationship Id="rId8" Type="http://schemas.openxmlformats.org/officeDocument/2006/relationships/image" Target="../media/image505.jpg"/><Relationship Id="rId3" Type="http://schemas.openxmlformats.org/officeDocument/2006/relationships/image" Target="../media/image2.jpg"/><Relationship Id="rId7" Type="http://schemas.openxmlformats.org/officeDocument/2006/relationships/image" Target="../media/image50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03.jpg"/><Relationship Id="rId5" Type="http://schemas.openxmlformats.org/officeDocument/2006/relationships/image" Target="../media/image502.jpg"/><Relationship Id="rId4" Type="http://schemas.openxmlformats.org/officeDocument/2006/relationships/image" Target="../media/image501.jpg"/></Relationships>
</file>

<file path=ppt/slides/_rels/slide59.xml.rels><?xml version="1.0" encoding="UTF-8" standalone="yes"?>
<Relationships xmlns="http://schemas.openxmlformats.org/package/2006/relationships"><Relationship Id="rId8" Type="http://schemas.openxmlformats.org/officeDocument/2006/relationships/image" Target="../media/image510.jpg"/><Relationship Id="rId3" Type="http://schemas.openxmlformats.org/officeDocument/2006/relationships/image" Target="../media/image2.jpg"/><Relationship Id="rId7" Type="http://schemas.openxmlformats.org/officeDocument/2006/relationships/image" Target="../media/image50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08.jpg"/><Relationship Id="rId5" Type="http://schemas.openxmlformats.org/officeDocument/2006/relationships/image" Target="../media/image507.jpg"/><Relationship Id="rId4" Type="http://schemas.openxmlformats.org/officeDocument/2006/relationships/image" Target="../media/image506.jpg"/></Relationships>
</file>

<file path=ppt/slides/_rels/slide6.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34.jpg"/><Relationship Id="rId18" Type="http://schemas.openxmlformats.org/officeDocument/2006/relationships/image" Target="../media/image39.jpg"/><Relationship Id="rId3" Type="http://schemas.openxmlformats.org/officeDocument/2006/relationships/image" Target="../media/image2.jpg"/><Relationship Id="rId7" Type="http://schemas.openxmlformats.org/officeDocument/2006/relationships/image" Target="../media/image28.jpg"/><Relationship Id="rId12" Type="http://schemas.openxmlformats.org/officeDocument/2006/relationships/image" Target="../media/image33.jpg"/><Relationship Id="rId17" Type="http://schemas.openxmlformats.org/officeDocument/2006/relationships/image" Target="../media/image38.jpg"/><Relationship Id="rId2" Type="http://schemas.openxmlformats.org/officeDocument/2006/relationships/image" Target="../media/image1.png"/><Relationship Id="rId16" Type="http://schemas.openxmlformats.org/officeDocument/2006/relationships/image" Target="../media/image37.jpg"/><Relationship Id="rId1" Type="http://schemas.openxmlformats.org/officeDocument/2006/relationships/slideLayout" Target="../slideLayouts/slideLayout1.xml"/><Relationship Id="rId6" Type="http://schemas.openxmlformats.org/officeDocument/2006/relationships/image" Target="../media/image27.jpg"/><Relationship Id="rId11" Type="http://schemas.openxmlformats.org/officeDocument/2006/relationships/image" Target="../media/image32.jpg"/><Relationship Id="rId5" Type="http://schemas.openxmlformats.org/officeDocument/2006/relationships/image" Target="../media/image26.jpg"/><Relationship Id="rId15" Type="http://schemas.openxmlformats.org/officeDocument/2006/relationships/image" Target="../media/image36.jpg"/><Relationship Id="rId10" Type="http://schemas.openxmlformats.org/officeDocument/2006/relationships/image" Target="../media/image31.jpg"/><Relationship Id="rId19" Type="http://schemas.openxmlformats.org/officeDocument/2006/relationships/image" Target="../media/image40.jpg"/><Relationship Id="rId4" Type="http://schemas.openxmlformats.org/officeDocument/2006/relationships/image" Target="../media/image25.jpg"/><Relationship Id="rId9" Type="http://schemas.openxmlformats.org/officeDocument/2006/relationships/image" Target="../media/image30.jpg"/><Relationship Id="rId14" Type="http://schemas.openxmlformats.org/officeDocument/2006/relationships/image" Target="../media/image35.jpg"/></Relationships>
</file>

<file path=ppt/slides/_rels/slide60.xml.rels><?xml version="1.0" encoding="UTF-8" standalone="yes"?>
<Relationships xmlns="http://schemas.openxmlformats.org/package/2006/relationships"><Relationship Id="rId8" Type="http://schemas.openxmlformats.org/officeDocument/2006/relationships/image" Target="../media/image515.jpg"/><Relationship Id="rId3" Type="http://schemas.openxmlformats.org/officeDocument/2006/relationships/image" Target="../media/image2.jpg"/><Relationship Id="rId7" Type="http://schemas.openxmlformats.org/officeDocument/2006/relationships/image" Target="../media/image51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13.jpg"/><Relationship Id="rId5" Type="http://schemas.openxmlformats.org/officeDocument/2006/relationships/image" Target="../media/image512.jpg"/><Relationship Id="rId4" Type="http://schemas.openxmlformats.org/officeDocument/2006/relationships/image" Target="../media/image511.jpg"/></Relationships>
</file>

<file path=ppt/slides/_rels/slide61.xml.rels><?xml version="1.0" encoding="UTF-8" standalone="yes"?>
<Relationships xmlns="http://schemas.openxmlformats.org/package/2006/relationships"><Relationship Id="rId8" Type="http://schemas.openxmlformats.org/officeDocument/2006/relationships/image" Target="../media/image520.jpg"/><Relationship Id="rId3" Type="http://schemas.openxmlformats.org/officeDocument/2006/relationships/image" Target="../media/image2.jpg"/><Relationship Id="rId7" Type="http://schemas.openxmlformats.org/officeDocument/2006/relationships/image" Target="../media/image51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18.jpg"/><Relationship Id="rId5" Type="http://schemas.openxmlformats.org/officeDocument/2006/relationships/image" Target="../media/image517.jpg"/><Relationship Id="rId4" Type="http://schemas.openxmlformats.org/officeDocument/2006/relationships/image" Target="../media/image516.jpg"/></Relationships>
</file>

<file path=ppt/slides/_rels/slide62.xml.rels><?xml version="1.0" encoding="UTF-8" standalone="yes"?>
<Relationships xmlns="http://schemas.openxmlformats.org/package/2006/relationships"><Relationship Id="rId8" Type="http://schemas.openxmlformats.org/officeDocument/2006/relationships/image" Target="../media/image525.jpg"/><Relationship Id="rId3" Type="http://schemas.openxmlformats.org/officeDocument/2006/relationships/image" Target="../media/image2.jpg"/><Relationship Id="rId7" Type="http://schemas.openxmlformats.org/officeDocument/2006/relationships/image" Target="../media/image52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23.jpg"/><Relationship Id="rId5" Type="http://schemas.openxmlformats.org/officeDocument/2006/relationships/image" Target="../media/image522.jpg"/><Relationship Id="rId4" Type="http://schemas.openxmlformats.org/officeDocument/2006/relationships/image" Target="../media/image521.jpg"/></Relationships>
</file>

<file path=ppt/slides/_rels/slide63.xml.rels><?xml version="1.0" encoding="UTF-8" standalone="yes"?>
<Relationships xmlns="http://schemas.openxmlformats.org/package/2006/relationships"><Relationship Id="rId8" Type="http://schemas.openxmlformats.org/officeDocument/2006/relationships/image" Target="../media/image530.jpg"/><Relationship Id="rId3" Type="http://schemas.openxmlformats.org/officeDocument/2006/relationships/image" Target="../media/image2.jpg"/><Relationship Id="rId7" Type="http://schemas.openxmlformats.org/officeDocument/2006/relationships/image" Target="../media/image52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28.jpg"/><Relationship Id="rId5" Type="http://schemas.openxmlformats.org/officeDocument/2006/relationships/image" Target="../media/image527.jpg"/><Relationship Id="rId4" Type="http://schemas.openxmlformats.org/officeDocument/2006/relationships/image" Target="../media/image526.jpg"/></Relationships>
</file>

<file path=ppt/slides/_rels/slide64.xml.rels><?xml version="1.0" encoding="UTF-8" standalone="yes"?>
<Relationships xmlns="http://schemas.openxmlformats.org/package/2006/relationships"><Relationship Id="rId8" Type="http://schemas.openxmlformats.org/officeDocument/2006/relationships/image" Target="../media/image535.jpg"/><Relationship Id="rId3" Type="http://schemas.openxmlformats.org/officeDocument/2006/relationships/image" Target="../media/image2.jpg"/><Relationship Id="rId7" Type="http://schemas.openxmlformats.org/officeDocument/2006/relationships/image" Target="../media/image53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33.jpg"/><Relationship Id="rId5" Type="http://schemas.openxmlformats.org/officeDocument/2006/relationships/image" Target="../media/image532.jpg"/><Relationship Id="rId4" Type="http://schemas.openxmlformats.org/officeDocument/2006/relationships/image" Target="../media/image531.jpg"/></Relationships>
</file>

<file path=ppt/slides/_rels/slide65.xml.rels><?xml version="1.0" encoding="UTF-8" standalone="yes"?>
<Relationships xmlns="http://schemas.openxmlformats.org/package/2006/relationships"><Relationship Id="rId8" Type="http://schemas.openxmlformats.org/officeDocument/2006/relationships/image" Target="../media/image540.jpg"/><Relationship Id="rId3" Type="http://schemas.openxmlformats.org/officeDocument/2006/relationships/image" Target="../media/image2.jpg"/><Relationship Id="rId7" Type="http://schemas.openxmlformats.org/officeDocument/2006/relationships/image" Target="../media/image53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38.jpg"/><Relationship Id="rId5" Type="http://schemas.openxmlformats.org/officeDocument/2006/relationships/image" Target="../media/image537.jpg"/><Relationship Id="rId4" Type="http://schemas.openxmlformats.org/officeDocument/2006/relationships/image" Target="../media/image536.jpg"/></Relationships>
</file>

<file path=ppt/slides/_rels/slide66.xml.rels><?xml version="1.0" encoding="UTF-8" standalone="yes"?>
<Relationships xmlns="http://schemas.openxmlformats.org/package/2006/relationships"><Relationship Id="rId8" Type="http://schemas.openxmlformats.org/officeDocument/2006/relationships/image" Target="../media/image545.jpg"/><Relationship Id="rId3" Type="http://schemas.openxmlformats.org/officeDocument/2006/relationships/image" Target="../media/image2.jpg"/><Relationship Id="rId7" Type="http://schemas.openxmlformats.org/officeDocument/2006/relationships/image" Target="../media/image54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43.jpg"/><Relationship Id="rId5" Type="http://schemas.openxmlformats.org/officeDocument/2006/relationships/image" Target="../media/image542.jpg"/><Relationship Id="rId4" Type="http://schemas.openxmlformats.org/officeDocument/2006/relationships/image" Target="../media/image541.jpg"/></Relationships>
</file>

<file path=ppt/slides/_rels/slide67.xml.rels><?xml version="1.0" encoding="UTF-8" standalone="yes"?>
<Relationships xmlns="http://schemas.openxmlformats.org/package/2006/relationships"><Relationship Id="rId8" Type="http://schemas.openxmlformats.org/officeDocument/2006/relationships/image" Target="../media/image550.jpg"/><Relationship Id="rId3" Type="http://schemas.openxmlformats.org/officeDocument/2006/relationships/image" Target="../media/image2.jpg"/><Relationship Id="rId7" Type="http://schemas.openxmlformats.org/officeDocument/2006/relationships/image" Target="../media/image54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48.jpg"/><Relationship Id="rId5" Type="http://schemas.openxmlformats.org/officeDocument/2006/relationships/image" Target="../media/image547.jpg"/><Relationship Id="rId4" Type="http://schemas.openxmlformats.org/officeDocument/2006/relationships/image" Target="../media/image546.jpg"/></Relationships>
</file>

<file path=ppt/slides/_rels/slide68.xml.rels><?xml version="1.0" encoding="UTF-8" standalone="yes"?>
<Relationships xmlns="http://schemas.openxmlformats.org/package/2006/relationships"><Relationship Id="rId8" Type="http://schemas.openxmlformats.org/officeDocument/2006/relationships/image" Target="../media/image555.jpg"/><Relationship Id="rId3" Type="http://schemas.openxmlformats.org/officeDocument/2006/relationships/image" Target="../media/image2.jpg"/><Relationship Id="rId7" Type="http://schemas.openxmlformats.org/officeDocument/2006/relationships/image" Target="../media/image55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53.jpg"/><Relationship Id="rId5" Type="http://schemas.openxmlformats.org/officeDocument/2006/relationships/image" Target="../media/image552.jpg"/><Relationship Id="rId4" Type="http://schemas.openxmlformats.org/officeDocument/2006/relationships/image" Target="../media/image551.jpg"/></Relationships>
</file>

<file path=ppt/slides/_rels/slide69.xml.rels><?xml version="1.0" encoding="UTF-8" standalone="yes"?>
<Relationships xmlns="http://schemas.openxmlformats.org/package/2006/relationships"><Relationship Id="rId8" Type="http://schemas.openxmlformats.org/officeDocument/2006/relationships/image" Target="../media/image560.jpg"/><Relationship Id="rId3" Type="http://schemas.openxmlformats.org/officeDocument/2006/relationships/image" Target="../media/image2.jpg"/><Relationship Id="rId7" Type="http://schemas.openxmlformats.org/officeDocument/2006/relationships/image" Target="../media/image55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58.jpg"/><Relationship Id="rId5" Type="http://schemas.openxmlformats.org/officeDocument/2006/relationships/image" Target="../media/image557.jpg"/><Relationship Id="rId4" Type="http://schemas.openxmlformats.org/officeDocument/2006/relationships/image" Target="../media/image556.jpg"/></Relationships>
</file>

<file path=ppt/slides/_rels/slide7.xml.rels><?xml version="1.0" encoding="UTF-8" standalone="yes"?>
<Relationships xmlns="http://schemas.openxmlformats.org/package/2006/relationships"><Relationship Id="rId8" Type="http://schemas.openxmlformats.org/officeDocument/2006/relationships/image" Target="../media/image45.jpg"/><Relationship Id="rId13" Type="http://schemas.openxmlformats.org/officeDocument/2006/relationships/image" Target="../media/image50.jpg"/><Relationship Id="rId18" Type="http://schemas.openxmlformats.org/officeDocument/2006/relationships/image" Target="../media/image55.jpg"/><Relationship Id="rId3" Type="http://schemas.openxmlformats.org/officeDocument/2006/relationships/image" Target="../media/image2.jpg"/><Relationship Id="rId7" Type="http://schemas.openxmlformats.org/officeDocument/2006/relationships/image" Target="../media/image44.jpg"/><Relationship Id="rId12" Type="http://schemas.openxmlformats.org/officeDocument/2006/relationships/image" Target="../media/image49.jpg"/><Relationship Id="rId17" Type="http://schemas.openxmlformats.org/officeDocument/2006/relationships/image" Target="../media/image54.jpg"/><Relationship Id="rId2" Type="http://schemas.openxmlformats.org/officeDocument/2006/relationships/image" Target="../media/image1.png"/><Relationship Id="rId16" Type="http://schemas.openxmlformats.org/officeDocument/2006/relationships/image" Target="../media/image53.jpg"/><Relationship Id="rId1" Type="http://schemas.openxmlformats.org/officeDocument/2006/relationships/slideLayout" Target="../slideLayouts/slideLayout1.xml"/><Relationship Id="rId6" Type="http://schemas.openxmlformats.org/officeDocument/2006/relationships/image" Target="../media/image43.jpg"/><Relationship Id="rId11" Type="http://schemas.openxmlformats.org/officeDocument/2006/relationships/image" Target="../media/image48.jpg"/><Relationship Id="rId5" Type="http://schemas.openxmlformats.org/officeDocument/2006/relationships/image" Target="../media/image42.jpg"/><Relationship Id="rId15" Type="http://schemas.openxmlformats.org/officeDocument/2006/relationships/image" Target="../media/image52.jpg"/><Relationship Id="rId10" Type="http://schemas.openxmlformats.org/officeDocument/2006/relationships/image" Target="../media/image47.jpg"/><Relationship Id="rId19" Type="http://schemas.openxmlformats.org/officeDocument/2006/relationships/image" Target="../media/image56.jpg"/><Relationship Id="rId4" Type="http://schemas.openxmlformats.org/officeDocument/2006/relationships/image" Target="../media/image41.jpg"/><Relationship Id="rId9" Type="http://schemas.openxmlformats.org/officeDocument/2006/relationships/image" Target="../media/image46.jpg"/><Relationship Id="rId14" Type="http://schemas.openxmlformats.org/officeDocument/2006/relationships/image" Target="../media/image51.jpg"/></Relationships>
</file>

<file path=ppt/slides/_rels/slide70.xml.rels><?xml version="1.0" encoding="UTF-8" standalone="yes"?>
<Relationships xmlns="http://schemas.openxmlformats.org/package/2006/relationships"><Relationship Id="rId8" Type="http://schemas.openxmlformats.org/officeDocument/2006/relationships/image" Target="../media/image565.jpg"/><Relationship Id="rId3" Type="http://schemas.openxmlformats.org/officeDocument/2006/relationships/image" Target="../media/image2.jpg"/><Relationship Id="rId7" Type="http://schemas.openxmlformats.org/officeDocument/2006/relationships/image" Target="../media/image56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63.jpg"/><Relationship Id="rId5" Type="http://schemas.openxmlformats.org/officeDocument/2006/relationships/image" Target="../media/image562.jpg"/><Relationship Id="rId4" Type="http://schemas.openxmlformats.org/officeDocument/2006/relationships/image" Target="../media/image561.jpg"/></Relationships>
</file>

<file path=ppt/slides/_rels/slide71.xml.rels><?xml version="1.0" encoding="UTF-8" standalone="yes"?>
<Relationships xmlns="http://schemas.openxmlformats.org/package/2006/relationships"><Relationship Id="rId8" Type="http://schemas.openxmlformats.org/officeDocument/2006/relationships/image" Target="../media/image570.jpg"/><Relationship Id="rId3" Type="http://schemas.openxmlformats.org/officeDocument/2006/relationships/image" Target="../media/image2.jpg"/><Relationship Id="rId7" Type="http://schemas.openxmlformats.org/officeDocument/2006/relationships/image" Target="../media/image56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68.jpg"/><Relationship Id="rId5" Type="http://schemas.openxmlformats.org/officeDocument/2006/relationships/image" Target="../media/image567.jpg"/><Relationship Id="rId4" Type="http://schemas.openxmlformats.org/officeDocument/2006/relationships/image" Target="../media/image566.jpg"/></Relationships>
</file>

<file path=ppt/slides/_rels/slide72.xml.rels><?xml version="1.0" encoding="UTF-8" standalone="yes"?>
<Relationships xmlns="http://schemas.openxmlformats.org/package/2006/relationships"><Relationship Id="rId8" Type="http://schemas.openxmlformats.org/officeDocument/2006/relationships/image" Target="../media/image575.jpg"/><Relationship Id="rId3" Type="http://schemas.openxmlformats.org/officeDocument/2006/relationships/image" Target="../media/image2.jpg"/><Relationship Id="rId7" Type="http://schemas.openxmlformats.org/officeDocument/2006/relationships/image" Target="../media/image57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73.jpg"/><Relationship Id="rId5" Type="http://schemas.openxmlformats.org/officeDocument/2006/relationships/image" Target="../media/image572.jpg"/><Relationship Id="rId4" Type="http://schemas.openxmlformats.org/officeDocument/2006/relationships/image" Target="../media/image571.jpg"/></Relationships>
</file>

<file path=ppt/slides/_rels/slide73.xml.rels><?xml version="1.0" encoding="UTF-8" standalone="yes"?>
<Relationships xmlns="http://schemas.openxmlformats.org/package/2006/relationships"><Relationship Id="rId8" Type="http://schemas.openxmlformats.org/officeDocument/2006/relationships/image" Target="../media/image580.jpg"/><Relationship Id="rId3" Type="http://schemas.openxmlformats.org/officeDocument/2006/relationships/image" Target="../media/image2.jpg"/><Relationship Id="rId7" Type="http://schemas.openxmlformats.org/officeDocument/2006/relationships/image" Target="../media/image57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78.jpg"/><Relationship Id="rId5" Type="http://schemas.openxmlformats.org/officeDocument/2006/relationships/image" Target="../media/image577.jpg"/><Relationship Id="rId4" Type="http://schemas.openxmlformats.org/officeDocument/2006/relationships/image" Target="../media/image576.jpg"/></Relationships>
</file>

<file path=ppt/slides/_rels/slide74.xml.rels><?xml version="1.0" encoding="UTF-8" standalone="yes"?>
<Relationships xmlns="http://schemas.openxmlformats.org/package/2006/relationships"><Relationship Id="rId8" Type="http://schemas.openxmlformats.org/officeDocument/2006/relationships/image" Target="../media/image585.jpg"/><Relationship Id="rId3" Type="http://schemas.openxmlformats.org/officeDocument/2006/relationships/image" Target="../media/image2.jpg"/><Relationship Id="rId7" Type="http://schemas.openxmlformats.org/officeDocument/2006/relationships/image" Target="../media/image58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83.jpg"/><Relationship Id="rId5" Type="http://schemas.openxmlformats.org/officeDocument/2006/relationships/image" Target="../media/image582.jpg"/><Relationship Id="rId4" Type="http://schemas.openxmlformats.org/officeDocument/2006/relationships/image" Target="../media/image581.jpg"/></Relationships>
</file>

<file path=ppt/slides/_rels/slide75.xml.rels><?xml version="1.0" encoding="UTF-8" standalone="yes"?>
<Relationships xmlns="http://schemas.openxmlformats.org/package/2006/relationships"><Relationship Id="rId8" Type="http://schemas.openxmlformats.org/officeDocument/2006/relationships/image" Target="../media/image590.jpg"/><Relationship Id="rId3" Type="http://schemas.openxmlformats.org/officeDocument/2006/relationships/image" Target="../media/image2.jpg"/><Relationship Id="rId7" Type="http://schemas.openxmlformats.org/officeDocument/2006/relationships/image" Target="../media/image58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88.jpg"/><Relationship Id="rId5" Type="http://schemas.openxmlformats.org/officeDocument/2006/relationships/image" Target="../media/image587.jpg"/><Relationship Id="rId4" Type="http://schemas.openxmlformats.org/officeDocument/2006/relationships/image" Target="../media/image586.jpg"/></Relationships>
</file>

<file path=ppt/slides/_rels/slide76.xml.rels><?xml version="1.0" encoding="UTF-8" standalone="yes"?>
<Relationships xmlns="http://schemas.openxmlformats.org/package/2006/relationships"><Relationship Id="rId8" Type="http://schemas.openxmlformats.org/officeDocument/2006/relationships/image" Target="../media/image595.jpg"/><Relationship Id="rId3" Type="http://schemas.openxmlformats.org/officeDocument/2006/relationships/image" Target="../media/image2.jpg"/><Relationship Id="rId7" Type="http://schemas.openxmlformats.org/officeDocument/2006/relationships/image" Target="../media/image59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93.jpg"/><Relationship Id="rId5" Type="http://schemas.openxmlformats.org/officeDocument/2006/relationships/image" Target="../media/image592.jpg"/><Relationship Id="rId4" Type="http://schemas.openxmlformats.org/officeDocument/2006/relationships/image" Target="../media/image591.jpg"/></Relationships>
</file>

<file path=ppt/slides/_rels/slide77.xml.rels><?xml version="1.0" encoding="UTF-8" standalone="yes"?>
<Relationships xmlns="http://schemas.openxmlformats.org/package/2006/relationships"><Relationship Id="rId8" Type="http://schemas.openxmlformats.org/officeDocument/2006/relationships/image" Target="../media/image600.jpg"/><Relationship Id="rId3" Type="http://schemas.openxmlformats.org/officeDocument/2006/relationships/image" Target="../media/image2.jpg"/><Relationship Id="rId7" Type="http://schemas.openxmlformats.org/officeDocument/2006/relationships/image" Target="../media/image59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98.jpg"/><Relationship Id="rId5" Type="http://schemas.openxmlformats.org/officeDocument/2006/relationships/image" Target="../media/image597.jpg"/><Relationship Id="rId4" Type="http://schemas.openxmlformats.org/officeDocument/2006/relationships/image" Target="../media/image596.jpg"/></Relationships>
</file>

<file path=ppt/slides/_rels/slide78.xml.rels><?xml version="1.0" encoding="UTF-8" standalone="yes"?>
<Relationships xmlns="http://schemas.openxmlformats.org/package/2006/relationships"><Relationship Id="rId8" Type="http://schemas.openxmlformats.org/officeDocument/2006/relationships/image" Target="../media/image605.jpg"/><Relationship Id="rId3" Type="http://schemas.openxmlformats.org/officeDocument/2006/relationships/image" Target="../media/image2.jpg"/><Relationship Id="rId7" Type="http://schemas.openxmlformats.org/officeDocument/2006/relationships/image" Target="../media/image604.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03.jpg"/><Relationship Id="rId5" Type="http://schemas.openxmlformats.org/officeDocument/2006/relationships/image" Target="../media/image602.jpg"/><Relationship Id="rId4" Type="http://schemas.openxmlformats.org/officeDocument/2006/relationships/image" Target="../media/image601.jpg"/></Relationships>
</file>

<file path=ppt/slides/_rels/slide79.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609.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08.jpg"/><Relationship Id="rId5" Type="http://schemas.openxmlformats.org/officeDocument/2006/relationships/image" Target="../media/image607.jpg"/><Relationship Id="rId4" Type="http://schemas.openxmlformats.org/officeDocument/2006/relationships/image" Target="../media/image606.jpg"/></Relationships>
</file>

<file path=ppt/slides/_rels/slide8.xml.rels><?xml version="1.0" encoding="UTF-8" standalone="yes"?>
<Relationships xmlns="http://schemas.openxmlformats.org/package/2006/relationships"><Relationship Id="rId8" Type="http://schemas.openxmlformats.org/officeDocument/2006/relationships/image" Target="../media/image61.jpg"/><Relationship Id="rId13" Type="http://schemas.openxmlformats.org/officeDocument/2006/relationships/image" Target="../media/image66.jpg"/><Relationship Id="rId18" Type="http://schemas.openxmlformats.org/officeDocument/2006/relationships/image" Target="../media/image71.jpg"/><Relationship Id="rId3" Type="http://schemas.openxmlformats.org/officeDocument/2006/relationships/image" Target="../media/image2.jpg"/><Relationship Id="rId7" Type="http://schemas.openxmlformats.org/officeDocument/2006/relationships/image" Target="../media/image60.jpg"/><Relationship Id="rId12" Type="http://schemas.openxmlformats.org/officeDocument/2006/relationships/image" Target="../media/image65.jpg"/><Relationship Id="rId17" Type="http://schemas.openxmlformats.org/officeDocument/2006/relationships/image" Target="../media/image70.jpg"/><Relationship Id="rId2" Type="http://schemas.openxmlformats.org/officeDocument/2006/relationships/image" Target="../media/image1.png"/><Relationship Id="rId16" Type="http://schemas.openxmlformats.org/officeDocument/2006/relationships/image" Target="../media/image69.jpg"/><Relationship Id="rId1" Type="http://schemas.openxmlformats.org/officeDocument/2006/relationships/slideLayout" Target="../slideLayouts/slideLayout1.xml"/><Relationship Id="rId6" Type="http://schemas.openxmlformats.org/officeDocument/2006/relationships/image" Target="../media/image59.jpg"/><Relationship Id="rId11" Type="http://schemas.openxmlformats.org/officeDocument/2006/relationships/image" Target="../media/image64.jpg"/><Relationship Id="rId5" Type="http://schemas.openxmlformats.org/officeDocument/2006/relationships/image" Target="../media/image58.jpg"/><Relationship Id="rId15" Type="http://schemas.openxmlformats.org/officeDocument/2006/relationships/image" Target="../media/image68.jpg"/><Relationship Id="rId10" Type="http://schemas.openxmlformats.org/officeDocument/2006/relationships/image" Target="../media/image63.jpg"/><Relationship Id="rId19" Type="http://schemas.openxmlformats.org/officeDocument/2006/relationships/image" Target="../media/image72.jpg"/><Relationship Id="rId4" Type="http://schemas.openxmlformats.org/officeDocument/2006/relationships/image" Target="../media/image57.jpg"/><Relationship Id="rId9" Type="http://schemas.openxmlformats.org/officeDocument/2006/relationships/image" Target="../media/image62.jpg"/><Relationship Id="rId14" Type="http://schemas.openxmlformats.org/officeDocument/2006/relationships/image" Target="../media/image67.jpg"/></Relationships>
</file>

<file path=ppt/slides/_rels/slide80.xml.rels><?xml version="1.0" encoding="UTF-8" standalone="yes"?>
<Relationships xmlns="http://schemas.openxmlformats.org/package/2006/relationships"><Relationship Id="rId8" Type="http://schemas.openxmlformats.org/officeDocument/2006/relationships/image" Target="../media/image614.jpg"/><Relationship Id="rId3" Type="http://schemas.openxmlformats.org/officeDocument/2006/relationships/image" Target="../media/image2.jpg"/><Relationship Id="rId7" Type="http://schemas.openxmlformats.org/officeDocument/2006/relationships/image" Target="../media/image61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12.jpg"/><Relationship Id="rId5" Type="http://schemas.openxmlformats.org/officeDocument/2006/relationships/image" Target="../media/image611.jpg"/><Relationship Id="rId4" Type="http://schemas.openxmlformats.org/officeDocument/2006/relationships/image" Target="../media/image610.jpg"/></Relationships>
</file>

<file path=ppt/slides/_rels/slide81.xml.rels><?xml version="1.0" encoding="UTF-8" standalone="yes"?>
<Relationships xmlns="http://schemas.openxmlformats.org/package/2006/relationships"><Relationship Id="rId8" Type="http://schemas.openxmlformats.org/officeDocument/2006/relationships/image" Target="../media/image619.jpg"/><Relationship Id="rId3" Type="http://schemas.openxmlformats.org/officeDocument/2006/relationships/image" Target="../media/image2.jpg"/><Relationship Id="rId7" Type="http://schemas.openxmlformats.org/officeDocument/2006/relationships/image" Target="../media/image61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17.jpg"/><Relationship Id="rId5" Type="http://schemas.openxmlformats.org/officeDocument/2006/relationships/image" Target="../media/image616.jpg"/><Relationship Id="rId4" Type="http://schemas.openxmlformats.org/officeDocument/2006/relationships/image" Target="../media/image615.jpg"/></Relationships>
</file>

<file path=ppt/slides/_rels/slide82.xml.rels><?xml version="1.0" encoding="UTF-8" standalone="yes"?>
<Relationships xmlns="http://schemas.openxmlformats.org/package/2006/relationships"><Relationship Id="rId8" Type="http://schemas.openxmlformats.org/officeDocument/2006/relationships/image" Target="../media/image624.jpg"/><Relationship Id="rId3" Type="http://schemas.openxmlformats.org/officeDocument/2006/relationships/image" Target="../media/image2.jpg"/><Relationship Id="rId7" Type="http://schemas.openxmlformats.org/officeDocument/2006/relationships/image" Target="../media/image62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22.jpg"/><Relationship Id="rId5" Type="http://schemas.openxmlformats.org/officeDocument/2006/relationships/image" Target="../media/image621.jpg"/><Relationship Id="rId4" Type="http://schemas.openxmlformats.org/officeDocument/2006/relationships/image" Target="../media/image620.jpg"/></Relationships>
</file>

<file path=ppt/slides/_rels/slide83.xml.rels><?xml version="1.0" encoding="UTF-8" standalone="yes"?>
<Relationships xmlns="http://schemas.openxmlformats.org/package/2006/relationships"><Relationship Id="rId8" Type="http://schemas.openxmlformats.org/officeDocument/2006/relationships/image" Target="../media/image629.jpg"/><Relationship Id="rId3" Type="http://schemas.openxmlformats.org/officeDocument/2006/relationships/image" Target="../media/image2.jpg"/><Relationship Id="rId7" Type="http://schemas.openxmlformats.org/officeDocument/2006/relationships/image" Target="../media/image62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27.jpg"/><Relationship Id="rId5" Type="http://schemas.openxmlformats.org/officeDocument/2006/relationships/image" Target="../media/image626.jpg"/><Relationship Id="rId4" Type="http://schemas.openxmlformats.org/officeDocument/2006/relationships/image" Target="../media/image625.jpg"/></Relationships>
</file>

<file path=ppt/slides/_rels/slide84.xml.rels><?xml version="1.0" encoding="UTF-8" standalone="yes"?>
<Relationships xmlns="http://schemas.openxmlformats.org/package/2006/relationships"><Relationship Id="rId8" Type="http://schemas.openxmlformats.org/officeDocument/2006/relationships/image" Target="../media/image634.jpg"/><Relationship Id="rId3" Type="http://schemas.openxmlformats.org/officeDocument/2006/relationships/image" Target="../media/image2.jpg"/><Relationship Id="rId7" Type="http://schemas.openxmlformats.org/officeDocument/2006/relationships/image" Target="../media/image63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32.jpg"/><Relationship Id="rId5" Type="http://schemas.openxmlformats.org/officeDocument/2006/relationships/image" Target="../media/image631.jpg"/><Relationship Id="rId4" Type="http://schemas.openxmlformats.org/officeDocument/2006/relationships/image" Target="../media/image630.jpg"/></Relationships>
</file>

<file path=ppt/slides/_rels/slide85.xml.rels><?xml version="1.0" encoding="UTF-8" standalone="yes"?>
<Relationships xmlns="http://schemas.openxmlformats.org/package/2006/relationships"><Relationship Id="rId8" Type="http://schemas.openxmlformats.org/officeDocument/2006/relationships/image" Target="../media/image639.jpg"/><Relationship Id="rId3" Type="http://schemas.openxmlformats.org/officeDocument/2006/relationships/image" Target="../media/image2.jpg"/><Relationship Id="rId7" Type="http://schemas.openxmlformats.org/officeDocument/2006/relationships/image" Target="../media/image63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37.jpg"/><Relationship Id="rId5" Type="http://schemas.openxmlformats.org/officeDocument/2006/relationships/image" Target="../media/image636.jpg"/><Relationship Id="rId4" Type="http://schemas.openxmlformats.org/officeDocument/2006/relationships/image" Target="../media/image635.jpg"/></Relationships>
</file>

<file path=ppt/slides/_rels/slide86.xml.rels><?xml version="1.0" encoding="UTF-8" standalone="yes"?>
<Relationships xmlns="http://schemas.openxmlformats.org/package/2006/relationships"><Relationship Id="rId8" Type="http://schemas.openxmlformats.org/officeDocument/2006/relationships/image" Target="../media/image644.jpg"/><Relationship Id="rId3" Type="http://schemas.openxmlformats.org/officeDocument/2006/relationships/image" Target="../media/image2.jpg"/><Relationship Id="rId7" Type="http://schemas.openxmlformats.org/officeDocument/2006/relationships/image" Target="../media/image64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42.jpg"/><Relationship Id="rId5" Type="http://schemas.openxmlformats.org/officeDocument/2006/relationships/image" Target="../media/image641.jpg"/><Relationship Id="rId4" Type="http://schemas.openxmlformats.org/officeDocument/2006/relationships/image" Target="../media/image640.jpg"/></Relationships>
</file>

<file path=ppt/slides/_rels/slide87.xml.rels><?xml version="1.0" encoding="UTF-8" standalone="yes"?>
<Relationships xmlns="http://schemas.openxmlformats.org/package/2006/relationships"><Relationship Id="rId8" Type="http://schemas.openxmlformats.org/officeDocument/2006/relationships/image" Target="../media/image649.jpg"/><Relationship Id="rId3" Type="http://schemas.openxmlformats.org/officeDocument/2006/relationships/image" Target="../media/image2.jpg"/><Relationship Id="rId7" Type="http://schemas.openxmlformats.org/officeDocument/2006/relationships/image" Target="../media/image64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47.jpg"/><Relationship Id="rId5" Type="http://schemas.openxmlformats.org/officeDocument/2006/relationships/image" Target="../media/image646.jpg"/><Relationship Id="rId4" Type="http://schemas.openxmlformats.org/officeDocument/2006/relationships/image" Target="../media/image645.jpg"/></Relationships>
</file>

<file path=ppt/slides/_rels/slide88.xml.rels><?xml version="1.0" encoding="UTF-8" standalone="yes"?>
<Relationships xmlns="http://schemas.openxmlformats.org/package/2006/relationships"><Relationship Id="rId8" Type="http://schemas.openxmlformats.org/officeDocument/2006/relationships/image" Target="../media/image654.jpg"/><Relationship Id="rId3" Type="http://schemas.openxmlformats.org/officeDocument/2006/relationships/image" Target="../media/image2.jpg"/><Relationship Id="rId7" Type="http://schemas.openxmlformats.org/officeDocument/2006/relationships/image" Target="../media/image65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52.jpg"/><Relationship Id="rId5" Type="http://schemas.openxmlformats.org/officeDocument/2006/relationships/image" Target="../media/image651.jpg"/><Relationship Id="rId4" Type="http://schemas.openxmlformats.org/officeDocument/2006/relationships/image" Target="../media/image650.jpg"/></Relationships>
</file>

<file path=ppt/slides/_rels/slide89.xml.rels><?xml version="1.0" encoding="UTF-8" standalone="yes"?>
<Relationships xmlns="http://schemas.openxmlformats.org/package/2006/relationships"><Relationship Id="rId8" Type="http://schemas.openxmlformats.org/officeDocument/2006/relationships/image" Target="../media/image659.jpg"/><Relationship Id="rId3" Type="http://schemas.openxmlformats.org/officeDocument/2006/relationships/image" Target="../media/image2.jpg"/><Relationship Id="rId7" Type="http://schemas.openxmlformats.org/officeDocument/2006/relationships/image" Target="../media/image65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57.jpg"/><Relationship Id="rId5" Type="http://schemas.openxmlformats.org/officeDocument/2006/relationships/image" Target="../media/image656.jpg"/><Relationship Id="rId4" Type="http://schemas.openxmlformats.org/officeDocument/2006/relationships/image" Target="../media/image655.jpg"/></Relationships>
</file>

<file path=ppt/slides/_rels/slide9.xml.rels><?xml version="1.0" encoding="UTF-8" standalone="yes"?>
<Relationships xmlns="http://schemas.openxmlformats.org/package/2006/relationships"><Relationship Id="rId8" Type="http://schemas.openxmlformats.org/officeDocument/2006/relationships/image" Target="../media/image77.jpg"/><Relationship Id="rId13" Type="http://schemas.openxmlformats.org/officeDocument/2006/relationships/image" Target="../media/image82.jpg"/><Relationship Id="rId18" Type="http://schemas.openxmlformats.org/officeDocument/2006/relationships/image" Target="../media/image87.jpg"/><Relationship Id="rId3" Type="http://schemas.openxmlformats.org/officeDocument/2006/relationships/image" Target="../media/image2.jpg"/><Relationship Id="rId7" Type="http://schemas.openxmlformats.org/officeDocument/2006/relationships/image" Target="../media/image76.jpg"/><Relationship Id="rId12" Type="http://schemas.openxmlformats.org/officeDocument/2006/relationships/image" Target="../media/image81.jpg"/><Relationship Id="rId17" Type="http://schemas.openxmlformats.org/officeDocument/2006/relationships/image" Target="../media/image86.jpg"/><Relationship Id="rId2" Type="http://schemas.openxmlformats.org/officeDocument/2006/relationships/image" Target="../media/image1.png"/><Relationship Id="rId16" Type="http://schemas.openxmlformats.org/officeDocument/2006/relationships/image" Target="../media/image85.jpg"/><Relationship Id="rId1" Type="http://schemas.openxmlformats.org/officeDocument/2006/relationships/slideLayout" Target="../slideLayouts/slideLayout1.xml"/><Relationship Id="rId6" Type="http://schemas.openxmlformats.org/officeDocument/2006/relationships/image" Target="../media/image75.jpg"/><Relationship Id="rId11" Type="http://schemas.openxmlformats.org/officeDocument/2006/relationships/image" Target="../media/image80.jpg"/><Relationship Id="rId5" Type="http://schemas.openxmlformats.org/officeDocument/2006/relationships/image" Target="../media/image74.jpg"/><Relationship Id="rId15" Type="http://schemas.openxmlformats.org/officeDocument/2006/relationships/image" Target="../media/image84.jpg"/><Relationship Id="rId10" Type="http://schemas.openxmlformats.org/officeDocument/2006/relationships/image" Target="../media/image79.jpg"/><Relationship Id="rId19" Type="http://schemas.openxmlformats.org/officeDocument/2006/relationships/image" Target="../media/image88.jpg"/><Relationship Id="rId4" Type="http://schemas.openxmlformats.org/officeDocument/2006/relationships/image" Target="../media/image73.jpg"/><Relationship Id="rId9" Type="http://schemas.openxmlformats.org/officeDocument/2006/relationships/image" Target="../media/image78.jpg"/><Relationship Id="rId14" Type="http://schemas.openxmlformats.org/officeDocument/2006/relationships/image" Target="../media/image83.jpg"/></Relationships>
</file>

<file path=ppt/slides/_rels/slide90.xml.rels><?xml version="1.0" encoding="UTF-8" standalone="yes"?>
<Relationships xmlns="http://schemas.openxmlformats.org/package/2006/relationships"><Relationship Id="rId8" Type="http://schemas.openxmlformats.org/officeDocument/2006/relationships/image" Target="../media/image664.jpg"/><Relationship Id="rId3" Type="http://schemas.openxmlformats.org/officeDocument/2006/relationships/image" Target="../media/image2.jpg"/><Relationship Id="rId7" Type="http://schemas.openxmlformats.org/officeDocument/2006/relationships/image" Target="../media/image66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62.jpg"/><Relationship Id="rId5" Type="http://schemas.openxmlformats.org/officeDocument/2006/relationships/image" Target="../media/image661.jpg"/><Relationship Id="rId4" Type="http://schemas.openxmlformats.org/officeDocument/2006/relationships/image" Target="../media/image660.jpg"/></Relationships>
</file>

<file path=ppt/slides/_rels/slide91.xml.rels><?xml version="1.0" encoding="UTF-8" standalone="yes"?>
<Relationships xmlns="http://schemas.openxmlformats.org/package/2006/relationships"><Relationship Id="rId8" Type="http://schemas.openxmlformats.org/officeDocument/2006/relationships/image" Target="../media/image669.jpg"/><Relationship Id="rId3" Type="http://schemas.openxmlformats.org/officeDocument/2006/relationships/image" Target="../media/image2.jpg"/><Relationship Id="rId7" Type="http://schemas.openxmlformats.org/officeDocument/2006/relationships/image" Target="../media/image66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67.jpg"/><Relationship Id="rId5" Type="http://schemas.openxmlformats.org/officeDocument/2006/relationships/image" Target="../media/image666.jpg"/><Relationship Id="rId4" Type="http://schemas.openxmlformats.org/officeDocument/2006/relationships/image" Target="../media/image665.jpg"/></Relationships>
</file>

<file path=ppt/slides/_rels/slide92.xml.rels><?xml version="1.0" encoding="UTF-8" standalone="yes"?>
<Relationships xmlns="http://schemas.openxmlformats.org/package/2006/relationships"><Relationship Id="rId8" Type="http://schemas.openxmlformats.org/officeDocument/2006/relationships/image" Target="../media/image674.jpg"/><Relationship Id="rId3" Type="http://schemas.openxmlformats.org/officeDocument/2006/relationships/image" Target="../media/image2.jpg"/><Relationship Id="rId7" Type="http://schemas.openxmlformats.org/officeDocument/2006/relationships/image" Target="../media/image67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72.jpg"/><Relationship Id="rId5" Type="http://schemas.openxmlformats.org/officeDocument/2006/relationships/image" Target="../media/image671.jpg"/><Relationship Id="rId4" Type="http://schemas.openxmlformats.org/officeDocument/2006/relationships/image" Target="../media/image670.jpg"/></Relationships>
</file>

<file path=ppt/slides/_rels/slide93.xml.rels><?xml version="1.0" encoding="UTF-8" standalone="yes"?>
<Relationships xmlns="http://schemas.openxmlformats.org/package/2006/relationships"><Relationship Id="rId8" Type="http://schemas.openxmlformats.org/officeDocument/2006/relationships/image" Target="../media/image679.jpg"/><Relationship Id="rId3" Type="http://schemas.openxmlformats.org/officeDocument/2006/relationships/image" Target="../media/image2.jpg"/><Relationship Id="rId7" Type="http://schemas.openxmlformats.org/officeDocument/2006/relationships/image" Target="../media/image67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77.jpg"/><Relationship Id="rId5" Type="http://schemas.openxmlformats.org/officeDocument/2006/relationships/image" Target="../media/image676.jpg"/><Relationship Id="rId4" Type="http://schemas.openxmlformats.org/officeDocument/2006/relationships/image" Target="../media/image675.jpg"/></Relationships>
</file>

<file path=ppt/slides/_rels/slide94.xml.rels><?xml version="1.0" encoding="UTF-8" standalone="yes"?>
<Relationships xmlns="http://schemas.openxmlformats.org/package/2006/relationships"><Relationship Id="rId8" Type="http://schemas.openxmlformats.org/officeDocument/2006/relationships/image" Target="../media/image684.jpg"/><Relationship Id="rId3" Type="http://schemas.openxmlformats.org/officeDocument/2006/relationships/image" Target="../media/image2.jpg"/><Relationship Id="rId7" Type="http://schemas.openxmlformats.org/officeDocument/2006/relationships/image" Target="../media/image68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82.jpg"/><Relationship Id="rId5" Type="http://schemas.openxmlformats.org/officeDocument/2006/relationships/image" Target="../media/image681.jpg"/><Relationship Id="rId4" Type="http://schemas.openxmlformats.org/officeDocument/2006/relationships/image" Target="../media/image680.jpg"/></Relationships>
</file>

<file path=ppt/slides/_rels/slide95.xml.rels><?xml version="1.0" encoding="UTF-8" standalone="yes"?>
<Relationships xmlns="http://schemas.openxmlformats.org/package/2006/relationships"><Relationship Id="rId8" Type="http://schemas.openxmlformats.org/officeDocument/2006/relationships/image" Target="../media/image689.jpg"/><Relationship Id="rId3" Type="http://schemas.openxmlformats.org/officeDocument/2006/relationships/image" Target="../media/image2.jpg"/><Relationship Id="rId7" Type="http://schemas.openxmlformats.org/officeDocument/2006/relationships/image" Target="../media/image68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87.jpg"/><Relationship Id="rId5" Type="http://schemas.openxmlformats.org/officeDocument/2006/relationships/image" Target="../media/image686.jpg"/><Relationship Id="rId4" Type="http://schemas.openxmlformats.org/officeDocument/2006/relationships/image" Target="../media/image685.jpg"/></Relationships>
</file>

<file path=ppt/slides/_rels/slide96.xml.rels><?xml version="1.0" encoding="UTF-8" standalone="yes"?>
<Relationships xmlns="http://schemas.openxmlformats.org/package/2006/relationships"><Relationship Id="rId8" Type="http://schemas.openxmlformats.org/officeDocument/2006/relationships/image" Target="../media/image694.jpg"/><Relationship Id="rId3" Type="http://schemas.openxmlformats.org/officeDocument/2006/relationships/image" Target="../media/image2.jpg"/><Relationship Id="rId7" Type="http://schemas.openxmlformats.org/officeDocument/2006/relationships/image" Target="../media/image69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92.jpg"/><Relationship Id="rId5" Type="http://schemas.openxmlformats.org/officeDocument/2006/relationships/image" Target="../media/image691.jpg"/><Relationship Id="rId4" Type="http://schemas.openxmlformats.org/officeDocument/2006/relationships/image" Target="../media/image690.jpg"/></Relationships>
</file>

<file path=ppt/slides/_rels/slide97.xml.rels><?xml version="1.0" encoding="UTF-8" standalone="yes"?>
<Relationships xmlns="http://schemas.openxmlformats.org/package/2006/relationships"><Relationship Id="rId8" Type="http://schemas.openxmlformats.org/officeDocument/2006/relationships/image" Target="../media/image699.jpg"/><Relationship Id="rId3" Type="http://schemas.openxmlformats.org/officeDocument/2006/relationships/image" Target="../media/image2.jpg"/><Relationship Id="rId7" Type="http://schemas.openxmlformats.org/officeDocument/2006/relationships/image" Target="../media/image69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697.jpg"/><Relationship Id="rId5" Type="http://schemas.openxmlformats.org/officeDocument/2006/relationships/image" Target="../media/image696.jpg"/><Relationship Id="rId4" Type="http://schemas.openxmlformats.org/officeDocument/2006/relationships/image" Target="../media/image695.jpg"/></Relationships>
</file>

<file path=ppt/slides/_rels/slide98.xml.rels><?xml version="1.0" encoding="UTF-8" standalone="yes"?>
<Relationships xmlns="http://schemas.openxmlformats.org/package/2006/relationships"><Relationship Id="rId8" Type="http://schemas.openxmlformats.org/officeDocument/2006/relationships/image" Target="../media/image704.jpg"/><Relationship Id="rId3" Type="http://schemas.openxmlformats.org/officeDocument/2006/relationships/image" Target="../media/image2.jpg"/><Relationship Id="rId7" Type="http://schemas.openxmlformats.org/officeDocument/2006/relationships/image" Target="../media/image703.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02.jpg"/><Relationship Id="rId5" Type="http://schemas.openxmlformats.org/officeDocument/2006/relationships/image" Target="../media/image701.jpg"/><Relationship Id="rId4" Type="http://schemas.openxmlformats.org/officeDocument/2006/relationships/image" Target="../media/image700.jpg"/></Relationships>
</file>

<file path=ppt/slides/_rels/slide99.xml.rels><?xml version="1.0" encoding="UTF-8" standalone="yes"?>
<Relationships xmlns="http://schemas.openxmlformats.org/package/2006/relationships"><Relationship Id="rId8" Type="http://schemas.openxmlformats.org/officeDocument/2006/relationships/image" Target="../media/image709.jpg"/><Relationship Id="rId3" Type="http://schemas.openxmlformats.org/officeDocument/2006/relationships/image" Target="../media/image2.jpg"/><Relationship Id="rId7" Type="http://schemas.openxmlformats.org/officeDocument/2006/relationships/image" Target="../media/image708.jpg"/><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707.jpg"/><Relationship Id="rId5" Type="http://schemas.openxmlformats.org/officeDocument/2006/relationships/image" Target="../media/image706.jpg"/><Relationship Id="rId4" Type="http://schemas.openxmlformats.org/officeDocument/2006/relationships/image" Target="../media/image705.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144000" cy="5334000"/>
          <a:chOff x="238125" y="0"/>
          <a:chExt cx="9144000" cy="5334000"/>
        </a:xfrm>
      </p:grpSpPr>
      <p:pic>
        <p:nvPicPr>
          <p:cNvPr id="8" name="Picture 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a:t>
            </a:r>
          </a:p>
        </p:txBody>
      </p:sp>
      <p:sp>
        <p:nvSpPr>
          <p:cNvPr id="6" name="TextBox 5"/>
          <p:cNvSpPr txBox="1"/>
          <p:nvPr/>
        </p:nvSpPr>
        <p:spPr>
          <a:xfrm>
            <a:off x="238125" y="1143000"/>
            <a:ext cx="400050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a:t>
            </a:r>
          </a:p>
        </p:txBody>
      </p:sp>
      <p:pic>
        <p:nvPicPr>
          <p:cNvPr id="7" name="Picture 6"/>
          <p:cNvPicPr>
            <a:picLocks noChangeAspect="1"/>
          </p:cNvPicPr>
          <p:nvPr/>
        </p:nvPicPr>
        <p:blipFill>
          <a:blip r:embed="rId4"/>
          <a:stretch>
            <a:fillRect/>
          </a:stretch>
        </p:blipFill>
        <p:spPr>
          <a:xfrm>
            <a:off x="4572000" y="1333500"/>
            <a:ext cx="4572000" cy="2571750"/>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3" name="Picture 4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HS7524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CARGO PNTS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GV2794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CARGO PNTS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11" name="Table 10"/>
          <p:cNvGraphicFramePr>
            <a:graphicFrameLocks noGrp="1"/>
          </p:cNvGraphicFramePr>
          <p:nvPr/>
        </p:nvGraphicFramePr>
        <p:xfrm>
          <a:off x="24955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HT4468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TIGHTS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HB2785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TIGHTS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16" name="Table 15"/>
          <p:cNvGraphicFramePr>
            <a:graphicFrameLocks noGrp="1"/>
          </p:cNvGraphicFramePr>
          <p:nvPr/>
        </p:nvGraphicFramePr>
        <p:xfrm>
          <a:off x="47053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7" name="Picture 16"/>
          <p:cNvPicPr>
            <a:picLocks noChangeAspect="1"/>
          </p:cNvPicPr>
          <p:nvPr/>
        </p:nvPicPr>
        <p:blipFill>
          <a:blip r:embed="rId8"/>
          <a:stretch>
            <a:fillRect/>
          </a:stretch>
        </p:blipFill>
        <p:spPr>
          <a:xfrm>
            <a:off x="4705350" y="1381125"/>
            <a:ext cx="904875" cy="857250"/>
          </a:xfrm>
          <a:prstGeom prst="rect">
            <a:avLst/>
          </a:prstGeom>
        </p:spPr>
      </p:pic>
      <p:sp>
        <p:nvSpPr>
          <p:cNvPr id="18" name="TextBox 17"/>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DORICO TRE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B LOGO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FN3349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B LOGO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graphicFrame>
        <p:nvGraphicFramePr>
          <p:cNvPr id="23" name="Table 22"/>
          <p:cNvGraphicFramePr>
            <a:graphicFrameLocks noGrp="1"/>
          </p:cNvGraphicFramePr>
          <p:nvPr/>
        </p:nvGraphicFramePr>
        <p:xfrm>
          <a:off x="80200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4" name="Picture 23"/>
          <p:cNvPicPr>
            <a:picLocks noChangeAspect="1"/>
          </p:cNvPicPr>
          <p:nvPr/>
        </p:nvPicPr>
        <p:blipFill>
          <a:blip r:embed="rId11"/>
          <a:stretch>
            <a:fillRect/>
          </a:stretch>
        </p:blipFill>
        <p:spPr>
          <a:xfrm>
            <a:off x="8020050" y="1381125"/>
            <a:ext cx="904875" cy="857250"/>
          </a:xfrm>
          <a:prstGeom prst="rect">
            <a:avLst/>
          </a:prstGeom>
        </p:spPr>
      </p:pic>
      <p:sp>
        <p:nvSpPr>
          <p:cNvPr id="25" name="TextBox 24"/>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FN3348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B LOGO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6" name="Picture 25"/>
          <p:cNvPicPr>
            <a:picLocks noChangeAspect="1"/>
          </p:cNvPicPr>
          <p:nvPr/>
        </p:nvPicPr>
        <p:blipFill>
          <a:blip r:embed="rId12"/>
          <a:stretch>
            <a:fillRect/>
          </a:stretch>
        </p:blipFill>
        <p:spPr>
          <a:xfrm>
            <a:off x="285750" y="3286125"/>
            <a:ext cx="904875" cy="857250"/>
          </a:xfrm>
          <a:prstGeom prst="rect">
            <a:avLst/>
          </a:prstGeom>
        </p:spPr>
      </p:pic>
      <p:sp>
        <p:nvSpPr>
          <p:cNvPr id="27" name="TextBox 26"/>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FN3355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PIQUE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28" name="Picture 27"/>
          <p:cNvPicPr>
            <a:picLocks noChangeAspect="1"/>
          </p:cNvPicPr>
          <p:nvPr/>
        </p:nvPicPr>
        <p:blipFill>
          <a:blip r:embed="rId13"/>
          <a:stretch>
            <a:fillRect/>
          </a:stretch>
        </p:blipFill>
        <p:spPr>
          <a:xfrm>
            <a:off x="1390650" y="3286125"/>
            <a:ext cx="904875" cy="857250"/>
          </a:xfrm>
          <a:prstGeom prst="rect">
            <a:avLst/>
          </a:prstGeom>
        </p:spPr>
      </p:pic>
      <p:sp>
        <p:nvSpPr>
          <p:cNvPr id="29" name="TextBox 28"/>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FN3356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PIQUE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30" name="Picture 29"/>
          <p:cNvPicPr>
            <a:picLocks noChangeAspect="1"/>
          </p:cNvPicPr>
          <p:nvPr/>
        </p:nvPicPr>
        <p:blipFill>
          <a:blip r:embed="rId14"/>
          <a:stretch>
            <a:fillRect/>
          </a:stretch>
        </p:blipFill>
        <p:spPr>
          <a:xfrm>
            <a:off x="2495550" y="3286125"/>
            <a:ext cx="904875" cy="857250"/>
          </a:xfrm>
          <a:prstGeom prst="rect">
            <a:avLst/>
          </a:prstGeom>
        </p:spPr>
      </p:pic>
      <p:sp>
        <p:nvSpPr>
          <p:cNvPr id="31" name="TextBox 30"/>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FN3358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32" name="Picture 31"/>
          <p:cNvPicPr>
            <a:picLocks noChangeAspect="1"/>
          </p:cNvPicPr>
          <p:nvPr/>
        </p:nvPicPr>
        <p:blipFill>
          <a:blip r:embed="rId15"/>
          <a:stretch>
            <a:fillRect/>
          </a:stretch>
        </p:blipFill>
        <p:spPr>
          <a:xfrm>
            <a:off x="3600450" y="3286125"/>
            <a:ext cx="904875" cy="857250"/>
          </a:xfrm>
          <a:prstGeom prst="rect">
            <a:avLst/>
          </a:prstGeom>
        </p:spPr>
      </p:pic>
      <p:sp>
        <p:nvSpPr>
          <p:cNvPr id="33" name="TextBox 32"/>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FN3359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graphicFrame>
        <p:nvGraphicFramePr>
          <p:cNvPr id="34" name="Table 33"/>
          <p:cNvGraphicFramePr>
            <a:graphicFrameLocks noGrp="1"/>
          </p:cNvGraphicFramePr>
          <p:nvPr/>
        </p:nvGraphicFramePr>
        <p:xfrm>
          <a:off x="47053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5" name="Picture 34"/>
          <p:cNvPicPr>
            <a:picLocks noChangeAspect="1"/>
          </p:cNvPicPr>
          <p:nvPr/>
        </p:nvPicPr>
        <p:blipFill>
          <a:blip r:embed="rId16"/>
          <a:stretch>
            <a:fillRect/>
          </a:stretch>
        </p:blipFill>
        <p:spPr>
          <a:xfrm>
            <a:off x="4705350" y="3286125"/>
            <a:ext cx="904875" cy="857250"/>
          </a:xfrm>
          <a:prstGeom prst="rect">
            <a:avLst/>
          </a:prstGeom>
        </p:spPr>
      </p:pic>
      <p:sp>
        <p:nvSpPr>
          <p:cNvPr id="36" name="TextBox 35"/>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37" name="Picture 36"/>
          <p:cNvPicPr>
            <a:picLocks noChangeAspect="1"/>
          </p:cNvPicPr>
          <p:nvPr/>
        </p:nvPicPr>
        <p:blipFill>
          <a:blip r:embed="rId17"/>
          <a:stretch>
            <a:fillRect/>
          </a:stretch>
        </p:blipFill>
        <p:spPr>
          <a:xfrm>
            <a:off x="5810250" y="3286125"/>
            <a:ext cx="904875" cy="857250"/>
          </a:xfrm>
          <a:prstGeom prst="rect">
            <a:avLst/>
          </a:prstGeom>
        </p:spPr>
      </p:pic>
      <p:sp>
        <p:nvSpPr>
          <p:cNvPr id="38" name="TextBox 37"/>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HT4664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39" name="Picture 38"/>
          <p:cNvPicPr>
            <a:picLocks noChangeAspect="1"/>
          </p:cNvPicPr>
          <p:nvPr/>
        </p:nvPicPr>
        <p:blipFill>
          <a:blip r:embed="rId18"/>
          <a:stretch>
            <a:fillRect/>
          </a:stretch>
        </p:blipFill>
        <p:spPr>
          <a:xfrm>
            <a:off x="6915150" y="3286125"/>
            <a:ext cx="904875" cy="857250"/>
          </a:xfrm>
          <a:prstGeom prst="rect">
            <a:avLst/>
          </a:prstGeom>
        </p:spPr>
      </p:pic>
      <p:sp>
        <p:nvSpPr>
          <p:cNvPr id="40" name="TextBox 39"/>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41" name="Picture 40"/>
          <p:cNvPicPr>
            <a:picLocks noChangeAspect="1"/>
          </p:cNvPicPr>
          <p:nvPr/>
        </p:nvPicPr>
        <p:blipFill>
          <a:blip r:embed="rId19"/>
          <a:stretch>
            <a:fillRect/>
          </a:stretch>
        </p:blipFill>
        <p:spPr>
          <a:xfrm>
            <a:off x="8020050" y="3286125"/>
            <a:ext cx="904875" cy="857250"/>
          </a:xfrm>
          <a:prstGeom prst="rect">
            <a:avLst/>
          </a:prstGeom>
        </p:spPr>
      </p:pic>
      <p:sp>
        <p:nvSpPr>
          <p:cNvPr id="42" name="TextBox 41"/>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HOODIE</a:t>
            </a:r>
          </a:p>
        </p:txBody>
      </p:sp>
      <p:sp>
        <p:nvSpPr>
          <p:cNvPr id="8" name="TextBox 7"/>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HT4499</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Kangaroo pocket</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HOODIE</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Kangaroo pocket</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HOODIE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GV4198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Kangaroo pocket</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GV4198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 CUFF PNT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Cuffed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a:t>
                      </a:r>
                    </a:p>
                    <a:p>
                      <a:pPr marL="47625" marR="0" lvl="0" indent="-47625" algn="l" fontAlgn="base">
                        <a:lnSpc>
                          <a:spcPct val="100000"/>
                        </a:lnSpc>
                      </a:pPr>
                      <a:r>
                        <a:rPr lang="en-US" sz="600" u="none" spc="0">
                          <a:solidFill>
                            <a:srgbClr val="000000">
                              <a:alpha val="100000"/>
                            </a:srgbClr>
                          </a:solidFill>
                          <a:latin typeface="AdihausDIN"/>
                        </a:rPr>
                        <a:t>• French terry</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 CUFF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GV4202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Cuffed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HOODIE</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HS9821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HOODIE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GV2799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GV2799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HOODIE</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HT4728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CREW</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GV0336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Crew Sweatshirt strengthens an essential style with sophisticated tailoring. Articulated sleeves add a dramatic element to the minimalist look. Crafted of soft French terry, the oversize pullover is detailed with intricate stitching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with pronounced sleeves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GV0336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109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CREW</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HS7440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Crew Sweatshirt strengthens an essential style with sophisticated tailoring. Articulated sleeves add a dramatic element to the minimalist look. Crafted of soft French terry, the oversize pullover is detailed with intricate stitching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with pronounced sleeves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0" name="Picture 3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FN3362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FN3361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F-Z HDY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FN3363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F-Z HDY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graphicFrame>
        <p:nvGraphicFramePr>
          <p:cNvPr id="15" name="Table 14"/>
          <p:cNvGraphicFramePr>
            <a:graphicFrameLocks noGrp="1"/>
          </p:cNvGraphicFramePr>
          <p:nvPr/>
        </p:nvGraphicFramePr>
        <p:xfrm>
          <a:off x="47053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FN3371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20" name="Picture 19"/>
          <p:cNvPicPr>
            <a:picLocks noChangeAspect="1"/>
          </p:cNvPicPr>
          <p:nvPr/>
        </p:nvPicPr>
        <p:blipFill>
          <a:blip r:embed="rId10"/>
          <a:stretch>
            <a:fillRect/>
          </a:stretch>
        </p:blipFill>
        <p:spPr>
          <a:xfrm>
            <a:off x="6915150" y="1381125"/>
            <a:ext cx="904875" cy="857250"/>
          </a:xfrm>
          <a:prstGeom prst="rect">
            <a:avLst/>
          </a:prstGeom>
        </p:spPr>
      </p:pic>
      <p:sp>
        <p:nvSpPr>
          <p:cNvPr id="21" name="TextBox 20"/>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FN3376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SL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6" name="Picture 25"/>
          <p:cNvPicPr>
            <a:picLocks noChangeAspect="1"/>
          </p:cNvPicPr>
          <p:nvPr/>
        </p:nvPicPr>
        <p:blipFill>
          <a:blip r:embed="rId13"/>
          <a:stretch>
            <a:fillRect/>
          </a:stretch>
        </p:blipFill>
        <p:spPr>
          <a:xfrm>
            <a:off x="1390650" y="3286125"/>
            <a:ext cx="904875" cy="857250"/>
          </a:xfrm>
          <a:prstGeom prst="rect">
            <a:avLst/>
          </a:prstGeom>
        </p:spPr>
      </p:pic>
      <p:sp>
        <p:nvSpPr>
          <p:cNvPr id="27" name="TextBox 26"/>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FN3383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SL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8" name="Picture 27"/>
          <p:cNvPicPr>
            <a:picLocks noChangeAspect="1"/>
          </p:cNvPicPr>
          <p:nvPr/>
        </p:nvPicPr>
        <p:blipFill>
          <a:blip r:embed="rId14"/>
          <a:stretch>
            <a:fillRect/>
          </a:stretch>
        </p:blipFill>
        <p:spPr>
          <a:xfrm>
            <a:off x="2495550" y="3286125"/>
            <a:ext cx="904875" cy="857250"/>
          </a:xfrm>
          <a:prstGeom prst="rect">
            <a:avLst/>
          </a:prstGeom>
        </p:spPr>
      </p:pic>
      <p:sp>
        <p:nvSpPr>
          <p:cNvPr id="29" name="TextBox 28"/>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CF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0" name="Picture 29"/>
          <p:cNvPicPr>
            <a:picLocks noChangeAspect="1"/>
          </p:cNvPicPr>
          <p:nvPr/>
        </p:nvPicPr>
        <p:blipFill>
          <a:blip r:embed="rId15"/>
          <a:stretch>
            <a:fillRect/>
          </a:stretch>
        </p:blipFill>
        <p:spPr>
          <a:xfrm>
            <a:off x="3600450" y="3286125"/>
            <a:ext cx="904875" cy="857250"/>
          </a:xfrm>
          <a:prstGeom prst="rect">
            <a:avLst/>
          </a:prstGeom>
        </p:spPr>
      </p:pic>
      <p:sp>
        <p:nvSpPr>
          <p:cNvPr id="31" name="TextBox 30"/>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FN3385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CF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2" name="Picture 31"/>
          <p:cNvPicPr>
            <a:picLocks noChangeAspect="1"/>
          </p:cNvPicPr>
          <p:nvPr/>
        </p:nvPicPr>
        <p:blipFill>
          <a:blip r:embed="rId16"/>
          <a:stretch>
            <a:fillRect/>
          </a:stretch>
        </p:blipFill>
        <p:spPr>
          <a:xfrm>
            <a:off x="4705350" y="3286125"/>
            <a:ext cx="904875" cy="857250"/>
          </a:xfrm>
          <a:prstGeom prst="rect">
            <a:avLst/>
          </a:prstGeom>
        </p:spPr>
      </p:pic>
      <p:sp>
        <p:nvSpPr>
          <p:cNvPr id="33" name="TextBox 32"/>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FN3394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endParaRPr/>
          </a:p>
        </p:txBody>
      </p:sp>
      <p:pic>
        <p:nvPicPr>
          <p:cNvPr id="34" name="Picture 33"/>
          <p:cNvPicPr>
            <a:picLocks noChangeAspect="1"/>
          </p:cNvPicPr>
          <p:nvPr/>
        </p:nvPicPr>
        <p:blipFill>
          <a:blip r:embed="rId17"/>
          <a:stretch>
            <a:fillRect/>
          </a:stretch>
        </p:blipFill>
        <p:spPr>
          <a:xfrm>
            <a:off x="5810250" y="3286125"/>
            <a:ext cx="904875" cy="857250"/>
          </a:xfrm>
          <a:prstGeom prst="rect">
            <a:avLst/>
          </a:prstGeom>
        </p:spPr>
      </p:pic>
      <p:sp>
        <p:nvSpPr>
          <p:cNvPr id="35" name="TextBox 34"/>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endParaRPr/>
          </a:p>
        </p:txBody>
      </p:sp>
      <p:pic>
        <p:nvPicPr>
          <p:cNvPr id="36" name="Picture 35"/>
          <p:cNvPicPr>
            <a:picLocks noChangeAspect="1"/>
          </p:cNvPicPr>
          <p:nvPr/>
        </p:nvPicPr>
        <p:blipFill>
          <a:blip r:embed="rId18"/>
          <a:stretch>
            <a:fillRect/>
          </a:stretch>
        </p:blipFill>
        <p:spPr>
          <a:xfrm>
            <a:off x="6915150" y="3286125"/>
            <a:ext cx="904875" cy="857250"/>
          </a:xfrm>
          <a:prstGeom prst="rect">
            <a:avLst/>
          </a:prstGeom>
        </p:spPr>
      </p:pic>
      <p:sp>
        <p:nvSpPr>
          <p:cNvPr id="37" name="TextBox 36"/>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FN3482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8" name="Picture 37"/>
          <p:cNvPicPr>
            <a:picLocks noChangeAspect="1"/>
          </p:cNvPicPr>
          <p:nvPr/>
        </p:nvPicPr>
        <p:blipFill>
          <a:blip r:embed="rId19"/>
          <a:stretch>
            <a:fillRect/>
          </a:stretch>
        </p:blipFill>
        <p:spPr>
          <a:xfrm>
            <a:off x="8020050" y="3286125"/>
            <a:ext cx="904875" cy="857250"/>
          </a:xfrm>
          <a:prstGeom prst="rect">
            <a:avLst/>
          </a:prstGeom>
        </p:spPr>
      </p:pic>
      <p:sp>
        <p:nvSpPr>
          <p:cNvPr id="39" name="TextBox 38"/>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HS7500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CREW</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HS7441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Crew Sweatshirt strengthens an essential style with sophisticated tailoring. Articulated sleeves add a dramatic element to the minimalist look. Crafted of soft French terry, the oversize pullover is detailed with intricate stitching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with pronounced sleeves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F-ZIP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GV0341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Full-Zip Hoodie strengthens an essential style with sophisticated tailoring. Articulated sleeves add a dramatic element to the minimalist look. Crafted of soft French terry, the oversize sweatshirt is detailed with intricate stitching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hoodie with pronounced sleeves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two-way zip</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back hem</a:t>
                      </a:r>
                    </a:p>
                    <a:p>
                      <a:pPr marL="47625" marR="0" lvl="0" indent="-47625" algn="l" fontAlgn="base">
                        <a:lnSpc>
                          <a:spcPct val="100000"/>
                        </a:lnSpc>
                      </a:pPr>
                      <a:r>
                        <a:rPr lang="en-US" sz="600" u="none" spc="0">
                          <a:solidFill>
                            <a:srgbClr val="000000">
                              <a:alpha val="100000"/>
                            </a:srgbClr>
                          </a:solidFill>
                          <a:latin typeface="AdihausDIN"/>
                        </a:rPr>
                        <a:t>• Drawcord-adjustable hood</a:t>
                      </a:r>
                    </a:p>
                    <a:p>
                      <a:pPr marL="47625" marR="0" lvl="0" indent="-47625" algn="l" fontAlgn="base">
                        <a:lnSpc>
                          <a:spcPct val="100000"/>
                        </a:lnSpc>
                      </a:pPr>
                      <a:r>
                        <a:rPr lang="en-US" sz="600" u="none" spc="0">
                          <a:solidFill>
                            <a:srgbClr val="000000">
                              <a:alpha val="100000"/>
                            </a:srgbClr>
                          </a:solidFill>
                          <a:latin typeface="AdihausDIN"/>
                        </a:rPr>
                        <a:t>• Side zip pockets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GV0341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LC F-ZIP</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HS7449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Full-Zip Hoodie strengthens an essential style with sophisticated tailoring. Articulated sleeves add a dramatic element to the minimalist look. Crafted of soft French terry, the oversize sweatshirt is detailed with intricate stitching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hoodie with pronounced sleeves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two-way zip</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back hem</a:t>
                      </a:r>
                    </a:p>
                    <a:p>
                      <a:pPr marL="47625" marR="0" lvl="0" indent="-47625" algn="l" fontAlgn="base">
                        <a:lnSpc>
                          <a:spcPct val="100000"/>
                        </a:lnSpc>
                      </a:pPr>
                      <a:r>
                        <a:rPr lang="en-US" sz="600" u="none" spc="0">
                          <a:solidFill>
                            <a:srgbClr val="000000">
                              <a:alpha val="100000"/>
                            </a:srgbClr>
                          </a:solidFill>
                          <a:latin typeface="AdihausDIN"/>
                        </a:rPr>
                        <a:t>• Drawcord-adjustable hood</a:t>
                      </a:r>
                    </a:p>
                    <a:p>
                      <a:pPr marL="47625" marR="0" lvl="0" indent="-47625" algn="l" fontAlgn="base">
                        <a:lnSpc>
                          <a:spcPct val="100000"/>
                        </a:lnSpc>
                      </a:pPr>
                      <a:r>
                        <a:rPr lang="en-US" sz="600" u="none" spc="0">
                          <a:solidFill>
                            <a:srgbClr val="000000">
                              <a:alpha val="100000"/>
                            </a:srgbClr>
                          </a:solidFill>
                          <a:latin typeface="AdihausDIN"/>
                        </a:rPr>
                        <a:t>• Side zip pockets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HS7449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FT CFF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GV2785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Terry Cuffed Pants reimagine a recognisable sport style in soft French terry detailed with intricate stitching. The relaxed fit gives them a modern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Cosy French terry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a:t>
                      </a:r>
                    </a:p>
                    <a:p>
                      <a:pPr marL="47625" marR="0" lvl="0" indent="-47625" algn="l" fontAlgn="base">
                        <a:lnSpc>
                          <a:spcPct val="100000"/>
                        </a:lnSpc>
                      </a:pPr>
                      <a:r>
                        <a:rPr lang="en-US" sz="600" u="none" spc="0">
                          <a:solidFill>
                            <a:srgbClr val="000000">
                              <a:alpha val="100000"/>
                            </a:srgbClr>
                          </a:solidFill>
                          <a:latin typeface="AdihausDIN"/>
                        </a:rPr>
                        <a:t>• French terry</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Back patch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GV2785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FT CFF PNT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HS9820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Terry Cuffed Pants reimagine a recognisable sport style in soft French terry detailed with intricate stitching. The relaxed fit gives them a modern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Cosy French terry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Back patch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HS9820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FT CFF PNT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HT4727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Terry Cuffed Pants reimagine a recognisable sport style in soft French terry detailed with intricate stitching. The relaxed fit gives them a modern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Cosy French terry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Back patch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EKD67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CARGO PNTS</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HS7524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the essence of Y-3, the Classic Refined Wool Stretch Cargo Pants showcase the strength and duality of sport through fashion. The utilitarian silhouette moves into sophisticated territory with premium material. A casual, relaxed fit and low-slung crotch offers comfort and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belt loops</a:t>
                      </a:r>
                    </a:p>
                    <a:p>
                      <a:pPr marL="47625" marR="0" lvl="0" indent="-47625" algn="l" fontAlgn="base">
                        <a:lnSpc>
                          <a:spcPct val="100000"/>
                        </a:lnSpc>
                      </a:pPr>
                      <a:r>
                        <a:rPr lang="en-US" sz="600" u="none" spc="0">
                          <a:solidFill>
                            <a:srgbClr val="000000">
                              <a:alpha val="100000"/>
                            </a:srgbClr>
                          </a:solidFill>
                          <a:latin typeface="AdihausDIN"/>
                        </a:rPr>
                        <a:t>• 57% refined wool, 38% polyester, 5% elastane twill</a:t>
                      </a:r>
                    </a:p>
                    <a:p>
                      <a:pPr marL="47625" marR="0" lvl="0" indent="-47625" algn="l" fontAlgn="base">
                        <a:lnSpc>
                          <a:spcPct val="100000"/>
                        </a:lnSpc>
                      </a:pPr>
                      <a:r>
                        <a:rPr lang="en-US" sz="600" u="none" spc="0">
                          <a:solidFill>
                            <a:srgbClr val="000000">
                              <a:alpha val="100000"/>
                            </a:srgbClr>
                          </a:solidFill>
                          <a:latin typeface="AdihausDIN"/>
                        </a:rPr>
                        <a:t>• Smooth taffeta lining</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patch pockets</a:t>
                      </a:r>
                    </a:p>
                    <a:p>
                      <a:pPr marL="47625" marR="0" lvl="0" indent="-47625" algn="l" fontAlgn="base">
                        <a:lnSpc>
                          <a:spcPct val="100000"/>
                        </a:lnSpc>
                      </a:pPr>
                      <a:r>
                        <a:rPr lang="en-US" sz="600" u="none" spc="0">
                          <a:solidFill>
                            <a:srgbClr val="000000">
                              <a:alpha val="100000"/>
                            </a:srgbClr>
                          </a:solidFill>
                          <a:latin typeface="AdihausDIN"/>
                        </a:rPr>
                        <a:t>• Cuffed hems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EKE55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CARGO PNTS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GV2794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the essence of Y-3, the Classic Refined Wool Stretch Cargo Pants showcase the strength and duality of sport through fashion. The utilitarian silhouette moves into sophisticated territory with premium material. A casual, relaxed fit and low-slung crotch offers comfort and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belt loops</a:t>
                      </a:r>
                    </a:p>
                    <a:p>
                      <a:pPr marL="47625" marR="0" lvl="0" indent="-47625" algn="l" fontAlgn="base">
                        <a:lnSpc>
                          <a:spcPct val="100000"/>
                        </a:lnSpc>
                      </a:pPr>
                      <a:r>
                        <a:rPr lang="en-US" sz="600" u="none" spc="0">
                          <a:solidFill>
                            <a:srgbClr val="000000">
                              <a:alpha val="100000"/>
                            </a:srgbClr>
                          </a:solidFill>
                          <a:latin typeface="AdihausDIN"/>
                        </a:rPr>
                        <a:t>• 57% refined wool, 38% polyester, 5% elastane twill</a:t>
                      </a:r>
                    </a:p>
                    <a:p>
                      <a:pPr marL="47625" marR="0" lvl="0" indent="-47625" algn="l" fontAlgn="base">
                        <a:lnSpc>
                          <a:spcPct val="100000"/>
                        </a:lnSpc>
                      </a:pPr>
                      <a:r>
                        <a:rPr lang="en-US" sz="600" u="none" spc="0">
                          <a:solidFill>
                            <a:srgbClr val="000000">
                              <a:alpha val="100000"/>
                            </a:srgbClr>
                          </a:solidFill>
                          <a:latin typeface="AdihausDIN"/>
                        </a:rPr>
                        <a:t>• Smooth taffeta lining</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patch pockets</a:t>
                      </a:r>
                    </a:p>
                    <a:p>
                      <a:pPr marL="47625" marR="0" lvl="0" indent="-47625" algn="l" fontAlgn="base">
                        <a:lnSpc>
                          <a:spcPct val="100000"/>
                        </a:lnSpc>
                      </a:pPr>
                      <a:r>
                        <a:rPr lang="en-US" sz="600" u="none" spc="0">
                          <a:solidFill>
                            <a:srgbClr val="000000">
                              <a:alpha val="100000"/>
                            </a:srgbClr>
                          </a:solidFill>
                          <a:latin typeface="AdihausDIN"/>
                        </a:rPr>
                        <a:t>• Cuffed hems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GV2794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EKE55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TIGHTS</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HT4468</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TEACH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Running Tights are crafted from a sweat-wicking nylon-wool blend to offer comfort and breathability. The seamless compression fit provides a lightweight, supportive feel. Graphic details complete the bold aesthetic.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Seamless, lightweight Y-3 tights</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34% polyester, 35% wool, 27% nylon, 4%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 with a featherweight feel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HT4468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H1945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119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TIGHTS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HB2785</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Running Tights are crafted from a sweat-wicking nylon-wool blend to offer comfort and breathability. The seamless compression fit provides a lightweight, supportive feel. Graphic details complete the bold aesthetic.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Seamless, lightweight Y-3 tights</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34% polyester, 35% wool, 27% nylon, 4%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 with a featherweight feel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H1945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2" name="Picture 4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HG8672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TRX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HP1344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FS0221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SF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HS9823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SF TRK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7" name="Picture 16"/>
          <p:cNvPicPr>
            <a:picLocks noChangeAspect="1"/>
          </p:cNvPicPr>
          <p:nvPr/>
        </p:nvPicPr>
        <p:blipFill>
          <a:blip r:embed="rId9"/>
          <a:stretch>
            <a:fillRect/>
          </a:stretch>
        </p:blipFill>
        <p:spPr>
          <a:xfrm>
            <a:off x="5810250" y="1381125"/>
            <a:ext cx="904875" cy="857250"/>
          </a:xfrm>
          <a:prstGeom prst="rect">
            <a:avLst/>
          </a:prstGeom>
        </p:spPr>
      </p:pic>
      <p:sp>
        <p:nvSpPr>
          <p:cNvPr id="18" name="TextBox 17"/>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 SL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19" name="Picture 18"/>
          <p:cNvPicPr>
            <a:picLocks noChangeAspect="1"/>
          </p:cNvPicPr>
          <p:nvPr/>
        </p:nvPicPr>
        <p:blipFill>
          <a:blip r:embed="rId10"/>
          <a:stretch>
            <a:fillRect/>
          </a:stretch>
        </p:blipFill>
        <p:spPr>
          <a:xfrm>
            <a:off x="6915150" y="1381125"/>
            <a:ext cx="904875" cy="857250"/>
          </a:xfrm>
          <a:prstGeom prst="rect">
            <a:avLst/>
          </a:prstGeom>
        </p:spPr>
      </p:pic>
      <p:sp>
        <p:nvSpPr>
          <p:cNvPr id="20" name="TextBox 19"/>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FS3311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 SL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21" name="Picture 20"/>
          <p:cNvPicPr>
            <a:picLocks noChangeAspect="1"/>
          </p:cNvPicPr>
          <p:nvPr/>
        </p:nvPicPr>
        <p:blipFill>
          <a:blip r:embed="rId11"/>
          <a:stretch>
            <a:fillRect/>
          </a:stretch>
        </p:blipFill>
        <p:spPr>
          <a:xfrm>
            <a:off x="8020050" y="1381125"/>
            <a:ext cx="904875" cy="857250"/>
          </a:xfrm>
          <a:prstGeom prst="rect">
            <a:avLst/>
          </a:prstGeom>
        </p:spPr>
      </p:pic>
      <p:sp>
        <p:nvSpPr>
          <p:cNvPr id="22" name="TextBox 21"/>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FS3329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3" name="Picture 22"/>
          <p:cNvPicPr>
            <a:picLocks noChangeAspect="1"/>
          </p:cNvPicPr>
          <p:nvPr/>
        </p:nvPicPr>
        <p:blipFill>
          <a:blip r:embed="rId12"/>
          <a:stretch>
            <a:fillRect/>
          </a:stretch>
        </p:blipFill>
        <p:spPr>
          <a:xfrm>
            <a:off x="285750" y="3286125"/>
            <a:ext cx="904875" cy="857250"/>
          </a:xfrm>
          <a:prstGeom prst="rect">
            <a:avLst/>
          </a:prstGeom>
        </p:spPr>
      </p:pic>
      <p:sp>
        <p:nvSpPr>
          <p:cNvPr id="24" name="TextBox 23"/>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 TRK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5" name="Picture 24"/>
          <p:cNvPicPr>
            <a:picLocks noChangeAspect="1"/>
          </p:cNvPicPr>
          <p:nvPr/>
        </p:nvPicPr>
        <p:blipFill>
          <a:blip r:embed="rId13"/>
          <a:stretch>
            <a:fillRect/>
          </a:stretch>
        </p:blipFill>
        <p:spPr>
          <a:xfrm>
            <a:off x="1390650" y="3286125"/>
            <a:ext cx="904875" cy="857250"/>
          </a:xfrm>
          <a:prstGeom prst="rect">
            <a:avLst/>
          </a:prstGeom>
        </p:spPr>
      </p:pic>
      <p:sp>
        <p:nvSpPr>
          <p:cNvPr id="26" name="TextBox 25"/>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HS7546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LNR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27" name="Picture 26"/>
          <p:cNvPicPr>
            <a:picLocks noChangeAspect="1"/>
          </p:cNvPicPr>
          <p:nvPr/>
        </p:nvPicPr>
        <p:blipFill>
          <a:blip r:embed="rId14"/>
          <a:stretch>
            <a:fillRect/>
          </a:stretch>
        </p:blipFill>
        <p:spPr>
          <a:xfrm>
            <a:off x="2495550" y="3286125"/>
            <a:ext cx="904875" cy="857250"/>
          </a:xfrm>
          <a:prstGeom prst="rect">
            <a:avLst/>
          </a:prstGeom>
        </p:spPr>
      </p:pic>
      <p:sp>
        <p:nvSpPr>
          <p:cNvPr id="28" name="TextBox 27"/>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LNR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29" name="Table 28"/>
          <p:cNvGraphicFramePr>
            <a:graphicFrameLocks noGrp="1"/>
          </p:cNvGraphicFramePr>
          <p:nvPr/>
        </p:nvGraphicFramePr>
        <p:xfrm>
          <a:off x="36004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0" name="Picture 29"/>
          <p:cNvPicPr>
            <a:picLocks noChangeAspect="1"/>
          </p:cNvPicPr>
          <p:nvPr/>
        </p:nvPicPr>
        <p:blipFill>
          <a:blip r:embed="rId15"/>
          <a:stretch>
            <a:fillRect/>
          </a:stretch>
        </p:blipFill>
        <p:spPr>
          <a:xfrm>
            <a:off x="3600450" y="3286125"/>
            <a:ext cx="904875" cy="857250"/>
          </a:xfrm>
          <a:prstGeom prst="rect">
            <a:avLst/>
          </a:prstGeom>
        </p:spPr>
      </p:pic>
      <p:sp>
        <p:nvSpPr>
          <p:cNvPr id="31" name="TextBox 30"/>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HS7538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TS C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32" name="Picture 31"/>
          <p:cNvPicPr>
            <a:picLocks noChangeAspect="1"/>
          </p:cNvPicPr>
          <p:nvPr/>
        </p:nvPicPr>
        <p:blipFill>
          <a:blip r:embed="rId16"/>
          <a:stretch>
            <a:fillRect/>
          </a:stretch>
        </p:blipFill>
        <p:spPr>
          <a:xfrm>
            <a:off x="4705350" y="3286125"/>
            <a:ext cx="904875" cy="857250"/>
          </a:xfrm>
          <a:prstGeom prst="rect">
            <a:avLst/>
          </a:prstGeom>
        </p:spPr>
      </p:pic>
      <p:sp>
        <p:nvSpPr>
          <p:cNvPr id="33" name="TextBox 32"/>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HG6153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TS C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34" name="Table 33"/>
          <p:cNvGraphicFramePr>
            <a:graphicFrameLocks noGrp="1"/>
          </p:cNvGraphicFramePr>
          <p:nvPr/>
        </p:nvGraphicFramePr>
        <p:xfrm>
          <a:off x="58102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5" name="Picture 34"/>
          <p:cNvPicPr>
            <a:picLocks noChangeAspect="1"/>
          </p:cNvPicPr>
          <p:nvPr/>
        </p:nvPicPr>
        <p:blipFill>
          <a:blip r:embed="rId17"/>
          <a:stretch>
            <a:fillRect/>
          </a:stretch>
        </p:blipFill>
        <p:spPr>
          <a:xfrm>
            <a:off x="5810250" y="3286125"/>
            <a:ext cx="904875" cy="857250"/>
          </a:xfrm>
          <a:prstGeom prst="rect">
            <a:avLst/>
          </a:prstGeom>
        </p:spPr>
      </p:pic>
      <p:sp>
        <p:nvSpPr>
          <p:cNvPr id="36" name="TextBox 35"/>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HM5039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LOGO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37" name="Picture 36"/>
          <p:cNvPicPr>
            <a:picLocks noChangeAspect="1"/>
          </p:cNvPicPr>
          <p:nvPr/>
        </p:nvPicPr>
        <p:blipFill>
          <a:blip r:embed="rId18"/>
          <a:stretch>
            <a:fillRect/>
          </a:stretch>
        </p:blipFill>
        <p:spPr>
          <a:xfrm>
            <a:off x="6915150" y="3286125"/>
            <a:ext cx="904875" cy="857250"/>
          </a:xfrm>
          <a:prstGeom prst="rect">
            <a:avLst/>
          </a:prstGeom>
        </p:spPr>
      </p:pic>
      <p:sp>
        <p:nvSpPr>
          <p:cNvPr id="38" name="TextBox 37"/>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HT2279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LOGO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graphicFrame>
        <p:nvGraphicFramePr>
          <p:cNvPr id="39" name="Table 38"/>
          <p:cNvGraphicFramePr>
            <a:graphicFrameLocks noGrp="1"/>
          </p:cNvGraphicFramePr>
          <p:nvPr/>
        </p:nvGraphicFramePr>
        <p:xfrm>
          <a:off x="80200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0" name="Picture 39"/>
          <p:cNvPicPr>
            <a:picLocks noChangeAspect="1"/>
          </p:cNvPicPr>
          <p:nvPr/>
        </p:nvPicPr>
        <p:blipFill>
          <a:blip r:embed="rId19"/>
          <a:stretch>
            <a:fillRect/>
          </a:stretch>
        </p:blipFill>
        <p:spPr>
          <a:xfrm>
            <a:off x="8020050" y="3286125"/>
            <a:ext cx="904875" cy="857250"/>
          </a:xfrm>
          <a:prstGeom prst="rect">
            <a:avLst/>
          </a:prstGeom>
        </p:spPr>
      </p:pic>
      <p:sp>
        <p:nvSpPr>
          <p:cNvPr id="41" name="TextBox 40"/>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LT DWN SKR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DORICO TRE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Dorico Nylon Hood Trench Coat is fabricated in water-repellent fabric and is seam sealed on the inside. The belt allows for the shape to be adjusted, and attaches the backpack which can be carried separately as a tote bag. It has a loose shape for comfortable layering.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loose-fitting Y-3 trench coat with a detachable bag</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83% polyester, 17% nylon plain weave</a:t>
                      </a:r>
                    </a:p>
                    <a:p>
                      <a:pPr marL="47625" marR="0" lvl="0" indent="-47625" algn="l" fontAlgn="base">
                        <a:lnSpc>
                          <a:spcPct val="100000"/>
                        </a:lnSpc>
                      </a:pPr>
                      <a:r>
                        <a:rPr lang="en-US" sz="600" u="none" spc="0">
                          <a:solidFill>
                            <a:srgbClr val="000000">
                              <a:alpha val="100000"/>
                            </a:srgbClr>
                          </a:solidFill>
                          <a:latin typeface="AdihausDIN"/>
                        </a:rPr>
                        <a:t>• Seam-sealed inside</a:t>
                      </a:r>
                    </a:p>
                    <a:p>
                      <a:pPr marL="47625" marR="0" lvl="0" indent="-47625" algn="l" fontAlgn="base">
                        <a:lnSpc>
                          <a:spcPct val="100000"/>
                        </a:lnSpc>
                      </a:pPr>
                      <a:r>
                        <a:rPr lang="en-US" sz="600" u="none" spc="0">
                          <a:solidFill>
                            <a:srgbClr val="000000">
                              <a:alpha val="100000"/>
                            </a:srgbClr>
                          </a:solidFill>
                          <a:latin typeface="AdihausDIN"/>
                        </a:rPr>
                        <a:t>• Belt with buckle on the waist</a:t>
                      </a:r>
                    </a:p>
                    <a:p>
                      <a:pPr marL="47625" marR="0" lvl="0" indent="-47625" algn="l" fontAlgn="base">
                        <a:lnSpc>
                          <a:spcPct val="100000"/>
                        </a:lnSpc>
                      </a:pPr>
                      <a:r>
                        <a:rPr lang="en-US" sz="600" u="none" spc="0">
                          <a:solidFill>
                            <a:srgbClr val="000000">
                              <a:alpha val="100000"/>
                            </a:srgbClr>
                          </a:solidFill>
                          <a:latin typeface="AdihausDIN"/>
                        </a:rPr>
                        <a:t>• Detachable backpack</a:t>
                      </a:r>
                    </a:p>
                    <a:p>
                      <a:pPr marL="47625" marR="0" lvl="0" indent="-47625" algn="l" fontAlgn="base">
                        <a:lnSpc>
                          <a:spcPct val="100000"/>
                        </a:lnSpc>
                      </a:pPr>
                      <a:r>
                        <a:rPr lang="en-US" sz="600" u="none" spc="0">
                          <a:solidFill>
                            <a:srgbClr val="000000">
                              <a:alpha val="100000"/>
                            </a:srgbClr>
                          </a:solidFill>
                          <a:latin typeface="AdihausDIN"/>
                        </a:rPr>
                        <a:t>• Water repellent with aqua-guard zips</a:t>
                      </a:r>
                    </a:p>
                    <a:p>
                      <a:pPr marL="47625" marR="0" lvl="0" indent="-47625" algn="l" fontAlgn="base">
                        <a:lnSpc>
                          <a:spcPct val="100000"/>
                        </a:lnSpc>
                      </a:pPr>
                      <a:r>
                        <a:rPr lang="en-US" sz="600" u="none" spc="0">
                          <a:solidFill>
                            <a:srgbClr val="000000">
                              <a:alpha val="100000"/>
                            </a:srgbClr>
                          </a:solidFill>
                          <a:latin typeface="AdihausDIN"/>
                        </a:rPr>
                        <a:t>• Matte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H4954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B LOGO SS TEE</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Back Logo Tee evokes power through its simplicity. A large, tonal Y-3 logo complements the minimalist design. The soft cotton jersey top is detailed with intricate stitching detail.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on leg</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B LOGO SS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FN3349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Back Logo Tee evokes power through its simplicity. A large, tonal Y-3 logo complements the minimalist design. The soft cotton jersey top is detailed with intricate stitching detail.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on leg</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FN3349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B LOGO SS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FN3348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Back Logo Tee evokes power through its simplicity. A large, tonal Y-3 logo complements the minimalist design. The soft cotton jersey top is detailed with intricate stitching detail.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on leg</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FN3348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PIQUE POLO</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FN3355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an essential silhouette with subtle sophistication. The Classic Polo is defined with intricate stitched details. It's crafted of lightweight pique fabric signed off with a subtle contrast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a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PIQUE POLO</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FN3356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an essential silhouette with subtle sophistication. The Classic Polo is defined with intricate stitched details. It's crafted of lightweight pique fabric signed off with a subtle contrast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a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FN3356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FN3358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FN3359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FN3359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8" name="TextBox 7"/>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HT2287</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129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HT4664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HT4664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5" name="Picture 4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HS9796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LT DWN SKR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HB1697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BTN SHIRT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HB1696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BTN SHIRT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graphicFrame>
        <p:nvGraphicFramePr>
          <p:cNvPr id="13" name="Table 12"/>
          <p:cNvGraphicFramePr>
            <a:graphicFrameLocks noGrp="1"/>
          </p:cNvGraphicFramePr>
          <p:nvPr/>
        </p:nvGraphicFramePr>
        <p:xfrm>
          <a:off x="36004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HS9831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R WOOL SKT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HS9830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R WOOL SKT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HH8910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WNDBRK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20" name="Table 19"/>
          <p:cNvGraphicFramePr>
            <a:graphicFrameLocks noGrp="1"/>
          </p:cNvGraphicFramePr>
          <p:nvPr/>
        </p:nvGraphicFramePr>
        <p:xfrm>
          <a:off x="69151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WNDBRK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3" name="Picture 22"/>
          <p:cNvPicPr>
            <a:picLocks noChangeAspect="1"/>
          </p:cNvPicPr>
          <p:nvPr/>
        </p:nvPicPr>
        <p:blipFill>
          <a:blip r:embed="rId11"/>
          <a:stretch>
            <a:fillRect/>
          </a:stretch>
        </p:blipFill>
        <p:spPr>
          <a:xfrm>
            <a:off x="8020050" y="1381125"/>
            <a:ext cx="904875" cy="857250"/>
          </a:xfrm>
          <a:prstGeom prst="rect">
            <a:avLst/>
          </a:prstGeom>
        </p:spPr>
      </p:pic>
      <p:sp>
        <p:nvSpPr>
          <p:cNvPr id="24" name="TextBox 23"/>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HB2791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KNT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25" name="Table 24"/>
          <p:cNvGraphicFramePr>
            <a:graphicFrameLocks noGrp="1"/>
          </p:cNvGraphicFramePr>
          <p:nvPr/>
        </p:nvGraphicFramePr>
        <p:xfrm>
          <a:off x="2857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6" name="Picture 25"/>
          <p:cNvPicPr>
            <a:picLocks noChangeAspect="1"/>
          </p:cNvPicPr>
          <p:nvPr/>
        </p:nvPicPr>
        <p:blipFill>
          <a:blip r:embed="rId12"/>
          <a:stretch>
            <a:fillRect/>
          </a:stretch>
        </p:blipFill>
        <p:spPr>
          <a:xfrm>
            <a:off x="285750" y="3286125"/>
            <a:ext cx="904875" cy="857250"/>
          </a:xfrm>
          <a:prstGeom prst="rect">
            <a:avLst/>
          </a:prstGeom>
        </p:spPr>
      </p:pic>
      <p:sp>
        <p:nvSpPr>
          <p:cNvPr id="27" name="TextBox 26"/>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HS9817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KNT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28" name="Table 27"/>
          <p:cNvGraphicFramePr>
            <a:graphicFrameLocks noGrp="1"/>
          </p:cNvGraphicFramePr>
          <p:nvPr/>
        </p:nvGraphicFramePr>
        <p:xfrm>
          <a:off x="13906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9" name="Picture 28"/>
          <p:cNvPicPr>
            <a:picLocks noChangeAspect="1"/>
          </p:cNvPicPr>
          <p:nvPr/>
        </p:nvPicPr>
        <p:blipFill>
          <a:blip r:embed="rId13"/>
          <a:stretch>
            <a:fillRect/>
          </a:stretch>
        </p:blipFill>
        <p:spPr>
          <a:xfrm>
            <a:off x="1390650" y="3286125"/>
            <a:ext cx="904875" cy="857250"/>
          </a:xfrm>
          <a:prstGeom prst="rect">
            <a:avLst/>
          </a:prstGeom>
        </p:spPr>
      </p:pic>
      <p:sp>
        <p:nvSpPr>
          <p:cNvPr id="30" name="TextBox 29"/>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COACH JACKET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31" name="Picture 30"/>
          <p:cNvPicPr>
            <a:picLocks noChangeAspect="1"/>
          </p:cNvPicPr>
          <p:nvPr/>
        </p:nvPicPr>
        <p:blipFill>
          <a:blip r:embed="rId14"/>
          <a:stretch>
            <a:fillRect/>
          </a:stretch>
        </p:blipFill>
        <p:spPr>
          <a:xfrm>
            <a:off x="2495550" y="3286125"/>
            <a:ext cx="904875" cy="857250"/>
          </a:xfrm>
          <a:prstGeom prst="rect">
            <a:avLst/>
          </a:prstGeom>
        </p:spPr>
      </p:pic>
      <p:sp>
        <p:nvSpPr>
          <p:cNvPr id="32" name="TextBox 31"/>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LNR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3" name="Picture 32"/>
          <p:cNvPicPr>
            <a:picLocks noChangeAspect="1"/>
          </p:cNvPicPr>
          <p:nvPr/>
        </p:nvPicPr>
        <p:blipFill>
          <a:blip r:embed="rId15"/>
          <a:stretch>
            <a:fillRect/>
          </a:stretch>
        </p:blipFill>
        <p:spPr>
          <a:xfrm>
            <a:off x="3600450" y="3286125"/>
            <a:ext cx="904875" cy="857250"/>
          </a:xfrm>
          <a:prstGeom prst="rect">
            <a:avLst/>
          </a:prstGeom>
        </p:spPr>
      </p:pic>
      <p:sp>
        <p:nvSpPr>
          <p:cNvPr id="34" name="TextBox 33"/>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HS7547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LNR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5" name="Picture 34"/>
          <p:cNvPicPr>
            <a:picLocks noChangeAspect="1"/>
          </p:cNvPicPr>
          <p:nvPr/>
        </p:nvPicPr>
        <p:blipFill>
          <a:blip r:embed="rId16"/>
          <a:stretch>
            <a:fillRect/>
          </a:stretch>
        </p:blipFill>
        <p:spPr>
          <a:xfrm>
            <a:off x="4705350" y="3286125"/>
            <a:ext cx="904875" cy="857250"/>
          </a:xfrm>
          <a:prstGeom prst="rect">
            <a:avLst/>
          </a:prstGeom>
        </p:spPr>
      </p:pic>
      <p:sp>
        <p:nvSpPr>
          <p:cNvPr id="36" name="TextBox 35"/>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TCH SLK DR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7" name="Picture 36"/>
          <p:cNvPicPr>
            <a:picLocks noChangeAspect="1"/>
          </p:cNvPicPr>
          <p:nvPr/>
        </p:nvPicPr>
        <p:blipFill>
          <a:blip r:embed="rId17"/>
          <a:stretch>
            <a:fillRect/>
          </a:stretch>
        </p:blipFill>
        <p:spPr>
          <a:xfrm>
            <a:off x="5810250" y="3286125"/>
            <a:ext cx="904875" cy="857250"/>
          </a:xfrm>
          <a:prstGeom prst="rect">
            <a:avLst/>
          </a:prstGeom>
        </p:spPr>
      </p:pic>
      <p:sp>
        <p:nvSpPr>
          <p:cNvPr id="38" name="TextBox 37"/>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HS7570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TCH SLK DR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39" name="Table 38"/>
          <p:cNvGraphicFramePr>
            <a:graphicFrameLocks noGrp="1"/>
          </p:cNvGraphicFramePr>
          <p:nvPr/>
        </p:nvGraphicFramePr>
        <p:xfrm>
          <a:off x="69151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0" name="Picture 39"/>
          <p:cNvPicPr>
            <a:picLocks noChangeAspect="1"/>
          </p:cNvPicPr>
          <p:nvPr/>
        </p:nvPicPr>
        <p:blipFill>
          <a:blip r:embed="rId18"/>
          <a:stretch>
            <a:fillRect/>
          </a:stretch>
        </p:blipFill>
        <p:spPr>
          <a:xfrm>
            <a:off x="6915150" y="3286125"/>
            <a:ext cx="904875" cy="857250"/>
          </a:xfrm>
          <a:prstGeom prst="rect">
            <a:avLst/>
          </a:prstGeom>
        </p:spPr>
      </p:pic>
      <p:sp>
        <p:nvSpPr>
          <p:cNvPr id="41" name="TextBox 40"/>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HG8604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CF CRG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42" name="Table 41"/>
          <p:cNvGraphicFramePr>
            <a:graphicFrameLocks noGrp="1"/>
          </p:cNvGraphicFramePr>
          <p:nvPr/>
        </p:nvGraphicFramePr>
        <p:xfrm>
          <a:off x="80200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3" name="Picture 42"/>
          <p:cNvPicPr>
            <a:picLocks noChangeAspect="1"/>
          </p:cNvPicPr>
          <p:nvPr/>
        </p:nvPicPr>
        <p:blipFill>
          <a:blip r:embed="rId19"/>
          <a:stretch>
            <a:fillRect/>
          </a:stretch>
        </p:blipFill>
        <p:spPr>
          <a:xfrm>
            <a:off x="8020050" y="3286125"/>
            <a:ext cx="904875" cy="857250"/>
          </a:xfrm>
          <a:prstGeom prst="rect">
            <a:avLst/>
          </a:prstGeom>
        </p:spPr>
      </p:pic>
      <p:sp>
        <p:nvSpPr>
          <p:cNvPr id="44" name="TextBox 43"/>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R WOOL TT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LS TEE</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Tee has a modern, relaxed cut built in comfortable single jersey cotton. A tonal, soft-to-the-touch Y-3 logo makes its mark on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long-sleeve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Side slits in hem</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LS TEE</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Tee has a modern, relaxed cut built in comfortable single jersey cotton. A tonal, soft-to-the-touch Y-3 logo makes its mark on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long-sleeve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Side slits in hem</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LS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FN3362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Tee has a modern, relaxed cut built in comfortable single jersey cotton. A tonal, soft-to-the-touch Y-3 logo makes its mark on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long-sleeve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Side slits in hem</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LS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FN3361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Tee has a modern, relaxed cut built in comfortable single jersey cotton. A tonal, soft-to-the-touch Y-3 logo makes its mark on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long-sleeve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Side slits in hem</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F-Z HDY</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Back Logo Full-Zip Hoodie evokes power through its simplicity. A large, tonal Y-3 logo complements the minimalist design. The soft French terry layer is finished with comfortable ribbed details.This cotton product supports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hoodie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two-way zip</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Soft Y-3 sweatshirt</a:t>
                      </a:r>
                    </a:p>
                    <a:p>
                      <a:pPr marL="47625" marR="0" lvl="0" indent="-47625" algn="l" fontAlgn="base">
                        <a:lnSpc>
                          <a:spcPct val="100000"/>
                        </a:lnSpc>
                      </a:pPr>
                      <a:r>
                        <a:rPr lang="en-US" sz="600" u="none" spc="0">
                          <a:solidFill>
                            <a:srgbClr val="000000">
                              <a:alpha val="100000"/>
                            </a:srgbClr>
                          </a:solidFill>
                          <a:latin typeface="AdihausDIN"/>
                        </a:rPr>
                        <a:t>• FreeLift design</a:t>
                      </a:r>
                    </a:p>
                    <a:p>
                      <a:pPr marL="47625" marR="0" lvl="0" indent="-47625" algn="l" fontAlgn="base">
                        <a:lnSpc>
                          <a:spcPct val="100000"/>
                        </a:lnSpc>
                      </a:pPr>
                      <a:r>
                        <a:rPr lang="en-US" sz="600" u="none" spc="0">
                          <a:solidFill>
                            <a:srgbClr val="000000">
                              <a:alpha val="100000"/>
                            </a:srgbClr>
                          </a:solidFill>
                          <a:latin typeface="AdihausDIN"/>
                        </a:rPr>
                        <a:t>• Front welt pockets</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Ribbed hem</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F-Z HDY</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FN3363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Back Logo Full-Zip Hoodie evokes power through its simplicity. A large, tonal Y-3 logo complements the minimalist design. The soft French terry layer is finished with comfortable ribbed details.This cotton product supports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hoodie by Y-3</a:t>
                      </a:r>
                    </a:p>
                    <a:p>
                      <a:pPr marL="47625" marR="0" lvl="0" indent="-47625" algn="l" fontAlgn="base">
                        <a:lnSpc>
                          <a:spcPct val="100000"/>
                        </a:lnSpc>
                      </a:pPr>
                      <a:r>
                        <a:rPr lang="en-US" sz="600" u="none" spc="0">
                          <a:solidFill>
                            <a:srgbClr val="000000">
                              <a:alpha val="100000"/>
                            </a:srgbClr>
                          </a:solidFill>
                          <a:latin typeface="AdihausDIN"/>
                        </a:rPr>
                        <a:t>• Front welt pockets</a:t>
                      </a:r>
                    </a:p>
                    <a:p>
                      <a:pPr marL="47625" marR="0" lvl="0" indent="-47625" algn="l" fontAlgn="base">
                        <a:lnSpc>
                          <a:spcPct val="100000"/>
                        </a:lnSpc>
                      </a:pPr>
                      <a:r>
                        <a:rPr lang="en-US" sz="600" u="none" spc="0">
                          <a:solidFill>
                            <a:srgbClr val="000000">
                              <a:alpha val="100000"/>
                            </a:srgbClr>
                          </a:solidFill>
                          <a:latin typeface="AdihausDIN"/>
                        </a:rPr>
                        <a:t>• FreeLift Pattern allows overhead movement with stay-put coverage</a:t>
                      </a:r>
                    </a:p>
                    <a:p>
                      <a:pPr marL="47625" marR="0" lvl="0" indent="-47625" algn="l" fontAlgn="base">
                        <a:lnSpc>
                          <a:spcPct val="100000"/>
                        </a:lnSpc>
                      </a:pPr>
                      <a:r>
                        <a:rPr lang="en-US" sz="600" u="none" spc="0">
                          <a:solidFill>
                            <a:srgbClr val="000000">
                              <a:alpha val="100000"/>
                            </a:srgbClr>
                          </a:solidFill>
                          <a:latin typeface="AdihausDIN"/>
                        </a:rPr>
                        <a:t>• 100% cotton</a:t>
                      </a:r>
                    </a:p>
                    <a:p>
                      <a:pPr marL="47625" marR="0" lvl="0" indent="-47625" algn="l" fontAlgn="base">
                        <a:lnSpc>
                          <a:spcPct val="100000"/>
                        </a:lnSpc>
                      </a:pPr>
                      <a:r>
                        <a:rPr lang="en-US" sz="600" u="none" spc="0">
                          <a:solidFill>
                            <a:srgbClr val="000000">
                              <a:alpha val="100000"/>
                            </a:srgbClr>
                          </a:solidFill>
                          <a:latin typeface="AdihausDIN"/>
                        </a:rPr>
                        <a:t>• French terry</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Ribbed hem</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Matte Y-3 logo on back</a:t>
                      </a:r>
                    </a:p>
                    <a:p>
                      <a:pPr marL="47625" marR="0" lvl="0" indent="-47625" algn="l" fontAlgn="base">
                        <a:lnSpc>
                          <a:spcPct val="100000"/>
                        </a:lnSpc>
                      </a:pPr>
                      <a:r>
                        <a:rPr lang="en-US" sz="600" u="none" spc="0">
                          <a:solidFill>
                            <a:srgbClr val="000000">
                              <a:alpha val="100000"/>
                            </a:srgbClr>
                          </a:solidFill>
                          <a:latin typeface="AdihausDIN"/>
                        </a:rPr>
                        <a:t>• Full two-way zip</a:t>
                      </a:r>
                    </a:p>
                    <a:p>
                      <a:pPr marL="47625" marR="0" lvl="0" indent="-47625" algn="l" fontAlgn="base">
                        <a:lnSpc>
                          <a:spcPct val="100000"/>
                        </a:lnSpc>
                      </a:pPr>
                      <a:r>
                        <a:rPr lang="en-US" sz="600" u="none" spc="0">
                          <a:solidFill>
                            <a:srgbClr val="000000">
                              <a:alpha val="100000"/>
                            </a:srgbClr>
                          </a:solidFill>
                          <a:latin typeface="AdihausDIN"/>
                        </a:rPr>
                        <a:t>• Tie cord on hood</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CRW SWT</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Logo Sweatshirt evokes power through its simplicity. A bold, statement Y-3 logo stands out against the minimalist design. The soft French terry layer is finished with comfortable, contrast ribbed details.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pullover by Y-3</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FreeLift Pattern allows overhead movement with stay-put coverage</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Ribbed hem</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Matte Y-3 logo on back</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cotton French terry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CRW SWT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FN3371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Logo Sweatshirt evokes power through its simplicity. A bold, statement Y-3 logo stands out against the minimalist design. The soft French terry layer is finished with comfortable, contrast ribbed details.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pullover by Y-3</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FreeLift Pattern allows overhead movement with stay-put coverage</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Ribbed hem</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Matte Y-3 logo on back</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cotton French terry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TRK JKT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Track Jacket brings refined sport essence to today's streets. Crafted of smooth fabric, the top features an innovative sleeve construction that offers comfort and full range of motion. Elegant top-stitching and a streamlined micro zipper-p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sleek track jacket by Y-3</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Stand-up collar</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FreeLift Pattern offers a full range of motion and stay-put coverage during overhead movement</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Half-moon lining at neck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139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TRK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FN3376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Track Jacket brings refined sport essence to today's streets. Crafted of smooth fabric, the top features an innovative sleeve construction that offers comfort and full range of motion. Elegant top-stitching and a streamlined micro zipper-p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sleek track jacket by Y-3</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Stand-up collar</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FreeLift Pattern offers a full range of motion and stay-put coverage during overhead movement</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Y-3 logo on back</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5" name="Picture 4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HB3423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H-ZIP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graphicFrame>
        <p:nvGraphicFramePr>
          <p:cNvPr id="9" name="Table 8"/>
          <p:cNvGraphicFramePr>
            <a:graphicFrameLocks noGrp="1"/>
          </p:cNvGraphicFramePr>
          <p:nvPr/>
        </p:nvGraphicFramePr>
        <p:xfrm>
          <a:off x="13906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H-ZIP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HG8601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SL CRG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HT2350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HM5035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18" name="Table 17"/>
          <p:cNvGraphicFramePr>
            <a:graphicFrameLocks noGrp="1"/>
          </p:cNvGraphicFramePr>
          <p:nvPr/>
        </p:nvGraphicFramePr>
        <p:xfrm>
          <a:off x="58102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21" name="Table 20"/>
          <p:cNvGraphicFramePr>
            <a:graphicFrameLocks noGrp="1"/>
          </p:cNvGraphicFramePr>
          <p:nvPr/>
        </p:nvGraphicFramePr>
        <p:xfrm>
          <a:off x="69151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2" name="Picture 21"/>
          <p:cNvPicPr>
            <a:picLocks noChangeAspect="1"/>
          </p:cNvPicPr>
          <p:nvPr/>
        </p:nvPicPr>
        <p:blipFill>
          <a:blip r:embed="rId10"/>
          <a:stretch>
            <a:fillRect/>
          </a:stretch>
        </p:blipFill>
        <p:spPr>
          <a:xfrm>
            <a:off x="6915150" y="1381125"/>
            <a:ext cx="904875" cy="857250"/>
          </a:xfrm>
          <a:prstGeom prst="rect">
            <a:avLst/>
          </a:prstGeom>
        </p:spPr>
      </p:pic>
      <p:sp>
        <p:nvSpPr>
          <p:cNvPr id="23" name="TextBox 22"/>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HT4469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4" name="Picture 23"/>
          <p:cNvPicPr>
            <a:picLocks noChangeAspect="1"/>
          </p:cNvPicPr>
          <p:nvPr/>
        </p:nvPicPr>
        <p:blipFill>
          <a:blip r:embed="rId11"/>
          <a:stretch>
            <a:fillRect/>
          </a:stretch>
        </p:blipFill>
        <p:spPr>
          <a:xfrm>
            <a:off x="8020050" y="1381125"/>
            <a:ext cx="904875" cy="857250"/>
          </a:xfrm>
          <a:prstGeom prst="rect">
            <a:avLst/>
          </a:prstGeom>
        </p:spPr>
      </p:pic>
      <p:sp>
        <p:nvSpPr>
          <p:cNvPr id="25" name="TextBox 24"/>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HH8906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graphicFrame>
        <p:nvGraphicFramePr>
          <p:cNvPr id="26" name="Table 25"/>
          <p:cNvGraphicFramePr>
            <a:graphicFrameLocks noGrp="1"/>
          </p:cNvGraphicFramePr>
          <p:nvPr/>
        </p:nvGraphicFramePr>
        <p:xfrm>
          <a:off x="2857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7" name="Picture 26"/>
          <p:cNvPicPr>
            <a:picLocks noChangeAspect="1"/>
          </p:cNvPicPr>
          <p:nvPr/>
        </p:nvPicPr>
        <p:blipFill>
          <a:blip r:embed="rId12"/>
          <a:stretch>
            <a:fillRect/>
          </a:stretch>
        </p:blipFill>
        <p:spPr>
          <a:xfrm>
            <a:off x="285750" y="3286125"/>
            <a:ext cx="904875" cy="857250"/>
          </a:xfrm>
          <a:prstGeom prst="rect">
            <a:avLst/>
          </a:prstGeom>
        </p:spPr>
      </p:pic>
      <p:sp>
        <p:nvSpPr>
          <p:cNvPr id="28" name="TextBox 27"/>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HS7456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SHL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9" name="Picture 28"/>
          <p:cNvPicPr>
            <a:picLocks noChangeAspect="1"/>
          </p:cNvPicPr>
          <p:nvPr/>
        </p:nvPicPr>
        <p:blipFill>
          <a:blip r:embed="rId13"/>
          <a:stretch>
            <a:fillRect/>
          </a:stretch>
        </p:blipFill>
        <p:spPr>
          <a:xfrm>
            <a:off x="1390650" y="3286125"/>
            <a:ext cx="904875" cy="857250"/>
          </a:xfrm>
          <a:prstGeom prst="rect">
            <a:avLst/>
          </a:prstGeom>
        </p:spPr>
      </p:pic>
      <p:sp>
        <p:nvSpPr>
          <p:cNvPr id="30" name="TextBox 29"/>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HH8891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SHL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1" name="Picture 30"/>
          <p:cNvPicPr>
            <a:picLocks noChangeAspect="1"/>
          </p:cNvPicPr>
          <p:nvPr/>
        </p:nvPicPr>
        <p:blipFill>
          <a:blip r:embed="rId14"/>
          <a:stretch>
            <a:fillRect/>
          </a:stretch>
        </p:blipFill>
        <p:spPr>
          <a:xfrm>
            <a:off x="2495550" y="3286125"/>
            <a:ext cx="904875" cy="857250"/>
          </a:xfrm>
          <a:prstGeom prst="rect">
            <a:avLst/>
          </a:prstGeom>
        </p:spPr>
      </p:pic>
      <p:sp>
        <p:nvSpPr>
          <p:cNvPr id="32" name="TextBox 31"/>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HB2790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KNT TOP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graphicFrame>
        <p:nvGraphicFramePr>
          <p:cNvPr id="33" name="Table 32"/>
          <p:cNvGraphicFramePr>
            <a:graphicFrameLocks noGrp="1"/>
          </p:cNvGraphicFramePr>
          <p:nvPr/>
        </p:nvGraphicFramePr>
        <p:xfrm>
          <a:off x="36004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4" name="Picture 33"/>
          <p:cNvPicPr>
            <a:picLocks noChangeAspect="1"/>
          </p:cNvPicPr>
          <p:nvPr/>
        </p:nvPicPr>
        <p:blipFill>
          <a:blip r:embed="rId15"/>
          <a:stretch>
            <a:fillRect/>
          </a:stretch>
        </p:blipFill>
        <p:spPr>
          <a:xfrm>
            <a:off x="3600450" y="3286125"/>
            <a:ext cx="904875" cy="857250"/>
          </a:xfrm>
          <a:prstGeom prst="rect">
            <a:avLst/>
          </a:prstGeom>
        </p:spPr>
      </p:pic>
      <p:sp>
        <p:nvSpPr>
          <p:cNvPr id="35" name="TextBox 34"/>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HS7459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KNT TOP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36" name="Picture 35"/>
          <p:cNvPicPr>
            <a:picLocks noChangeAspect="1"/>
          </p:cNvPicPr>
          <p:nvPr/>
        </p:nvPicPr>
        <p:blipFill>
          <a:blip r:embed="rId16"/>
          <a:stretch>
            <a:fillRect/>
          </a:stretch>
        </p:blipFill>
        <p:spPr>
          <a:xfrm>
            <a:off x="4705350" y="3286125"/>
            <a:ext cx="904875" cy="857250"/>
          </a:xfrm>
          <a:prstGeom prst="rect">
            <a:avLst/>
          </a:prstGeom>
        </p:spPr>
      </p:pic>
      <p:sp>
        <p:nvSpPr>
          <p:cNvPr id="37" name="TextBox 36"/>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HT2351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graphicFrame>
        <p:nvGraphicFramePr>
          <p:cNvPr id="38" name="Table 37"/>
          <p:cNvGraphicFramePr>
            <a:graphicFrameLocks noGrp="1"/>
          </p:cNvGraphicFramePr>
          <p:nvPr/>
        </p:nvGraphicFramePr>
        <p:xfrm>
          <a:off x="58102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9" name="Picture 38"/>
          <p:cNvPicPr>
            <a:picLocks noChangeAspect="1"/>
          </p:cNvPicPr>
          <p:nvPr/>
        </p:nvPicPr>
        <p:blipFill>
          <a:blip r:embed="rId17"/>
          <a:stretch>
            <a:fillRect/>
          </a:stretch>
        </p:blipFill>
        <p:spPr>
          <a:xfrm>
            <a:off x="5810250" y="3286125"/>
            <a:ext cx="904875" cy="857250"/>
          </a:xfrm>
          <a:prstGeom prst="rect">
            <a:avLst/>
          </a:prstGeom>
        </p:spPr>
      </p:pic>
      <p:sp>
        <p:nvSpPr>
          <p:cNvPr id="40" name="TextBox 39"/>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41" name="Picture 40"/>
          <p:cNvPicPr>
            <a:picLocks noChangeAspect="1"/>
          </p:cNvPicPr>
          <p:nvPr/>
        </p:nvPicPr>
        <p:blipFill>
          <a:blip r:embed="rId18"/>
          <a:stretch>
            <a:fillRect/>
          </a:stretch>
        </p:blipFill>
        <p:spPr>
          <a:xfrm>
            <a:off x="6915150" y="3286125"/>
            <a:ext cx="904875" cy="857250"/>
          </a:xfrm>
          <a:prstGeom prst="rect">
            <a:avLst/>
          </a:prstGeom>
        </p:spPr>
      </p:pic>
      <p:sp>
        <p:nvSpPr>
          <p:cNvPr id="42" name="TextBox 41"/>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HM5036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43" name="Picture 42"/>
          <p:cNvPicPr>
            <a:picLocks noChangeAspect="1"/>
          </p:cNvPicPr>
          <p:nvPr/>
        </p:nvPicPr>
        <p:blipFill>
          <a:blip r:embed="rId19"/>
          <a:stretch>
            <a:fillRect/>
          </a:stretch>
        </p:blipFill>
        <p:spPr>
          <a:xfrm>
            <a:off x="8020050" y="3286125"/>
            <a:ext cx="904875" cy="857250"/>
          </a:xfrm>
          <a:prstGeom prst="rect">
            <a:avLst/>
          </a:prstGeom>
        </p:spPr>
      </p:pic>
      <p:sp>
        <p:nvSpPr>
          <p:cNvPr id="44" name="TextBox 43"/>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LOGO SL PANT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SL TRK PNT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Track Pants bring refined sport essence to today's streets. Crafted of smooth fabric, the relaxed fitting design features pintuck detailing for a casual yet sophisticated look. A double pocket on one leg adds a modern touch.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Sleek straight leg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Y-3 logo on back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SL TRK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FN3383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Track Pants bring refined sport essence to today's streets. Crafted of smooth fabric, the relaxed fitting design features pintuck detailing for a casual yet sophisticated look. A double pocket on one leg adds a modern touch.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Sleek straight leg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Y-3 logo on back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CF TRK PNT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Track Pants reimagine the recognisable sport style in smooth fabric detailed with intricate stitching. A small Y-3 logo signs off the streamlined lo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on leg</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CF TRK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FN3385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Track Pants reimagine the recognisable sport style in smooth fabric detailed with intricate stitching. A small Y-3 logo signs off the streamlined lo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Snap-button back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on leg</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100% nylon jacquard</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SHORTS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FN3394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Casual shorts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 cord on elastic waist and zip fly</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Double-stitched side seams</a:t>
                      </a:r>
                    </a:p>
                    <a:p>
                      <a:pPr marL="47625" marR="0" lvl="0" indent="-47625" algn="l" fontAlgn="base">
                        <a:lnSpc>
                          <a:spcPct val="100000"/>
                        </a:lnSpc>
                      </a:pPr>
                      <a:r>
                        <a:rPr lang="en-US" sz="600" u="none" spc="0">
                          <a:solidFill>
                            <a:srgbClr val="000000">
                              <a:alpha val="100000"/>
                            </a:srgbClr>
                          </a:solidFill>
                          <a:latin typeface="AdihausDIN"/>
                        </a:rPr>
                        <a:t>• Double side pocket and back patch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FN3394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SHORTS</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Casual shorts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 cord on elastic waist and zip fly</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Double-stitched side seams</a:t>
                      </a:r>
                    </a:p>
                    <a:p>
                      <a:pPr marL="47625" marR="0" lvl="0" indent="-47625" algn="l" fontAlgn="base">
                        <a:lnSpc>
                          <a:spcPct val="100000"/>
                        </a:lnSpc>
                      </a:pPr>
                      <a:r>
                        <a:rPr lang="en-US" sz="600" u="none" spc="0">
                          <a:solidFill>
                            <a:srgbClr val="000000">
                              <a:alpha val="100000"/>
                            </a:srgbClr>
                          </a:solidFill>
                          <a:latin typeface="AdihausDIN"/>
                        </a:rPr>
                        <a:t>• Double side pocket and back patch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TRK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FN3482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Track Jacket bring signature Y-3 refinement to an everyday silhouette. A lightweight layer, the slim-fitting top features articulated sleeves with an elegant drape. Pintuck detailing on the front and back complete the casual yet sophisticated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track jacket with understated style by Y-3</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Full two-way zip with ribbed collar</a:t>
                      </a:r>
                    </a:p>
                    <a:p>
                      <a:pPr marL="47625" marR="0" lvl="0" indent="-47625" algn="l" fontAlgn="base">
                        <a:lnSpc>
                          <a:spcPct val="100000"/>
                        </a:lnSpc>
                      </a:pPr>
                      <a:r>
                        <a:rPr lang="en-US" sz="600" u="none" spc="0">
                          <a:solidFill>
                            <a:srgbClr val="000000">
                              <a:alpha val="100000"/>
                            </a:srgbClr>
                          </a:solidFill>
                          <a:latin typeface="AdihausDIN"/>
                        </a:rPr>
                        <a:t>• 100% nylon knitted track fabric</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Mesh lining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FN3482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HBP25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TRK JKT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HS7500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Track Jacket bring signature Y-3 refinement to an everyday silhouette. A lightweight layer, the slim-fitting top features articulated sleeves with an elegant drape. Pintuck detailing on the front and back complete the casual yet sophisticated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track jacket with understated style by Y-3</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Full two-way zip with ribbed collar</a:t>
                      </a:r>
                    </a:p>
                    <a:p>
                      <a:pPr marL="47625" marR="0" lvl="0" indent="-47625" algn="l" fontAlgn="base">
                        <a:lnSpc>
                          <a:spcPct val="100000"/>
                        </a:lnSpc>
                      </a:pPr>
                      <a:r>
                        <a:rPr lang="en-US" sz="600" u="none" spc="0">
                          <a:solidFill>
                            <a:srgbClr val="000000">
                              <a:alpha val="100000"/>
                            </a:srgbClr>
                          </a:solidFill>
                          <a:latin typeface="AdihausDIN"/>
                        </a:rPr>
                        <a:t>• 100% nylon knitted track fabric</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Mesh lining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HS7500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HBP25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TRX PARKA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HG8672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Terrex Sheer Nylon Parka explores Y-3's central essence — sport. It's crafted of lightweight, crinkled nylon with a water-repellent finish. No matter how you're moving, the breathable fabric lets you control your comfort with adjustable details and zip ventilations to circulate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elongated Y-3 parka for breathability and protection</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bungee-adjustable two-layer hood</a:t>
                      </a:r>
                    </a:p>
                    <a:p>
                      <a:pPr marL="47625" marR="0" lvl="0" indent="-47625" algn="l" fontAlgn="base">
                        <a:lnSpc>
                          <a:spcPct val="100000"/>
                        </a:lnSpc>
                      </a:pPr>
                      <a:r>
                        <a:rPr lang="en-US" sz="600" u="none" spc="0">
                          <a:solidFill>
                            <a:srgbClr val="000000">
                              <a:alpha val="100000"/>
                            </a:srgbClr>
                          </a:solidFill>
                          <a:latin typeface="AdihausDIN"/>
                        </a:rPr>
                        <a:t>• 100% nylon tricot</a:t>
                      </a:r>
                    </a:p>
                    <a:p>
                      <a:pPr marL="47625" marR="0" lvl="0" indent="-47625" algn="l" fontAlgn="base">
                        <a:lnSpc>
                          <a:spcPct val="100000"/>
                        </a:lnSpc>
                      </a:pPr>
                      <a:r>
                        <a:rPr lang="en-US" sz="600" u="none" spc="0">
                          <a:solidFill>
                            <a:srgbClr val="000000">
                              <a:alpha val="100000"/>
                            </a:srgbClr>
                          </a:solidFill>
                          <a:latin typeface="AdihausDIN"/>
                        </a:rPr>
                        <a:t>• Lightweight and water-repellent</a:t>
                      </a:r>
                    </a:p>
                    <a:p>
                      <a:pPr marL="47625" marR="0" lvl="0" indent="-47625" algn="l" fontAlgn="base">
                        <a:lnSpc>
                          <a:spcPct val="100000"/>
                        </a:lnSpc>
                      </a:pPr>
                      <a:r>
                        <a:rPr lang="en-US" sz="600" u="none" spc="0">
                          <a:solidFill>
                            <a:srgbClr val="000000">
                              <a:alpha val="100000"/>
                            </a:srgbClr>
                          </a:solidFill>
                          <a:latin typeface="AdihausDIN"/>
                        </a:rPr>
                        <a:t>• Side and back vents with hidden zips and mesh vent linings</a:t>
                      </a:r>
                    </a:p>
                    <a:p>
                      <a:pPr marL="47625" marR="0" lvl="0" indent="-47625" algn="l" fontAlgn="base">
                        <a:lnSpc>
                          <a:spcPct val="100000"/>
                        </a:lnSpc>
                      </a:pPr>
                      <a:r>
                        <a:rPr lang="en-US" sz="600" u="none" spc="0">
                          <a:solidFill>
                            <a:srgbClr val="000000">
                              <a:alpha val="100000"/>
                            </a:srgbClr>
                          </a:solidFill>
                          <a:latin typeface="AdihausDIN"/>
                        </a:rPr>
                        <a:t>• Eyelets on inner hood</a:t>
                      </a:r>
                    </a:p>
                    <a:p>
                      <a:pPr marL="47625" marR="0" lvl="0" indent="-47625" algn="l" fontAlgn="base">
                        <a:lnSpc>
                          <a:spcPct val="100000"/>
                        </a:lnSpc>
                      </a:pPr>
                      <a:r>
                        <a:rPr lang="en-US" sz="600" u="none" spc="0">
                          <a:solidFill>
                            <a:srgbClr val="000000">
                              <a:alpha val="100000"/>
                            </a:srgbClr>
                          </a:solidFill>
                          <a:latin typeface="AdihausDIN"/>
                        </a:rPr>
                        <a:t>• Bungee-adjustable back panel and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ID388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149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BOMBER</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Bomber Jacket enhances a streetwear staple with lightweight padding and soft cotton lining. Crafted of durable CORDURA® fabric, the loose shape effortlessly drapes over other layers. A large Y-3 logo details the back.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jacket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bomber collar</a:t>
                      </a:r>
                    </a:p>
                    <a:p>
                      <a:pPr marL="47625" marR="0" lvl="0" indent="-47625" algn="l" fontAlgn="base">
                        <a:lnSpc>
                          <a:spcPct val="100000"/>
                        </a:lnSpc>
                      </a:pPr>
                      <a:r>
                        <a:rPr lang="en-US" sz="600" u="none" spc="0">
                          <a:solidFill>
                            <a:srgbClr val="000000">
                              <a:alpha val="100000"/>
                            </a:srgbClr>
                          </a:solidFill>
                          <a:latin typeface="AdihausDIN"/>
                        </a:rPr>
                        <a:t>• 100% CORDURA® nylon plain weave PrimaLoft® insulation for warmth, even in wet conditions</a:t>
                      </a:r>
                    </a:p>
                    <a:p>
                      <a:pPr marL="47625" marR="0" lvl="0" indent="-47625" algn="l" fontAlgn="base">
                        <a:lnSpc>
                          <a:spcPct val="100000"/>
                        </a:lnSpc>
                      </a:pPr>
                      <a:r>
                        <a:rPr lang="en-US" sz="600" u="none" spc="0">
                          <a:solidFill>
                            <a:srgbClr val="000000">
                              <a:alpha val="100000"/>
                            </a:srgbClr>
                          </a:solidFill>
                          <a:latin typeface="AdihausDIN"/>
                        </a:rPr>
                        <a:t>• Double welt zip front pockets</a:t>
                      </a:r>
                    </a:p>
                    <a:p>
                      <a:pPr marL="47625" marR="0" lvl="0" indent="-47625" algn="l" fontAlgn="base">
                        <a:lnSpc>
                          <a:spcPct val="100000"/>
                        </a:lnSpc>
                      </a:pPr>
                      <a:r>
                        <a:rPr lang="en-US" sz="600" u="none" spc="0">
                          <a:solidFill>
                            <a:srgbClr val="000000">
                              <a:alpha val="100000"/>
                            </a:srgbClr>
                          </a:solidFill>
                          <a:latin typeface="AdihausDIN"/>
                        </a:rPr>
                        <a:t>• Zip sleeve pocket</a:t>
                      </a:r>
                    </a:p>
                    <a:p>
                      <a:pPr marL="47625" marR="0" lvl="0" indent="-47625" algn="l" fontAlgn="base">
                        <a:lnSpc>
                          <a:spcPct val="100000"/>
                        </a:lnSpc>
                      </a:pPr>
                      <a:r>
                        <a:rPr lang="en-US" sz="600" u="none" spc="0">
                          <a:solidFill>
                            <a:srgbClr val="000000">
                              <a:alpha val="100000"/>
                            </a:srgbClr>
                          </a:solidFill>
                          <a:latin typeface="AdihausDIN"/>
                        </a:rPr>
                        <a:t>• Small Y-3 heat-transfer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II764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2" name="Picture 4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HG6162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TS WL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HS7545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TS WL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HG8605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SHEER WDBR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HB6315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UT SHT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HT4463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UT SHT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7" name="Picture 16"/>
          <p:cNvPicPr>
            <a:picLocks noChangeAspect="1"/>
          </p:cNvPicPr>
          <p:nvPr/>
        </p:nvPicPr>
        <p:blipFill>
          <a:blip r:embed="rId9"/>
          <a:stretch>
            <a:fillRect/>
          </a:stretch>
        </p:blipFill>
        <p:spPr>
          <a:xfrm>
            <a:off x="5810250" y="1381125"/>
            <a:ext cx="904875" cy="857250"/>
          </a:xfrm>
          <a:prstGeom prst="rect">
            <a:avLst/>
          </a:prstGeom>
        </p:spPr>
      </p:pic>
      <p:sp>
        <p:nvSpPr>
          <p:cNvPr id="18" name="TextBox 17"/>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9" name="Picture 18"/>
          <p:cNvPicPr>
            <a:picLocks noChangeAspect="1"/>
          </p:cNvPicPr>
          <p:nvPr/>
        </p:nvPicPr>
        <p:blipFill>
          <a:blip r:embed="rId10"/>
          <a:stretch>
            <a:fillRect/>
          </a:stretch>
        </p:blipFill>
        <p:spPr>
          <a:xfrm>
            <a:off x="6915150" y="1381125"/>
            <a:ext cx="904875" cy="857250"/>
          </a:xfrm>
          <a:prstGeom prst="rect">
            <a:avLst/>
          </a:prstGeom>
        </p:spPr>
      </p:pic>
      <p:sp>
        <p:nvSpPr>
          <p:cNvPr id="20" name="TextBox 19"/>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21" name="Picture 20"/>
          <p:cNvPicPr>
            <a:picLocks noChangeAspect="1"/>
          </p:cNvPicPr>
          <p:nvPr/>
        </p:nvPicPr>
        <p:blipFill>
          <a:blip r:embed="rId11"/>
          <a:stretch>
            <a:fillRect/>
          </a:stretch>
        </p:blipFill>
        <p:spPr>
          <a:xfrm>
            <a:off x="8020050" y="1381125"/>
            <a:ext cx="904875" cy="857250"/>
          </a:xfrm>
          <a:prstGeom prst="rect">
            <a:avLst/>
          </a:prstGeom>
        </p:spPr>
      </p:pic>
      <p:sp>
        <p:nvSpPr>
          <p:cNvPr id="22" name="TextBox 21"/>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HH8908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HZ TOP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23" name="Table 22"/>
          <p:cNvGraphicFramePr>
            <a:graphicFrameLocks noGrp="1"/>
          </p:cNvGraphicFramePr>
          <p:nvPr/>
        </p:nvGraphicFramePr>
        <p:xfrm>
          <a:off x="2857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HZ TOP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26" name="Table 25"/>
          <p:cNvGraphicFramePr>
            <a:graphicFrameLocks noGrp="1"/>
          </p:cNvGraphicFramePr>
          <p:nvPr/>
        </p:nvGraphicFramePr>
        <p:xfrm>
          <a:off x="13906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7" name="Picture 26"/>
          <p:cNvPicPr>
            <a:picLocks noChangeAspect="1"/>
          </p:cNvPicPr>
          <p:nvPr/>
        </p:nvPicPr>
        <p:blipFill>
          <a:blip r:embed="rId13"/>
          <a:stretch>
            <a:fillRect/>
          </a:stretch>
        </p:blipFill>
        <p:spPr>
          <a:xfrm>
            <a:off x="1390650" y="3286125"/>
            <a:ext cx="904875" cy="857250"/>
          </a:xfrm>
          <a:prstGeom prst="rect">
            <a:avLst/>
          </a:prstGeom>
        </p:spPr>
      </p:pic>
      <p:sp>
        <p:nvSpPr>
          <p:cNvPr id="28" name="TextBox 27"/>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R WOO C TP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29" name="Picture 28"/>
          <p:cNvPicPr>
            <a:picLocks noChangeAspect="1"/>
          </p:cNvPicPr>
          <p:nvPr/>
        </p:nvPicPr>
        <p:blipFill>
          <a:blip r:embed="rId14"/>
          <a:stretch>
            <a:fillRect/>
          </a:stretch>
        </p:blipFill>
        <p:spPr>
          <a:xfrm>
            <a:off x="2495550" y="3286125"/>
            <a:ext cx="904875" cy="857250"/>
          </a:xfrm>
          <a:prstGeom prst="rect">
            <a:avLst/>
          </a:prstGeom>
        </p:spPr>
      </p:pic>
      <p:sp>
        <p:nvSpPr>
          <p:cNvPr id="30" name="TextBox 29"/>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TCH SLK 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graphicFrame>
        <p:nvGraphicFramePr>
          <p:cNvPr id="31" name="Table 30"/>
          <p:cNvGraphicFramePr>
            <a:graphicFrameLocks noGrp="1"/>
          </p:cNvGraphicFramePr>
          <p:nvPr/>
        </p:nvGraphicFramePr>
        <p:xfrm>
          <a:off x="36004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2" name="Picture 31"/>
          <p:cNvPicPr>
            <a:picLocks noChangeAspect="1"/>
          </p:cNvPicPr>
          <p:nvPr/>
        </p:nvPicPr>
        <p:blipFill>
          <a:blip r:embed="rId15"/>
          <a:stretch>
            <a:fillRect/>
          </a:stretch>
        </p:blipFill>
        <p:spPr>
          <a:xfrm>
            <a:off x="3600450" y="3286125"/>
            <a:ext cx="904875" cy="857250"/>
          </a:xfrm>
          <a:prstGeom prst="rect">
            <a:avLst/>
          </a:prstGeom>
        </p:spPr>
      </p:pic>
      <p:sp>
        <p:nvSpPr>
          <p:cNvPr id="33" name="TextBox 32"/>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HS9795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TCH SLK 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34" name="Picture 33"/>
          <p:cNvPicPr>
            <a:picLocks noChangeAspect="1"/>
          </p:cNvPicPr>
          <p:nvPr/>
        </p:nvPicPr>
        <p:blipFill>
          <a:blip r:embed="rId16"/>
          <a:stretch>
            <a:fillRect/>
          </a:stretch>
        </p:blipFill>
        <p:spPr>
          <a:xfrm>
            <a:off x="4705350" y="3286125"/>
            <a:ext cx="904875" cy="857250"/>
          </a:xfrm>
          <a:prstGeom prst="rect">
            <a:avLst/>
          </a:prstGeom>
        </p:spPr>
      </p:pic>
      <p:sp>
        <p:nvSpPr>
          <p:cNvPr id="35" name="TextBox 34"/>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HG6133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36" name="Picture 35"/>
          <p:cNvPicPr>
            <a:picLocks noChangeAspect="1"/>
          </p:cNvPicPr>
          <p:nvPr/>
        </p:nvPicPr>
        <p:blipFill>
          <a:blip r:embed="rId17"/>
          <a:stretch>
            <a:fillRect/>
          </a:stretch>
        </p:blipFill>
        <p:spPr>
          <a:xfrm>
            <a:off x="5810250" y="3286125"/>
            <a:ext cx="904875" cy="857250"/>
          </a:xfrm>
          <a:prstGeom prst="rect">
            <a:avLst/>
          </a:prstGeom>
        </p:spPr>
      </p:pic>
      <p:sp>
        <p:nvSpPr>
          <p:cNvPr id="37" name="TextBox 36"/>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HT4721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38" name="Picture 37"/>
          <p:cNvPicPr>
            <a:picLocks noChangeAspect="1"/>
          </p:cNvPicPr>
          <p:nvPr/>
        </p:nvPicPr>
        <p:blipFill>
          <a:blip r:embed="rId18"/>
          <a:stretch>
            <a:fillRect/>
          </a:stretch>
        </p:blipFill>
        <p:spPr>
          <a:xfrm>
            <a:off x="6915150" y="3286125"/>
            <a:ext cx="904875" cy="857250"/>
          </a:xfrm>
          <a:prstGeom prst="rect">
            <a:avLst/>
          </a:prstGeom>
        </p:spPr>
      </p:pic>
      <p:sp>
        <p:nvSpPr>
          <p:cNvPr id="39" name="TextBox 38"/>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HG8619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40" name="Picture 39"/>
          <p:cNvPicPr>
            <a:picLocks noChangeAspect="1"/>
          </p:cNvPicPr>
          <p:nvPr/>
        </p:nvPicPr>
        <p:blipFill>
          <a:blip r:embed="rId19"/>
          <a:stretch>
            <a:fillRect/>
          </a:stretch>
        </p:blipFill>
        <p:spPr>
          <a:xfrm>
            <a:off x="8020050" y="3286125"/>
            <a:ext cx="904875" cy="857250"/>
          </a:xfrm>
          <a:prstGeom prst="rect">
            <a:avLst/>
          </a:prstGeom>
        </p:spPr>
      </p:pic>
      <p:sp>
        <p:nvSpPr>
          <p:cNvPr id="41" name="TextBox 40"/>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HH8904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BOMBER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HP1344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Bomber Jacket enhances a streetwear staple with lightweight padding and soft cotton lining. Crafted of durable CORDURA® fabric, the loose shape effortlessly drapes over other layers. A large Y-3 logo details the back.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jacket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bomber collar</a:t>
                      </a:r>
                    </a:p>
                    <a:p>
                      <a:pPr marL="47625" marR="0" lvl="0" indent="-47625" algn="l" fontAlgn="base">
                        <a:lnSpc>
                          <a:spcPct val="100000"/>
                        </a:lnSpc>
                      </a:pPr>
                      <a:r>
                        <a:rPr lang="en-US" sz="600" u="none" spc="0">
                          <a:solidFill>
                            <a:srgbClr val="000000">
                              <a:alpha val="100000"/>
                            </a:srgbClr>
                          </a:solidFill>
                          <a:latin typeface="AdihausDIN"/>
                        </a:rPr>
                        <a:t>• 100% CORDURA® nylon plain weave</a:t>
                      </a:r>
                    </a:p>
                    <a:p>
                      <a:pPr marL="47625" marR="0" lvl="0" indent="-47625" algn="l" fontAlgn="base">
                        <a:lnSpc>
                          <a:spcPct val="100000"/>
                        </a:lnSpc>
                      </a:pPr>
                      <a:r>
                        <a:rPr lang="en-US" sz="600" u="none" spc="0">
                          <a:solidFill>
                            <a:srgbClr val="000000">
                              <a:alpha val="100000"/>
                            </a:srgbClr>
                          </a:solidFill>
                          <a:latin typeface="AdihausDIN"/>
                        </a:rPr>
                        <a:t>• PrimaLoft® insulation for warmth, even in wet conditions</a:t>
                      </a:r>
                    </a:p>
                    <a:p>
                      <a:pPr marL="47625" marR="0" lvl="0" indent="-47625" algn="l" fontAlgn="base">
                        <a:lnSpc>
                          <a:spcPct val="100000"/>
                        </a:lnSpc>
                      </a:pPr>
                      <a:r>
                        <a:rPr lang="en-US" sz="600" u="none" spc="0">
                          <a:solidFill>
                            <a:srgbClr val="000000">
                              <a:alpha val="100000"/>
                            </a:srgbClr>
                          </a:solidFill>
                          <a:latin typeface="AdihausDIN"/>
                        </a:rPr>
                        <a:t>• Double welt zip front pockets</a:t>
                      </a:r>
                    </a:p>
                    <a:p>
                      <a:pPr marL="47625" marR="0" lvl="0" indent="-47625" algn="l" fontAlgn="base">
                        <a:lnSpc>
                          <a:spcPct val="100000"/>
                        </a:lnSpc>
                      </a:pPr>
                      <a:r>
                        <a:rPr lang="en-US" sz="600" u="none" spc="0">
                          <a:solidFill>
                            <a:srgbClr val="000000">
                              <a:alpha val="100000"/>
                            </a:srgbClr>
                          </a:solidFill>
                          <a:latin typeface="AdihausDIN"/>
                        </a:rPr>
                        <a:t>• Zip sleeve pocket</a:t>
                      </a:r>
                    </a:p>
                    <a:p>
                      <a:pPr marL="47625" marR="0" lvl="0" indent="-47625" algn="l" fontAlgn="base">
                        <a:lnSpc>
                          <a:spcPct val="100000"/>
                        </a:lnSpc>
                      </a:pPr>
                      <a:r>
                        <a:rPr lang="en-US" sz="600" u="none" spc="0">
                          <a:solidFill>
                            <a:srgbClr val="000000">
                              <a:alpha val="100000"/>
                            </a:srgbClr>
                          </a:solidFill>
                          <a:latin typeface="AdihausDIN"/>
                        </a:rPr>
                        <a:t>• Small Y-3 heat-transfer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HP1344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II764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SF TRK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FS0221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Fitted Track Pants bring signature Y-3 refinement to an essential sport silhouette. Made of slightly textured nylon, the slim fitting pants feature pintucks down the front and back for a casual yet sophisticated look. Zips at the ankles let you adjust your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 with a modern slim fit</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Ankle zips</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Y-3 logo on leg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FS0221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IRH27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SF TRK PNT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HS9823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Fitted Track Pants bring signature Y-3 refinement to an essential sport silhouette. Made of slightly textured nylon, the slim fitting pants feature pintucks down the front and back for a casual yet sophisticated look. Zips at the ankles let you adjust your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Track pants by Y-3 with a modern slim fit</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Ankle zips</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Y-3 logo on leg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IRH27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 SL PNT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Reflecting the essence of modern sportswear, the Y-3 Classic Straight Leg Pants bring a clean, couture look to the streets. Cut for a relaxed fit, the pants are made of stretchy refined wool and feature sleek pintucks down the front. A double pocket on 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Sporty wool pants by Y-3</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Back patch pocket</a:t>
                      </a:r>
                    </a:p>
                    <a:p>
                      <a:pPr marL="47625" marR="0" lvl="0" indent="-47625" algn="l" fontAlgn="base">
                        <a:lnSpc>
                          <a:spcPct val="100000"/>
                        </a:lnSpc>
                      </a:pPr>
                      <a:r>
                        <a:rPr lang="en-US" sz="600" u="none" spc="0">
                          <a:solidFill>
                            <a:srgbClr val="000000">
                              <a:alpha val="100000"/>
                            </a:srgbClr>
                          </a:solidFill>
                          <a:latin typeface="AdihausDIN"/>
                        </a:rPr>
                        <a:t>• Tie 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Y-3 logo on back pocket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57% wool / 37.5% polyester / 5.5% elastane woven</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IRU05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 SL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FS3311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Reflecting the essence of modern sportswear, the Y-3 Classic Straight Leg Pants bring a clean, couture look to the streets. Cut for a relaxed fit, the pants are made of stretchy refined wool and feature sleek pintucks down the front. A double pocket on 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Sporty wool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 cord on elastic waist and zip fly</a:t>
                      </a:r>
                    </a:p>
                    <a:p>
                      <a:pPr marL="47625" marR="0" lvl="0" indent="-47625" algn="l" fontAlgn="base">
                        <a:lnSpc>
                          <a:spcPct val="100000"/>
                        </a:lnSpc>
                      </a:pPr>
                      <a:r>
                        <a:rPr lang="en-US" sz="600" u="none" spc="0">
                          <a:solidFill>
                            <a:srgbClr val="000000">
                              <a:alpha val="100000"/>
                            </a:srgbClr>
                          </a:solidFill>
                          <a:latin typeface="AdihausDIN"/>
                        </a:rPr>
                        <a:t>• 57% wool, 37.5% polyester, 5.5% elastane woven</a:t>
                      </a:r>
                    </a:p>
                    <a:p>
                      <a:pPr marL="47625" marR="0" lvl="0" indent="-47625" algn="l" fontAlgn="base">
                        <a:lnSpc>
                          <a:spcPct val="100000"/>
                        </a:lnSpc>
                      </a:pPr>
                      <a:r>
                        <a:rPr lang="en-US" sz="600" u="none" spc="0">
                          <a:solidFill>
                            <a:srgbClr val="000000">
                              <a:alpha val="100000"/>
                            </a:srgbClr>
                          </a:solidFill>
                          <a:latin typeface="AdihausDIN"/>
                        </a:rPr>
                        <a:t>• Pintuck details</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welt pocket and back patch pocket</a:t>
                      </a:r>
                    </a:p>
                    <a:p>
                      <a:pPr marL="47625" marR="0" lvl="0" indent="-47625" algn="l" fontAlgn="base">
                        <a:lnSpc>
                          <a:spcPct val="100000"/>
                        </a:lnSpc>
                      </a:pPr>
                      <a:r>
                        <a:rPr lang="en-US" sz="600" u="none" spc="0">
                          <a:solidFill>
                            <a:srgbClr val="000000">
                              <a:alpha val="100000"/>
                            </a:srgbClr>
                          </a:solidFill>
                          <a:latin typeface="AdihausDIN"/>
                        </a:rPr>
                        <a:t>• Double-needle side seam stitching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FS3311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IRU05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 TRK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FS3329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7"/>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Reflecting the essence of modern sportswear, the Y-3 Classic Track Jacket brings a clean, couture look to the street. Crafted of stretchy refined wool, the top features an innovative sleeve construction that offers comfort and full range of motion. A stre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modern wool jacket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stand-up collar</a:t>
                      </a:r>
                    </a:p>
                    <a:p>
                      <a:pPr marL="47625" marR="0" lvl="0" indent="-47625" algn="l" fontAlgn="base">
                        <a:lnSpc>
                          <a:spcPct val="100000"/>
                        </a:lnSpc>
                      </a:pPr>
                      <a:r>
                        <a:rPr lang="en-US" sz="600" u="none" spc="0">
                          <a:solidFill>
                            <a:srgbClr val="000000">
                              <a:alpha val="100000"/>
                            </a:srgbClr>
                          </a:solidFill>
                          <a:latin typeface="AdihausDIN"/>
                        </a:rPr>
                        <a:t>• 57% wool, 37.5% polyester, 5.5% elastane woven</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FreeLift Pattern</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FS3329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IRU10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 TRK JKT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Reflecting the essence of modern sportswear, the Y-3 Classic Track Jacket brings a clean, couture look to the street. Crafted of stretchy refined wool, the top features an innovative sleeve construction that offers comfort and full range of motion. A stre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modern wool jacket by Y-3</a:t>
                      </a:r>
                    </a:p>
                    <a:p>
                      <a:pPr marL="47625" marR="0" lvl="0" indent="-47625" algn="l" fontAlgn="base">
                        <a:lnSpc>
                          <a:spcPct val="100000"/>
                        </a:lnSpc>
                      </a:pPr>
                      <a:r>
                        <a:rPr lang="en-US" sz="600" u="none" spc="0">
                          <a:solidFill>
                            <a:srgbClr val="000000">
                              <a:alpha val="100000"/>
                            </a:srgbClr>
                          </a:solidFill>
                          <a:latin typeface="AdihausDIN"/>
                        </a:rPr>
                        <a:t>• Side welt pockets</a:t>
                      </a:r>
                    </a:p>
                    <a:p>
                      <a:pPr marL="47625" marR="0" lvl="0" indent="-47625" algn="l" fontAlgn="base">
                        <a:lnSpc>
                          <a:spcPct val="100000"/>
                        </a:lnSpc>
                      </a:pPr>
                      <a:r>
                        <a:rPr lang="en-US" sz="600" u="none" spc="0">
                          <a:solidFill>
                            <a:srgbClr val="000000">
                              <a:alpha val="100000"/>
                            </a:srgbClr>
                          </a:solidFill>
                          <a:latin typeface="AdihausDIN"/>
                        </a:rPr>
                        <a:t>• Stand-up collar</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FreeLift Pattern offers a full range of motion and stay-put coverage during overhead movement</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Half-moon lining at nec</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IRU10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LNR VEST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HS7546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its vision through design. The result is timeless pieces, made to last. The Classic Liner Vest is crafted with lightweight crinkle nylon material and insulated Thinsulate™ synthetic down filling for enhanced warmth. It has a shortened back hem with zip vents to play with breathability and shape.Made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ventilated Y-3 vest made in part with recycled materials</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stand-up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Zip vents on the back</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Printed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KA025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LNR VEST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its vision through design. The result is timeless pieces, made to last. The Classic Liner Vest is crafted with lightweight crinkle nylon material and insulated Thinsulate™ synthetic down filling for enhanced warmth. It has a shortened back hem with zip vents to play with breathability and shape.Made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ventilated Y-3 vest made in part with recycled materials</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stand-up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Zip vents on the back</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Printed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KA025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159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TS C PNT</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HS7538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YamamotoAn exploration of sport silhouettes, the Classic Tech Silk Cargo Pants blend technical design with sophisticated elements. The silky material elegantly drapes the body in a bold burst of optimistic colour. Utilitarian patch pockets and an elastic tiecord waistband finish the lighthearted look.Made in part with recycled content generated from production waste, e.g. cutting scraps, and post-consumer household waste to avoid the larger environmental impact of producing virgin content. 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Silky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waist and zip fly</a:t>
                      </a:r>
                    </a:p>
                    <a:p>
                      <a:pPr marL="47625" marR="0" lvl="0" indent="-47625" algn="l" fontAlgn="base">
                        <a:lnSpc>
                          <a:spcPct val="100000"/>
                        </a:lnSpc>
                      </a:pPr>
                      <a:r>
                        <a:rPr lang="en-US" sz="600" u="none" spc="0">
                          <a:solidFill>
                            <a:srgbClr val="000000">
                              <a:alpha val="100000"/>
                            </a:srgbClr>
                          </a:solidFill>
                          <a:latin typeface="AdihausDIN"/>
                        </a:rPr>
                        <a:t>• 84% triacetate, 16% polyester plain weave</a:t>
                      </a:r>
                    </a:p>
                    <a:p>
                      <a:pPr marL="47625" marR="0" lvl="0" indent="-47625" algn="l" fontAlgn="base">
                        <a:lnSpc>
                          <a:spcPct val="100000"/>
                        </a:lnSpc>
                      </a:pPr>
                      <a:r>
                        <a:rPr lang="en-US" sz="600" u="none" spc="0">
                          <a:solidFill>
                            <a:srgbClr val="000000">
                              <a:alpha val="100000"/>
                            </a:srgbClr>
                          </a:solidFill>
                          <a:latin typeface="AdihausDIN"/>
                        </a:rPr>
                        <a:t>• Side pockets</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Belt loops on waist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L4961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4" name="Picture 4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graphicFrame>
        <p:nvGraphicFramePr>
          <p:cNvPr id="7" name="Table 6"/>
          <p:cNvGraphicFramePr>
            <a:graphicFrameLocks noGrp="1"/>
          </p:cNvGraphicFramePr>
          <p:nvPr/>
        </p:nvGraphicFramePr>
        <p:xfrm>
          <a:off x="2857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HT2300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SHL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HB3405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CL SHIRT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HB3406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CL SHIRT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HH8893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SHL WNDBRK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16" name="Table 15"/>
          <p:cNvGraphicFramePr>
            <a:graphicFrameLocks noGrp="1"/>
          </p:cNvGraphicFramePr>
          <p:nvPr/>
        </p:nvGraphicFramePr>
        <p:xfrm>
          <a:off x="47053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7" name="Picture 16"/>
          <p:cNvPicPr>
            <a:picLocks noChangeAspect="1"/>
          </p:cNvPicPr>
          <p:nvPr/>
        </p:nvPicPr>
        <p:blipFill>
          <a:blip r:embed="rId8"/>
          <a:stretch>
            <a:fillRect/>
          </a:stretch>
        </p:blipFill>
        <p:spPr>
          <a:xfrm>
            <a:off x="4705350" y="1381125"/>
            <a:ext cx="904875" cy="857250"/>
          </a:xfrm>
          <a:prstGeom prst="rect">
            <a:avLst/>
          </a:prstGeom>
        </p:spPr>
      </p:pic>
      <p:sp>
        <p:nvSpPr>
          <p:cNvPr id="18" name="TextBox 17"/>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HS7472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SHL WNDBRK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HB3496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DWR UT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HT2297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DWR UT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graphicFrame>
        <p:nvGraphicFramePr>
          <p:cNvPr id="23" name="Table 22"/>
          <p:cNvGraphicFramePr>
            <a:graphicFrameLocks noGrp="1"/>
          </p:cNvGraphicFramePr>
          <p:nvPr/>
        </p:nvGraphicFramePr>
        <p:xfrm>
          <a:off x="80200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4" name="Picture 23"/>
          <p:cNvPicPr>
            <a:picLocks noChangeAspect="1"/>
          </p:cNvPicPr>
          <p:nvPr/>
        </p:nvPicPr>
        <p:blipFill>
          <a:blip r:embed="rId11"/>
          <a:stretch>
            <a:fillRect/>
          </a:stretch>
        </p:blipFill>
        <p:spPr>
          <a:xfrm>
            <a:off x="8020050" y="1381125"/>
            <a:ext cx="904875" cy="857250"/>
          </a:xfrm>
          <a:prstGeom prst="rect">
            <a:avLst/>
          </a:prstGeom>
        </p:spPr>
      </p:pic>
      <p:sp>
        <p:nvSpPr>
          <p:cNvPr id="25" name="TextBox 24"/>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HS7529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CLASSIC TIGHT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26" name="Picture 25"/>
          <p:cNvPicPr>
            <a:picLocks noChangeAspect="1"/>
          </p:cNvPicPr>
          <p:nvPr/>
        </p:nvPicPr>
        <p:blipFill>
          <a:blip r:embed="rId12"/>
          <a:stretch>
            <a:fillRect/>
          </a:stretch>
        </p:blipFill>
        <p:spPr>
          <a:xfrm>
            <a:off x="285750" y="3286125"/>
            <a:ext cx="904875" cy="857250"/>
          </a:xfrm>
          <a:prstGeom prst="rect">
            <a:avLst/>
          </a:prstGeom>
        </p:spPr>
      </p:pic>
      <p:sp>
        <p:nvSpPr>
          <p:cNvPr id="27" name="TextBox 26"/>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HF8983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CLASSIC TIGHT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28" name="Picture 27"/>
          <p:cNvPicPr>
            <a:picLocks noChangeAspect="1"/>
          </p:cNvPicPr>
          <p:nvPr/>
        </p:nvPicPr>
        <p:blipFill>
          <a:blip r:embed="rId13"/>
          <a:stretch>
            <a:fillRect/>
          </a:stretch>
        </p:blipFill>
        <p:spPr>
          <a:xfrm>
            <a:off x="1390650" y="3286125"/>
            <a:ext cx="904875" cy="857250"/>
          </a:xfrm>
          <a:prstGeom prst="rect">
            <a:avLst/>
          </a:prstGeom>
        </p:spPr>
      </p:pic>
      <p:sp>
        <p:nvSpPr>
          <p:cNvPr id="29" name="TextBox 28"/>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H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0" name="Picture 29"/>
          <p:cNvPicPr>
            <a:picLocks noChangeAspect="1"/>
          </p:cNvPicPr>
          <p:nvPr/>
        </p:nvPicPr>
        <p:blipFill>
          <a:blip r:embed="rId14"/>
          <a:stretch>
            <a:fillRect/>
          </a:stretch>
        </p:blipFill>
        <p:spPr>
          <a:xfrm>
            <a:off x="2495550" y="3286125"/>
            <a:ext cx="904875" cy="857250"/>
          </a:xfrm>
          <a:prstGeom prst="rect">
            <a:avLst/>
          </a:prstGeom>
        </p:spPr>
      </p:pic>
      <p:sp>
        <p:nvSpPr>
          <p:cNvPr id="31" name="TextBox 30"/>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H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2" name="Picture 31"/>
          <p:cNvPicPr>
            <a:picLocks noChangeAspect="1"/>
          </p:cNvPicPr>
          <p:nvPr/>
        </p:nvPicPr>
        <p:blipFill>
          <a:blip r:embed="rId15"/>
          <a:stretch>
            <a:fillRect/>
          </a:stretch>
        </p:blipFill>
        <p:spPr>
          <a:xfrm>
            <a:off x="3600450" y="3286125"/>
            <a:ext cx="904875" cy="857250"/>
          </a:xfrm>
          <a:prstGeom prst="rect">
            <a:avLst/>
          </a:prstGeom>
        </p:spPr>
      </p:pic>
      <p:sp>
        <p:nvSpPr>
          <p:cNvPr id="33" name="TextBox 32"/>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HB3465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 UNI PNTS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34" name="Picture 33"/>
          <p:cNvPicPr>
            <a:picLocks noChangeAspect="1"/>
          </p:cNvPicPr>
          <p:nvPr/>
        </p:nvPicPr>
        <p:blipFill>
          <a:blip r:embed="rId16"/>
          <a:stretch>
            <a:fillRect/>
          </a:stretch>
        </p:blipFill>
        <p:spPr>
          <a:xfrm>
            <a:off x="4705350" y="3286125"/>
            <a:ext cx="904875" cy="857250"/>
          </a:xfrm>
          <a:prstGeom prst="rect">
            <a:avLst/>
          </a:prstGeom>
        </p:spPr>
      </p:pic>
      <p:sp>
        <p:nvSpPr>
          <p:cNvPr id="35" name="TextBox 34"/>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HB2792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TIGHTS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endParaRPr/>
          </a:p>
        </p:txBody>
      </p:sp>
      <p:graphicFrame>
        <p:nvGraphicFramePr>
          <p:cNvPr id="36" name="Table 35"/>
          <p:cNvGraphicFramePr>
            <a:graphicFrameLocks noGrp="1"/>
          </p:cNvGraphicFramePr>
          <p:nvPr/>
        </p:nvGraphicFramePr>
        <p:xfrm>
          <a:off x="58102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7" name="Picture 36"/>
          <p:cNvPicPr>
            <a:picLocks noChangeAspect="1"/>
          </p:cNvPicPr>
          <p:nvPr/>
        </p:nvPicPr>
        <p:blipFill>
          <a:blip r:embed="rId17"/>
          <a:stretch>
            <a:fillRect/>
          </a:stretch>
        </p:blipFill>
        <p:spPr>
          <a:xfrm>
            <a:off x="5810250" y="3286125"/>
            <a:ext cx="904875" cy="857250"/>
          </a:xfrm>
          <a:prstGeom prst="rect">
            <a:avLst/>
          </a:prstGeom>
        </p:spPr>
      </p:pic>
      <p:sp>
        <p:nvSpPr>
          <p:cNvPr id="38" name="TextBox 37"/>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HS9816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SL TIGHTS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endParaRPr/>
          </a:p>
        </p:txBody>
      </p:sp>
      <p:graphicFrame>
        <p:nvGraphicFramePr>
          <p:cNvPr id="39" name="Table 38"/>
          <p:cNvGraphicFramePr>
            <a:graphicFrameLocks noGrp="1"/>
          </p:cNvGraphicFramePr>
          <p:nvPr/>
        </p:nvGraphicFramePr>
        <p:xfrm>
          <a:off x="69151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0" name="Picture 39"/>
          <p:cNvPicPr>
            <a:picLocks noChangeAspect="1"/>
          </p:cNvPicPr>
          <p:nvPr/>
        </p:nvPicPr>
        <p:blipFill>
          <a:blip r:embed="rId18"/>
          <a:stretch>
            <a:fillRect/>
          </a:stretch>
        </p:blipFill>
        <p:spPr>
          <a:xfrm>
            <a:off x="6915150" y="3286125"/>
            <a:ext cx="904875" cy="857250"/>
          </a:xfrm>
          <a:prstGeom prst="rect">
            <a:avLst/>
          </a:prstGeom>
        </p:spPr>
      </p:pic>
      <p:sp>
        <p:nvSpPr>
          <p:cNvPr id="41" name="TextBox 40"/>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VARS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42" name="Picture 41"/>
          <p:cNvPicPr>
            <a:picLocks noChangeAspect="1"/>
          </p:cNvPicPr>
          <p:nvPr/>
        </p:nvPicPr>
        <p:blipFill>
          <a:blip r:embed="rId19"/>
          <a:stretch>
            <a:fillRect/>
          </a:stretch>
        </p:blipFill>
        <p:spPr>
          <a:xfrm>
            <a:off x="8020050" y="3286125"/>
            <a:ext cx="904875" cy="857250"/>
          </a:xfrm>
          <a:prstGeom prst="rect">
            <a:avLst/>
          </a:prstGeom>
        </p:spPr>
      </p:pic>
      <p:sp>
        <p:nvSpPr>
          <p:cNvPr id="43" name="TextBox 42"/>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VARS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TS C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HG6153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YamamotoAn exploration of sport silhouettes, the Classic Tech Silk Cargo Pants blend technical design with sophisticated elements. The silky material elegantly drapes the body in a bold burst of optimistic colour. Utilitarian patch pockets and an elastic tiecord waistband finish the lighthearted look.Made in part with recycled content generated from production waste, e.g. cutting scraps, and post-consumer household waste to avoid the larger environmental impact of producing virgin content. 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Silky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waist and zip fly</a:t>
                      </a:r>
                    </a:p>
                    <a:p>
                      <a:pPr marL="47625" marR="0" lvl="0" indent="-47625" algn="l" fontAlgn="base">
                        <a:lnSpc>
                          <a:spcPct val="100000"/>
                        </a:lnSpc>
                      </a:pPr>
                      <a:r>
                        <a:rPr lang="en-US" sz="600" u="none" spc="0">
                          <a:solidFill>
                            <a:srgbClr val="000000">
                              <a:alpha val="100000"/>
                            </a:srgbClr>
                          </a:solidFill>
                          <a:latin typeface="AdihausDIN"/>
                        </a:rPr>
                        <a:t>• 84% triacetate, 16% polyester plain weave</a:t>
                      </a:r>
                    </a:p>
                    <a:p>
                      <a:pPr marL="47625" marR="0" lvl="0" indent="-47625" algn="l" fontAlgn="base">
                        <a:lnSpc>
                          <a:spcPct val="100000"/>
                        </a:lnSpc>
                      </a:pPr>
                      <a:r>
                        <a:rPr lang="en-US" sz="600" u="none" spc="0">
                          <a:solidFill>
                            <a:srgbClr val="000000">
                              <a:alpha val="100000"/>
                            </a:srgbClr>
                          </a:solidFill>
                          <a:latin typeface="AdihausDIN"/>
                        </a:rPr>
                        <a:t>• Side pockets</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Belt loops on waist</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HG6153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L4961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LOGO SS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HM5039</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Football Logo Short Sleeve Tee is crafted in an elegant, sport-inspired pique fabric and combined with structured mesh fabric. From the cutlines to the details down to the logo placements — the inspiration from the pitch is clear.Made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t-shirt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Partially ribbed neckline</a:t>
                      </a:r>
                    </a:p>
                    <a:p>
                      <a:pPr marL="47625" marR="0" lvl="0" indent="-47625" algn="l" fontAlgn="base">
                        <a:lnSpc>
                          <a:spcPct val="100000"/>
                        </a:lnSpc>
                      </a:pPr>
                      <a:r>
                        <a:rPr lang="en-US" sz="600" u="none" spc="0">
                          <a:solidFill>
                            <a:srgbClr val="000000">
                              <a:alpha val="100000"/>
                            </a:srgbClr>
                          </a:solidFill>
                          <a:latin typeface="AdihausDIN"/>
                        </a:rPr>
                        <a:t>• Main body: 85% recycled polyester, 15% cotton piqué</a:t>
                      </a:r>
                    </a:p>
                    <a:p>
                      <a:pPr marL="47625" marR="0" lvl="0" indent="-47625" algn="l" fontAlgn="base">
                        <a:lnSpc>
                          <a:spcPct val="100000"/>
                        </a:lnSpc>
                      </a:pPr>
                      <a:r>
                        <a:rPr lang="en-US" sz="600" u="none" spc="0">
                          <a:solidFill>
                            <a:srgbClr val="000000">
                              <a:alpha val="100000"/>
                            </a:srgbClr>
                          </a:solidFill>
                          <a:latin typeface="AdihausDIN"/>
                        </a:rPr>
                        <a:t>• Insert: 91% recycled polyester, 9% elastane mesh</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HM5039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LOM92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LOGO SS TEE</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HT2279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Football Logo Short Sleeve Tee is crafted in an elegant, sport-inspired pique fabric and combined with structured mesh fabric. From the cutlines to the details down to the logo placements — the inspiration from the pitch is clear.Made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t-shirt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Partially ribbed neckline</a:t>
                      </a:r>
                    </a:p>
                    <a:p>
                      <a:pPr marL="47625" marR="0" lvl="0" indent="-47625" algn="l" fontAlgn="base">
                        <a:lnSpc>
                          <a:spcPct val="100000"/>
                        </a:lnSpc>
                      </a:pPr>
                      <a:r>
                        <a:rPr lang="en-US" sz="600" u="none" spc="0">
                          <a:solidFill>
                            <a:srgbClr val="000000">
                              <a:alpha val="100000"/>
                            </a:srgbClr>
                          </a:solidFill>
                          <a:latin typeface="AdihausDIN"/>
                        </a:rPr>
                        <a:t>• Main body: 85% recycled polyester, 15% cotton piqué</a:t>
                      </a:r>
                    </a:p>
                    <a:p>
                      <a:pPr marL="47625" marR="0" lvl="0" indent="-47625" algn="l" fontAlgn="base">
                        <a:lnSpc>
                          <a:spcPct val="100000"/>
                        </a:lnSpc>
                      </a:pPr>
                      <a:r>
                        <a:rPr lang="en-US" sz="600" u="none" spc="0">
                          <a:solidFill>
                            <a:srgbClr val="000000">
                              <a:alpha val="100000"/>
                            </a:srgbClr>
                          </a:solidFill>
                          <a:latin typeface="AdihausDIN"/>
                        </a:rPr>
                        <a:t>• Insert: 91% recycled polyester, 9% elastane mesh</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LOM92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LT DWN SKR</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Light Down Quilted Skirt is crafted with crinkle nylon material and PrimaLoft padding. It has a loose, asymmetrical shape that elegantly drapes the body. External quilting stitching and a tonal, minimalist Y-3 logo finish the look.Made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padded, asymmetrical Y-3 skirt made in part with recycled content</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PrimaLoft® insulation</a:t>
                      </a:r>
                    </a:p>
                    <a:p>
                      <a:pPr marL="47625" marR="0" lvl="0" indent="-47625" algn="l" fontAlgn="base">
                        <a:lnSpc>
                          <a:spcPct val="100000"/>
                        </a:lnSpc>
                      </a:pPr>
                      <a:r>
                        <a:rPr lang="en-US" sz="600" u="none" spc="0">
                          <a:solidFill>
                            <a:srgbClr val="000000">
                              <a:alpha val="100000"/>
                            </a:srgbClr>
                          </a:solidFill>
                          <a:latin typeface="AdihausDIN"/>
                        </a:rPr>
                        <a:t>• Drape silhouette</a:t>
                      </a:r>
                    </a:p>
                    <a:p>
                      <a:pPr marL="47625" marR="0" lvl="0" indent="-47625" algn="l" fontAlgn="base">
                        <a:lnSpc>
                          <a:spcPct val="100000"/>
                        </a:lnSpc>
                      </a:pPr>
                      <a:r>
                        <a:rPr lang="en-US" sz="600" u="none" spc="0">
                          <a:solidFill>
                            <a:srgbClr val="000000">
                              <a:alpha val="100000"/>
                            </a:srgbClr>
                          </a:solidFill>
                          <a:latin typeface="AdihausDIN"/>
                        </a:rPr>
                        <a:t>• Asymmetrical hem</a:t>
                      </a:r>
                    </a:p>
                    <a:p>
                      <a:pPr marL="47625" marR="0" lvl="0" indent="-47625" algn="l" fontAlgn="base">
                        <a:lnSpc>
                          <a:spcPct val="100000"/>
                        </a:lnSpc>
                      </a:pPr>
                      <a:r>
                        <a:rPr lang="en-US" sz="600" u="none" spc="0">
                          <a:solidFill>
                            <a:srgbClr val="000000">
                              <a:alpha val="100000"/>
                            </a:srgbClr>
                          </a:solidFill>
                          <a:latin typeface="AdihausDIN"/>
                        </a:rPr>
                        <a:t>• Slip-in pockets</a:t>
                      </a:r>
                    </a:p>
                    <a:p>
                      <a:pPr marL="47625" marR="0" lvl="0" indent="-47625" algn="l" fontAlgn="base">
                        <a:lnSpc>
                          <a:spcPct val="100000"/>
                        </a:lnSpc>
                      </a:pPr>
                      <a:r>
                        <a:rPr lang="en-US" sz="600" u="none" spc="0">
                          <a:solidFill>
                            <a:srgbClr val="000000">
                              <a:alpha val="100000"/>
                            </a:srgbClr>
                          </a:solidFill>
                          <a:latin typeface="AdihausDIN"/>
                        </a:rPr>
                        <a:t>• Y-3 logo on the back</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MGV23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LT DWN SKR</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HS9796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Light Down Quilted Skirt is crafted with crinkle nylon material and PrimaLoft padding. It has a loose, asymmetrical shape that elegantly drapes the body. External quilting stitching and a tonal, minimalist Y-3 logo finish the look.Made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padded, asymmetrical Y-3 skirt made in part with recycled content</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PrimaLoft® insulation</a:t>
                      </a:r>
                    </a:p>
                    <a:p>
                      <a:pPr marL="47625" marR="0" lvl="0" indent="-47625" algn="l" fontAlgn="base">
                        <a:lnSpc>
                          <a:spcPct val="100000"/>
                        </a:lnSpc>
                      </a:pPr>
                      <a:r>
                        <a:rPr lang="en-US" sz="600" u="none" spc="0">
                          <a:solidFill>
                            <a:srgbClr val="000000">
                              <a:alpha val="100000"/>
                            </a:srgbClr>
                          </a:solidFill>
                          <a:latin typeface="AdihausDIN"/>
                        </a:rPr>
                        <a:t>• Drape silhouette</a:t>
                      </a:r>
                    </a:p>
                    <a:p>
                      <a:pPr marL="47625" marR="0" lvl="0" indent="-47625" algn="l" fontAlgn="base">
                        <a:lnSpc>
                          <a:spcPct val="100000"/>
                        </a:lnSpc>
                      </a:pPr>
                      <a:r>
                        <a:rPr lang="en-US" sz="600" u="none" spc="0">
                          <a:solidFill>
                            <a:srgbClr val="000000">
                              <a:alpha val="100000"/>
                            </a:srgbClr>
                          </a:solidFill>
                          <a:latin typeface="AdihausDIN"/>
                        </a:rPr>
                        <a:t>• Asymmetrical hem</a:t>
                      </a:r>
                    </a:p>
                    <a:p>
                      <a:pPr marL="47625" marR="0" lvl="0" indent="-47625" algn="l" fontAlgn="base">
                        <a:lnSpc>
                          <a:spcPct val="100000"/>
                        </a:lnSpc>
                      </a:pPr>
                      <a:r>
                        <a:rPr lang="en-US" sz="600" u="none" spc="0">
                          <a:solidFill>
                            <a:srgbClr val="000000">
                              <a:alpha val="100000"/>
                            </a:srgbClr>
                          </a:solidFill>
                          <a:latin typeface="AdihausDIN"/>
                        </a:rPr>
                        <a:t>• Slip-in pockets</a:t>
                      </a:r>
                    </a:p>
                    <a:p>
                      <a:pPr marL="47625" marR="0" lvl="0" indent="-47625" algn="l" fontAlgn="base">
                        <a:lnSpc>
                          <a:spcPct val="100000"/>
                        </a:lnSpc>
                      </a:pPr>
                      <a:r>
                        <a:rPr lang="en-US" sz="600" u="none" spc="0">
                          <a:solidFill>
                            <a:srgbClr val="000000">
                              <a:alpha val="100000"/>
                            </a:srgbClr>
                          </a:solidFill>
                          <a:latin typeface="AdihausDIN"/>
                        </a:rPr>
                        <a:t>• Y-3 logo on the back</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HS9796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MGV23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BTN SHIRT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HB1697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sophisticated button-down shirt by Y-3. Y-3 continues to merge the soul of the avant-garde with the essence of sport. The Classic Chest Logo Button-Down Shirt has a tailored look finished with button-adjustable cuffs. A Y-3 logo details the zip chest pocket.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Button front</a:t>
                      </a:r>
                    </a:p>
                    <a:p>
                      <a:pPr marL="47625" marR="0" lvl="0" indent="-47625" algn="l" fontAlgn="base">
                        <a:lnSpc>
                          <a:spcPct val="100000"/>
                        </a:lnSpc>
                      </a:pPr>
                      <a:r>
                        <a:rPr lang="en-US" sz="600" u="none" spc="0">
                          <a:solidFill>
                            <a:srgbClr val="000000">
                              <a:alpha val="100000"/>
                            </a:srgbClr>
                          </a:solidFill>
                          <a:latin typeface="AdihausDIN"/>
                        </a:rPr>
                        <a:t>• 61% cotton, 36% nylon, 3% elastane plain weave</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Button-adjustable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HB1697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MMB29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BTN SHIRT</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HB1696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sophisticated button-down shirt by Y-3. Y-3 continues to merge the soul of the avant-garde with the essence of sport. The Classic Chest Logo Button-Down Shirt has a tailored look finished with button-adjustable cuffs. A Y-3 logo details the zip chest pocket.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Button front</a:t>
                      </a:r>
                    </a:p>
                    <a:p>
                      <a:pPr marL="47625" marR="0" lvl="0" indent="-47625" algn="l" fontAlgn="base">
                        <a:lnSpc>
                          <a:spcPct val="100000"/>
                        </a:lnSpc>
                      </a:pPr>
                      <a:r>
                        <a:rPr lang="en-US" sz="600" u="none" spc="0">
                          <a:solidFill>
                            <a:srgbClr val="000000">
                              <a:alpha val="100000"/>
                            </a:srgbClr>
                          </a:solidFill>
                          <a:latin typeface="AdihausDIN"/>
                        </a:rPr>
                        <a:t>• 61% cotton, 36% nylon, 3% elastane plain weave</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Button-adjustable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HB1696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MMB29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R WOOL SKT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HS9831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Refined Wool Skirt is crafted with the elegant detail Y-3 is known for. The relaxed fit creates a soft drape, circling with an asymmetrical hem line. It's finished with utilitarian patch pockets, webbing tape with a sport-inspired bucket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asymmetrical Y-3 skirt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webbing and buckle</a:t>
                      </a:r>
                    </a:p>
                    <a:p>
                      <a:pPr marL="47625" marR="0" lvl="0" indent="-47625" algn="l" fontAlgn="base">
                        <a:lnSpc>
                          <a:spcPct val="100000"/>
                        </a:lnSpc>
                      </a:pPr>
                      <a:r>
                        <a:rPr lang="en-US" sz="600" u="none" spc="0">
                          <a:solidFill>
                            <a:srgbClr val="000000">
                              <a:alpha val="100000"/>
                            </a:srgbClr>
                          </a:solidFill>
                          <a:latin typeface="AdihausDIN"/>
                        </a:rPr>
                        <a:t>• 57% wool, 38% polyester, 5% elastane woven</a:t>
                      </a:r>
                    </a:p>
                    <a:p>
                      <a:pPr marL="47625" marR="0" lvl="0" indent="-47625" algn="l" fontAlgn="base">
                        <a:lnSpc>
                          <a:spcPct val="100000"/>
                        </a:lnSpc>
                      </a:pPr>
                      <a:r>
                        <a:rPr lang="en-US" sz="600" u="none" spc="0">
                          <a:solidFill>
                            <a:srgbClr val="000000">
                              <a:alpha val="100000"/>
                            </a:srgbClr>
                          </a:solidFill>
                          <a:latin typeface="AdihausDIN"/>
                        </a:rPr>
                        <a:t>• Patch pockets</a:t>
                      </a:r>
                    </a:p>
                    <a:p>
                      <a:pPr marL="47625" marR="0" lvl="0" indent="-47625" algn="l" fontAlgn="base">
                        <a:lnSpc>
                          <a:spcPct val="100000"/>
                        </a:lnSpc>
                      </a:pPr>
                      <a:r>
                        <a:rPr lang="en-US" sz="600" u="none" spc="0">
                          <a:solidFill>
                            <a:srgbClr val="000000">
                              <a:alpha val="100000"/>
                            </a:srgbClr>
                          </a:solidFill>
                          <a:latin typeface="AdihausDIN"/>
                        </a:rPr>
                        <a:t>• Asymmetric hem</a:t>
                      </a:r>
                    </a:p>
                    <a:p>
                      <a:pPr marL="47625" marR="0" lvl="0" indent="-47625" algn="l" fontAlgn="base">
                        <a:lnSpc>
                          <a:spcPct val="100000"/>
                        </a:lnSpc>
                      </a:pPr>
                      <a:r>
                        <a:rPr lang="en-US" sz="600" u="none" spc="0">
                          <a:solidFill>
                            <a:srgbClr val="000000">
                              <a:alpha val="100000"/>
                            </a:srgbClr>
                          </a:solidFill>
                          <a:latin typeface="AdihausDIN"/>
                        </a:rPr>
                        <a:t>• Drape silhouette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MMI05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R WOOL SKT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HS9830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Refined Wool Skirt is crafted with the elegant detail Y-3 is known for. The relaxed fit creates a soft drape, circling with an asymmetrical hem line. It's finished with utilitarian patch pockets, webbing tape with a sport-inspired bucket and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asymmetrical Y-3 skirt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webbing and buckle</a:t>
                      </a:r>
                    </a:p>
                    <a:p>
                      <a:pPr marL="47625" marR="0" lvl="0" indent="-47625" algn="l" fontAlgn="base">
                        <a:lnSpc>
                          <a:spcPct val="100000"/>
                        </a:lnSpc>
                      </a:pPr>
                      <a:r>
                        <a:rPr lang="en-US" sz="600" u="none" spc="0">
                          <a:solidFill>
                            <a:srgbClr val="000000">
                              <a:alpha val="100000"/>
                            </a:srgbClr>
                          </a:solidFill>
                          <a:latin typeface="AdihausDIN"/>
                        </a:rPr>
                        <a:t>• 57% wool, 38% polyester, 5% elastane woven</a:t>
                      </a:r>
                    </a:p>
                    <a:p>
                      <a:pPr marL="47625" marR="0" lvl="0" indent="-47625" algn="l" fontAlgn="base">
                        <a:lnSpc>
                          <a:spcPct val="100000"/>
                        </a:lnSpc>
                      </a:pPr>
                      <a:r>
                        <a:rPr lang="en-US" sz="600" u="none" spc="0">
                          <a:solidFill>
                            <a:srgbClr val="000000">
                              <a:alpha val="100000"/>
                            </a:srgbClr>
                          </a:solidFill>
                          <a:latin typeface="AdihausDIN"/>
                        </a:rPr>
                        <a:t>• Patch pockets</a:t>
                      </a:r>
                    </a:p>
                    <a:p>
                      <a:pPr marL="47625" marR="0" lvl="0" indent="-47625" algn="l" fontAlgn="base">
                        <a:lnSpc>
                          <a:spcPct val="100000"/>
                        </a:lnSpc>
                      </a:pPr>
                      <a:r>
                        <a:rPr lang="en-US" sz="600" u="none" spc="0">
                          <a:solidFill>
                            <a:srgbClr val="000000">
                              <a:alpha val="100000"/>
                            </a:srgbClr>
                          </a:solidFill>
                          <a:latin typeface="AdihausDIN"/>
                        </a:rPr>
                        <a:t>• Asymmetric hem</a:t>
                      </a:r>
                    </a:p>
                    <a:p>
                      <a:pPr marL="47625" marR="0" lvl="0" indent="-47625" algn="l" fontAlgn="base">
                        <a:lnSpc>
                          <a:spcPct val="100000"/>
                        </a:lnSpc>
                      </a:pPr>
                      <a:r>
                        <a:rPr lang="en-US" sz="600" u="none" spc="0">
                          <a:solidFill>
                            <a:srgbClr val="000000">
                              <a:alpha val="100000"/>
                            </a:srgbClr>
                          </a:solidFill>
                          <a:latin typeface="AdihausDIN"/>
                        </a:rPr>
                        <a:t>• Drape silhouette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MMI05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169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WNDBRK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HH8910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Light Shell Running Windbreaker exposes the core of Y-3 DNA: sport. At home on the streets whether you're walking or running, the breathable layer is crafted from lightweight nylon material for effortless comfort. Adjustable zips and back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running top with enhanced ventilation</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bungee-adjustable hood</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Back vent with zip</a:t>
                      </a:r>
                    </a:p>
                    <a:p>
                      <a:pPr marL="47625" marR="0" lvl="0" indent="-47625" algn="l" fontAlgn="base">
                        <a:lnSpc>
                          <a:spcPct val="100000"/>
                        </a:lnSpc>
                      </a:pPr>
                      <a:r>
                        <a:rPr lang="en-US" sz="600" u="none" spc="0">
                          <a:solidFill>
                            <a:srgbClr val="000000">
                              <a:alpha val="100000"/>
                            </a:srgbClr>
                          </a:solidFill>
                          <a:latin typeface="AdihausDIN"/>
                        </a:rPr>
                        <a:t>•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HH8910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MMY62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1" name="Picture 4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graphicFrame>
        <p:nvGraphicFramePr>
          <p:cNvPr id="7" name="Table 6"/>
          <p:cNvGraphicFramePr>
            <a:graphicFrameLocks noGrp="1"/>
          </p:cNvGraphicFramePr>
          <p:nvPr/>
        </p:nvGraphicFramePr>
        <p:xfrm>
          <a:off x="2857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DORICO CT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SHRT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L BELT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L BELT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GK2074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L BELT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GN5937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2PP INVI</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 USD</a:t>
            </a:r>
            <a:br/>
            <a:endParaRPr/>
          </a:p>
        </p:txBody>
      </p:sp>
      <p:pic>
        <p:nvPicPr>
          <p:cNvPr id="20" name="Picture 19"/>
          <p:cNvPicPr>
            <a:picLocks noChangeAspect="1"/>
          </p:cNvPicPr>
          <p:nvPr/>
        </p:nvPicPr>
        <p:blipFill>
          <a:blip r:embed="rId10"/>
          <a:stretch>
            <a:fillRect/>
          </a:stretch>
        </p:blipFill>
        <p:spPr>
          <a:xfrm>
            <a:off x="6915150" y="1381125"/>
            <a:ext cx="904875" cy="857250"/>
          </a:xfrm>
          <a:prstGeom prst="rect">
            <a:avLst/>
          </a:prstGeom>
        </p:spPr>
      </p:pic>
      <p:sp>
        <p:nvSpPr>
          <p:cNvPr id="21" name="TextBox 20"/>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GN5938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2PP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 USD</a:t>
            </a:r>
            <a:br/>
            <a:endParaRPr/>
          </a:p>
        </p:txBody>
      </p:sp>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TECH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26" name="Picture 25"/>
          <p:cNvPicPr>
            <a:picLocks noChangeAspect="1"/>
          </p:cNvPicPr>
          <p:nvPr/>
        </p:nvPicPr>
        <p:blipFill>
          <a:blip r:embed="rId13"/>
          <a:stretch>
            <a:fillRect/>
          </a:stretch>
        </p:blipFill>
        <p:spPr>
          <a:xfrm>
            <a:off x="1390650" y="3286125"/>
            <a:ext cx="904875" cy="857250"/>
          </a:xfrm>
          <a:prstGeom prst="rect">
            <a:avLst/>
          </a:prstGeom>
        </p:spPr>
      </p:pic>
      <p:sp>
        <p:nvSpPr>
          <p:cNvPr id="27" name="TextBox 26"/>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TECH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graphicFrame>
        <p:nvGraphicFramePr>
          <p:cNvPr id="28" name="Table 27"/>
          <p:cNvGraphicFramePr>
            <a:graphicFrameLocks noGrp="1"/>
          </p:cNvGraphicFramePr>
          <p:nvPr/>
        </p:nvGraphicFramePr>
        <p:xfrm>
          <a:off x="24955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9" name="Picture 28"/>
          <p:cNvPicPr>
            <a:picLocks noChangeAspect="1"/>
          </p:cNvPicPr>
          <p:nvPr/>
        </p:nvPicPr>
        <p:blipFill>
          <a:blip r:embed="rId14"/>
          <a:stretch>
            <a:fillRect/>
          </a:stretch>
        </p:blipFill>
        <p:spPr>
          <a:xfrm>
            <a:off x="2495550" y="3286125"/>
            <a:ext cx="904875" cy="857250"/>
          </a:xfrm>
          <a:prstGeom prst="rect">
            <a:avLst/>
          </a:prstGeom>
        </p:spPr>
      </p:pic>
      <p:sp>
        <p:nvSpPr>
          <p:cNvPr id="30" name="TextBox 29"/>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HR2610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RUNNING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1" name="Picture 30"/>
          <p:cNvPicPr>
            <a:picLocks noChangeAspect="1"/>
          </p:cNvPicPr>
          <p:nvPr/>
        </p:nvPicPr>
        <p:blipFill>
          <a:blip r:embed="rId15"/>
          <a:stretch>
            <a:fillRect/>
          </a:stretch>
        </p:blipFill>
        <p:spPr>
          <a:xfrm>
            <a:off x="3600450" y="3286125"/>
            <a:ext cx="904875" cy="857250"/>
          </a:xfrm>
          <a:prstGeom prst="rect">
            <a:avLst/>
          </a:prstGeom>
        </p:spPr>
      </p:pic>
      <p:sp>
        <p:nvSpPr>
          <p:cNvPr id="32" name="TextBox 31"/>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HR2611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RUNNING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3" name="Picture 32"/>
          <p:cNvPicPr>
            <a:picLocks noChangeAspect="1"/>
          </p:cNvPicPr>
          <p:nvPr/>
        </p:nvPicPr>
        <p:blipFill>
          <a:blip r:embed="rId16"/>
          <a:stretch>
            <a:fillRect/>
          </a:stretch>
        </p:blipFill>
        <p:spPr>
          <a:xfrm>
            <a:off x="4705350" y="3286125"/>
            <a:ext cx="904875" cy="857250"/>
          </a:xfrm>
          <a:prstGeom prst="rect">
            <a:avLst/>
          </a:prstGeom>
        </p:spPr>
      </p:pic>
      <p:sp>
        <p:nvSpPr>
          <p:cNvPr id="34" name="TextBox 33"/>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LOGO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5" name="Picture 34"/>
          <p:cNvPicPr>
            <a:picLocks noChangeAspect="1"/>
          </p:cNvPicPr>
          <p:nvPr/>
        </p:nvPicPr>
        <p:blipFill>
          <a:blip r:embed="rId17"/>
          <a:stretch>
            <a:fillRect/>
          </a:stretch>
        </p:blipFill>
        <p:spPr>
          <a:xfrm>
            <a:off x="5810250" y="3286125"/>
            <a:ext cx="904875" cy="857250"/>
          </a:xfrm>
          <a:prstGeom prst="rect">
            <a:avLst/>
          </a:prstGeom>
        </p:spPr>
      </p:pic>
      <p:sp>
        <p:nvSpPr>
          <p:cNvPr id="36" name="TextBox 35"/>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HA6530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LOGO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7" name="Picture 36"/>
          <p:cNvPicPr>
            <a:picLocks noChangeAspect="1"/>
          </p:cNvPicPr>
          <p:nvPr/>
        </p:nvPicPr>
        <p:blipFill>
          <a:blip r:embed="rId18"/>
          <a:stretch>
            <a:fillRect/>
          </a:stretch>
        </p:blipFill>
        <p:spPr>
          <a:xfrm>
            <a:off x="6915150" y="3286125"/>
            <a:ext cx="904875" cy="857250"/>
          </a:xfrm>
          <a:prstGeom prst="rect">
            <a:avLst/>
          </a:prstGeom>
        </p:spPr>
      </p:pic>
      <p:sp>
        <p:nvSpPr>
          <p:cNvPr id="38" name="TextBox 37"/>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HS8874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 SOCKS 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39" name="Picture 38"/>
          <p:cNvPicPr>
            <a:picLocks noChangeAspect="1"/>
          </p:cNvPicPr>
          <p:nvPr/>
        </p:nvPicPr>
        <p:blipFill>
          <a:blip r:embed="rId19"/>
          <a:stretch>
            <a:fillRect/>
          </a:stretch>
        </p:blipFill>
        <p:spPr>
          <a:xfrm>
            <a:off x="8020050" y="3286125"/>
            <a:ext cx="904875" cy="857250"/>
          </a:xfrm>
          <a:prstGeom prst="rect">
            <a:avLst/>
          </a:prstGeom>
        </p:spPr>
      </p:pic>
      <p:sp>
        <p:nvSpPr>
          <p:cNvPr id="40" name="TextBox 39"/>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HS8875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 SOCKS 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WNDBRK</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HT2299</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FOX RED</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Light Shell Running Windbreaker exposes the core of Y-3 DNA: sport. At home on the streets whether you're walking or running, the breathable layer is crafted from lightweight nylon material for effortless comfort. Adjustable zips and back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running top with enhanced ventilation</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bungee-adjustable hood</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Back vent with zip</a:t>
                      </a:r>
                    </a:p>
                    <a:p>
                      <a:pPr marL="47625" marR="0" lvl="0" indent="-47625" algn="l" fontAlgn="base">
                        <a:lnSpc>
                          <a:spcPct val="100000"/>
                        </a:lnSpc>
                      </a:pPr>
                      <a:r>
                        <a:rPr lang="en-US" sz="600" u="none" spc="0">
                          <a:solidFill>
                            <a:srgbClr val="000000">
                              <a:alpha val="100000"/>
                            </a:srgbClr>
                          </a:solidFill>
                          <a:latin typeface="AdihausDIN"/>
                        </a:rPr>
                        <a:t>•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MMY62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KNT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HB2791</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Long Sleeve Tee exposes the core of Y-3 DNA: sport. Exploring the duality of dress, the seamless top moves fluidly through the worlds of performance and fashion. It has a breathable, compression fit for an incredibly lightweight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N5735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KNT TEE</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HS9817</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Long Sleeve Tee exposes the core of Y-3 DNA: sport. Exploring the duality of dress, the seamless top moves fluidly through the worlds of performance and fashion. It has a breathable, compression fit for an incredibly lightweight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N5735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COACH JACKET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HN4323</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Coach Jacket is fabricated in premium double bomber fabric with PrimaLoft padding for enhanced warmth. It fits loosely, layering comfortably with freedom to move. Zip and patch pockets are featured throughout, and a Y-3 logo on one of them signs off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loose, minimalist Y-3 jacket</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Snap-button front closure</a:t>
                      </a:r>
                    </a:p>
                    <a:p>
                      <a:pPr marL="47625" marR="0" lvl="0" indent="-47625" algn="l" fontAlgn="base">
                        <a:lnSpc>
                          <a:spcPct val="100000"/>
                        </a:lnSpc>
                      </a:pPr>
                      <a:r>
                        <a:rPr lang="en-US" sz="600" u="none" spc="0">
                          <a:solidFill>
                            <a:srgbClr val="000000">
                              <a:alpha val="100000"/>
                            </a:srgbClr>
                          </a:solidFill>
                          <a:latin typeface="AdihausDIN"/>
                        </a:rPr>
                        <a:t>• 100% polyester double weave</a:t>
                      </a:r>
                    </a:p>
                    <a:p>
                      <a:pPr marL="47625" marR="0" lvl="0" indent="-47625" algn="l" fontAlgn="base">
                        <a:lnSpc>
                          <a:spcPct val="100000"/>
                        </a:lnSpc>
                      </a:pPr>
                      <a:r>
                        <a:rPr lang="en-US" sz="600" u="none" spc="0">
                          <a:solidFill>
                            <a:srgbClr val="000000">
                              <a:alpha val="100000"/>
                            </a:srgbClr>
                          </a:solidFill>
                          <a:latin typeface="AdihausDIN"/>
                        </a:rPr>
                        <a:t>• Taffeta lining PrimaLoft® insulation</a:t>
                      </a:r>
                    </a:p>
                    <a:p>
                      <a:pPr marL="47625" marR="0" lvl="0" indent="-47625" algn="l" fontAlgn="base">
                        <a:lnSpc>
                          <a:spcPct val="100000"/>
                        </a:lnSpc>
                      </a:pPr>
                      <a:r>
                        <a:rPr lang="en-US" sz="600" u="none" spc="0">
                          <a:solidFill>
                            <a:srgbClr val="000000">
                              <a:alpha val="100000"/>
                            </a:srgbClr>
                          </a:solidFill>
                          <a:latin typeface="AdihausDIN"/>
                        </a:rPr>
                        <a:t>• Front patch pockets</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NEE91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LNR BOMBER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Liner Bomber Jacket is crafted from lightweight crinkle nylon in a unique cloud pattern. Insulated Thinsulate™ synthetic down filling provides enhanced warmth, locked in even more with the ribbed details.Made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bomber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ribbed bomber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Nylon lining</a:t>
                      </a:r>
                    </a:p>
                    <a:p>
                      <a:pPr marL="47625" marR="0" lvl="0" indent="-47625" algn="l" fontAlgn="base">
                        <a:lnSpc>
                          <a:spcPct val="100000"/>
                        </a:lnSpc>
                      </a:pPr>
                      <a:r>
                        <a:rPr lang="en-US" sz="600" u="none" spc="0">
                          <a:solidFill>
                            <a:srgbClr val="000000">
                              <a:alpha val="100000"/>
                            </a:srgbClr>
                          </a:solidFill>
                          <a:latin typeface="AdihausDIN"/>
                        </a:rPr>
                        <a:t>• Printed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P8004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LNR BOMBER</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HS7547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Liner Bomber Jacket is crafted from lightweight crinkle nylon in a unique cloud pattern. Insulated Thinsulate™ synthetic down filling provides enhanced warmth, locked in even more with the ribbed details.Made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bomber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ribbed bomber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Nylon lining</a:t>
                      </a:r>
                    </a:p>
                    <a:p>
                      <a:pPr marL="47625" marR="0" lvl="0" indent="-47625" algn="l" fontAlgn="base">
                        <a:lnSpc>
                          <a:spcPct val="100000"/>
                        </a:lnSpc>
                      </a:pPr>
                      <a:r>
                        <a:rPr lang="en-US" sz="600" u="none" spc="0">
                          <a:solidFill>
                            <a:srgbClr val="000000">
                              <a:alpha val="100000"/>
                            </a:srgbClr>
                          </a:solidFill>
                          <a:latin typeface="AdihausDIN"/>
                        </a:rPr>
                        <a:t>• Printed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P8004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TCH SLK DR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Tech Silk Shirt Dress creates a sophisticated drape and shine with the elegant silk fabric. Asymmetrical cutlines on the front create an impression. The silhouette hangs loosely on the body for a look and feel of 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asymmetrical Y-3 shirt dress</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Button front closure</a:t>
                      </a:r>
                    </a:p>
                    <a:p>
                      <a:pPr marL="47625" marR="0" lvl="0" indent="-47625" algn="l" fontAlgn="base">
                        <a:lnSpc>
                          <a:spcPct val="100000"/>
                        </a:lnSpc>
                      </a:pPr>
                      <a:r>
                        <a:rPr lang="en-US" sz="600" u="none" spc="0">
                          <a:solidFill>
                            <a:srgbClr val="000000">
                              <a:alpha val="100000"/>
                            </a:srgbClr>
                          </a:solidFill>
                          <a:latin typeface="AdihausDIN"/>
                        </a:rPr>
                        <a:t>• 80% triacetate, 20% polyester</a:t>
                      </a:r>
                    </a:p>
                    <a:p>
                      <a:pPr marL="47625" marR="0" lvl="0" indent="-47625" algn="l" fontAlgn="base">
                        <a:lnSpc>
                          <a:spcPct val="100000"/>
                        </a:lnSpc>
                      </a:pPr>
                      <a:r>
                        <a:rPr lang="en-US" sz="600" u="none" spc="0">
                          <a:solidFill>
                            <a:srgbClr val="000000">
                              <a:alpha val="100000"/>
                            </a:srgbClr>
                          </a:solidFill>
                          <a:latin typeface="AdihausDIN"/>
                        </a:rPr>
                        <a:t>• Front zip pockets on the upper body</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Asymmetrical front cutlines</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soft-touch,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QF679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TCH SLK DR</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HS7570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Tech Silk Shirt Dress creates a sophisticated drape and shine with the elegant silk fabric. Asymmetrical cutlines on the front create an impression. The silhouette hangs loosely on the body for a look and feel of 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asymmetrical Y-3 shirt dress</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Button front closure</a:t>
                      </a:r>
                    </a:p>
                    <a:p>
                      <a:pPr marL="47625" marR="0" lvl="0" indent="-47625" algn="l" fontAlgn="base">
                        <a:lnSpc>
                          <a:spcPct val="100000"/>
                        </a:lnSpc>
                      </a:pPr>
                      <a:r>
                        <a:rPr lang="en-US" sz="600" u="none" spc="0">
                          <a:solidFill>
                            <a:srgbClr val="000000">
                              <a:alpha val="100000"/>
                            </a:srgbClr>
                          </a:solidFill>
                          <a:latin typeface="AdihausDIN"/>
                        </a:rPr>
                        <a:t>• 80% triacetate, 20% polyester</a:t>
                      </a:r>
                    </a:p>
                    <a:p>
                      <a:pPr marL="47625" marR="0" lvl="0" indent="-47625" algn="l" fontAlgn="base">
                        <a:lnSpc>
                          <a:spcPct val="100000"/>
                        </a:lnSpc>
                      </a:pPr>
                      <a:r>
                        <a:rPr lang="en-US" sz="600" u="none" spc="0">
                          <a:solidFill>
                            <a:srgbClr val="000000">
                              <a:alpha val="100000"/>
                            </a:srgbClr>
                          </a:solidFill>
                          <a:latin typeface="AdihausDIN"/>
                        </a:rPr>
                        <a:t>• Front zip pockets on the upper body</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Asymmetrical front cutlines</a:t>
                      </a:r>
                    </a:p>
                    <a:p>
                      <a:pPr marL="47625" marR="0" lvl="0" indent="-47625" algn="l" fontAlgn="base">
                        <a:lnSpc>
                          <a:spcPct val="100000"/>
                        </a:lnSpc>
                      </a:pPr>
                      <a:r>
                        <a:rPr lang="en-US" sz="600" u="none" spc="0">
                          <a:solidFill>
                            <a:srgbClr val="000000">
                              <a:alpha val="100000"/>
                            </a:srgbClr>
                          </a:solidFill>
                          <a:latin typeface="AdihausDIN"/>
                        </a:rPr>
                        <a:t>• Small tonal Y-3 soft-touch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QF679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CF CRG PNT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HG8604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worlds of sport and fashion come together on the Y-3 Classic Sport Uniform Cuffed Cargo Pants. One inf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Slouchy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Drawcord-adjustable waist and zip fly</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Side pockets</a:t>
                      </a:r>
                    </a:p>
                    <a:p>
                      <a:pPr marL="47625" marR="0" lvl="0" indent="-47625" algn="l" fontAlgn="base">
                        <a:lnSpc>
                          <a:spcPct val="100000"/>
                        </a:lnSpc>
                      </a:pPr>
                      <a:r>
                        <a:rPr lang="en-US" sz="600" u="none" spc="0">
                          <a:solidFill>
                            <a:srgbClr val="000000">
                              <a:alpha val="100000"/>
                            </a:srgbClr>
                          </a:solidFill>
                          <a:latin typeface="AdihausDIN"/>
                        </a:rPr>
                        <a:t>• Back pockets with flap closure</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QY442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179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R WOOL TT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Refined Wool Track Top is crafted with the elegant detail Y-3 is known for. It has an asymmetrical front hemline and drape, finished with ribbed details. The subtle Y-3 logo finishes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asymmetrical Y-3 track top made of premium wool</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ribbed collar</a:t>
                      </a:r>
                    </a:p>
                    <a:p>
                      <a:pPr marL="47625" marR="0" lvl="0" indent="-47625" algn="l" fontAlgn="base">
                        <a:lnSpc>
                          <a:spcPct val="100000"/>
                        </a:lnSpc>
                      </a:pPr>
                      <a:r>
                        <a:rPr lang="en-US" sz="600" u="none" spc="0">
                          <a:solidFill>
                            <a:srgbClr val="000000">
                              <a:alpha val="100000"/>
                            </a:srgbClr>
                          </a:solidFill>
                          <a:latin typeface="AdihausDIN"/>
                        </a:rPr>
                        <a:t>• 57% wool, 38% polyester, 5% elastane woven</a:t>
                      </a:r>
                    </a:p>
                    <a:p>
                      <a:pPr marL="47625" marR="0" lvl="0" indent="-47625" algn="l" fontAlgn="base">
                        <a:lnSpc>
                          <a:spcPct val="100000"/>
                        </a:lnSpc>
                      </a:pPr>
                      <a:r>
                        <a:rPr lang="en-US" sz="600" u="none" spc="0">
                          <a:solidFill>
                            <a:srgbClr val="000000">
                              <a:alpha val="100000"/>
                            </a:srgbClr>
                          </a:solidFill>
                          <a:latin typeface="AdihausDIN"/>
                        </a:rPr>
                        <a:t>• Asymmetric front hem line</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logo on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QY489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37" name="Picture 3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WAISTBAG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WAISTBAG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HU0023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KNEE SOCK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HU0022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KNEE SOCK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CORDURA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17" name="Picture 16"/>
          <p:cNvPicPr>
            <a:picLocks noChangeAspect="1"/>
          </p:cNvPicPr>
          <p:nvPr/>
        </p:nvPicPr>
        <p:blipFill>
          <a:blip r:embed="rId9"/>
          <a:stretch>
            <a:fillRect/>
          </a:stretch>
        </p:blipFill>
        <p:spPr>
          <a:xfrm>
            <a:off x="5810250" y="1381125"/>
            <a:ext cx="904875" cy="857250"/>
          </a:xfrm>
          <a:prstGeom prst="rect">
            <a:avLst/>
          </a:prstGeom>
        </p:spPr>
      </p:pic>
      <p:sp>
        <p:nvSpPr>
          <p:cNvPr id="18" name="TextBox 17"/>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CORDURA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19" name="Picture 18"/>
          <p:cNvPicPr>
            <a:picLocks noChangeAspect="1"/>
          </p:cNvPicPr>
          <p:nvPr/>
        </p:nvPicPr>
        <p:blipFill>
          <a:blip r:embed="rId10"/>
          <a:stretch>
            <a:fillRect/>
          </a:stretch>
        </p:blipFill>
        <p:spPr>
          <a:xfrm>
            <a:off x="6915150" y="1381125"/>
            <a:ext cx="904875" cy="857250"/>
          </a:xfrm>
          <a:prstGeom prst="rect">
            <a:avLst/>
          </a:prstGeom>
        </p:spPr>
      </p:pic>
      <p:sp>
        <p:nvSpPr>
          <p:cNvPr id="20" name="TextBox 19"/>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HS8873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 SOCKS HI</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21" name="Picture 20"/>
          <p:cNvPicPr>
            <a:picLocks noChangeAspect="1"/>
          </p:cNvPicPr>
          <p:nvPr/>
        </p:nvPicPr>
        <p:blipFill>
          <a:blip r:embed="rId11"/>
          <a:stretch>
            <a:fillRect/>
          </a:stretch>
        </p:blipFill>
        <p:spPr>
          <a:xfrm>
            <a:off x="8020050" y="1381125"/>
            <a:ext cx="904875" cy="857250"/>
          </a:xfrm>
          <a:prstGeom prst="rect">
            <a:avLst/>
          </a:prstGeom>
        </p:spPr>
      </p:pic>
      <p:sp>
        <p:nvSpPr>
          <p:cNvPr id="22" name="TextBox 21"/>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HD3317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 SOCKS HI</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23" name="Picture 22"/>
          <p:cNvPicPr>
            <a:picLocks noChangeAspect="1"/>
          </p:cNvPicPr>
          <p:nvPr/>
        </p:nvPicPr>
        <p:blipFill>
          <a:blip r:embed="rId12"/>
          <a:stretch>
            <a:fillRect/>
          </a:stretch>
        </p:blipFill>
        <p:spPr>
          <a:xfrm>
            <a:off x="285750" y="3286125"/>
            <a:ext cx="904875" cy="857250"/>
          </a:xfrm>
          <a:prstGeom prst="rect">
            <a:avLst/>
          </a:prstGeom>
        </p:spPr>
      </p:pic>
      <p:sp>
        <p:nvSpPr>
          <p:cNvPr id="24" name="TextBox 23"/>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HM8366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TOTE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pic>
        <p:nvPicPr>
          <p:cNvPr id="25" name="Picture 24"/>
          <p:cNvPicPr>
            <a:picLocks noChangeAspect="1"/>
          </p:cNvPicPr>
          <p:nvPr/>
        </p:nvPicPr>
        <p:blipFill>
          <a:blip r:embed="rId13"/>
          <a:stretch>
            <a:fillRect/>
          </a:stretch>
        </p:blipFill>
        <p:spPr>
          <a:xfrm>
            <a:off x="1390650" y="3286125"/>
            <a:ext cx="904875" cy="857250"/>
          </a:xfrm>
          <a:prstGeom prst="rect">
            <a:avLst/>
          </a:prstGeom>
        </p:spPr>
      </p:pic>
      <p:sp>
        <p:nvSpPr>
          <p:cNvPr id="26" name="TextBox 25"/>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UTILITY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7" name="Picture 26"/>
          <p:cNvPicPr>
            <a:picLocks noChangeAspect="1"/>
          </p:cNvPicPr>
          <p:nvPr/>
        </p:nvPicPr>
        <p:blipFill>
          <a:blip r:embed="rId14"/>
          <a:stretch>
            <a:fillRect/>
          </a:stretch>
        </p:blipFill>
        <p:spPr>
          <a:xfrm>
            <a:off x="2495550" y="3286125"/>
            <a:ext cx="904875" cy="857250"/>
          </a:xfrm>
          <a:prstGeom prst="rect">
            <a:avLst/>
          </a:prstGeom>
        </p:spPr>
      </p:pic>
      <p:sp>
        <p:nvSpPr>
          <p:cNvPr id="28" name="TextBox 27"/>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HM8355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UTILITY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9" name="Picture 28"/>
          <p:cNvPicPr>
            <a:picLocks noChangeAspect="1"/>
          </p:cNvPicPr>
          <p:nvPr/>
        </p:nvPicPr>
        <p:blipFill>
          <a:blip r:embed="rId15"/>
          <a:stretch>
            <a:fillRect/>
          </a:stretch>
        </p:blipFill>
        <p:spPr>
          <a:xfrm>
            <a:off x="3600450" y="3286125"/>
            <a:ext cx="904875" cy="857250"/>
          </a:xfrm>
          <a:prstGeom prst="rect">
            <a:avLst/>
          </a:prstGeom>
        </p:spPr>
      </p:pic>
      <p:sp>
        <p:nvSpPr>
          <p:cNvPr id="30" name="TextBox 29"/>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HF2143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SQL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1" name="Picture 30"/>
          <p:cNvPicPr>
            <a:picLocks noChangeAspect="1"/>
          </p:cNvPicPr>
          <p:nvPr/>
        </p:nvPicPr>
        <p:blipFill>
          <a:blip r:embed="rId16"/>
          <a:stretch>
            <a:fillRect/>
          </a:stretch>
        </p:blipFill>
        <p:spPr>
          <a:xfrm>
            <a:off x="4705350" y="3286125"/>
            <a:ext cx="904875" cy="857250"/>
          </a:xfrm>
          <a:prstGeom prst="rect">
            <a:avLst/>
          </a:prstGeom>
        </p:spPr>
      </p:pic>
      <p:sp>
        <p:nvSpPr>
          <p:cNvPr id="32" name="TextBox 31"/>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HM8362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SQL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3" name="Picture 32"/>
          <p:cNvPicPr>
            <a:picLocks noChangeAspect="1"/>
          </p:cNvPicPr>
          <p:nvPr/>
        </p:nvPicPr>
        <p:blipFill>
          <a:blip r:embed="rId17"/>
          <a:stretch>
            <a:fillRect/>
          </a:stretch>
        </p:blipFill>
        <p:spPr>
          <a:xfrm>
            <a:off x="5810250" y="3286125"/>
            <a:ext cx="904875" cy="857250"/>
          </a:xfrm>
          <a:prstGeom prst="rect">
            <a:avLst/>
          </a:prstGeom>
        </p:spPr>
      </p:pic>
      <p:sp>
        <p:nvSpPr>
          <p:cNvPr id="34" name="TextBox 33"/>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HM8361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SQL CAP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5" name="Picture 34"/>
          <p:cNvPicPr>
            <a:picLocks noChangeAspect="1"/>
          </p:cNvPicPr>
          <p:nvPr/>
        </p:nvPicPr>
        <p:blipFill>
          <a:blip r:embed="rId18"/>
          <a:stretch>
            <a:fillRect/>
          </a:stretch>
        </p:blipFill>
        <p:spPr>
          <a:xfrm>
            <a:off x="6915150" y="3286125"/>
            <a:ext cx="904875" cy="857250"/>
          </a:xfrm>
          <a:prstGeom prst="rect">
            <a:avLst/>
          </a:prstGeom>
        </p:spPr>
      </p:pic>
      <p:sp>
        <p:nvSpPr>
          <p:cNvPr id="36" name="TextBox 35"/>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HM8367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WE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H-ZIP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HB3423</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Half-Zip Top exposes the core of Y-3 DNA: sport. Exploring the duality of dress, the seamless top moves fluidly through the worlds of performance and fashion. It has a breathable, compression fit for an incredibly lightweight 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pullover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Half zip</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QY736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H-ZIP</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HT4503</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Half-Zip Top exposes the core of Y-3 DNA: sport. Exploring the duality of dress, the seamless top moves fluidly through the worlds of performance and fashion. It has a breathable, compression fit for an incredibly lightweight 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pullover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Half zip</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QY736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SL CRG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HG8601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point of fusion between sport and fashion has always been the central foundation of Y-3. An exploratio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Integrated belt with buckle closure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Tiecords on cuffs</a:t>
                      </a:r>
                    </a:p>
                    <a:p>
                      <a:pPr marL="47625" marR="0" lvl="0" indent="-47625" algn="l" fontAlgn="base">
                        <a:lnSpc>
                          <a:spcPct val="100000"/>
                        </a:lnSpc>
                      </a:pPr>
                      <a:r>
                        <a:rPr lang="en-US" sz="600" u="none" spc="0">
                          <a:solidFill>
                            <a:srgbClr val="000000">
                              <a:alpha val="100000"/>
                            </a:srgbClr>
                          </a:solidFill>
                          <a:latin typeface="AdihausDIN"/>
                        </a:rPr>
                        <a:t>• Two front cargo pockets</a:t>
                      </a:r>
                    </a:p>
                    <a:p>
                      <a:pPr marL="47625" marR="0" lvl="0" indent="-47625" algn="l" fontAlgn="base">
                        <a:lnSpc>
                          <a:spcPct val="100000"/>
                        </a:lnSpc>
                      </a:pPr>
                      <a:r>
                        <a:rPr lang="en-US" sz="600" u="none" spc="0">
                          <a:solidFill>
                            <a:srgbClr val="000000">
                              <a:alpha val="100000"/>
                            </a:srgbClr>
                          </a:solidFill>
                          <a:latin typeface="AdihausDIN"/>
                        </a:rPr>
                        <a:t>• One side cargo pocket</a:t>
                      </a:r>
                    </a:p>
                    <a:p>
                      <a:pPr marL="47625" marR="0" lvl="0" indent="-47625" algn="l" fontAlgn="base">
                        <a:lnSpc>
                          <a:spcPct val="100000"/>
                        </a:lnSpc>
                      </a:pPr>
                      <a:r>
                        <a:rPr lang="en-US" sz="600" u="none" spc="0">
                          <a:solidFill>
                            <a:srgbClr val="000000">
                              <a:alpha val="100000"/>
                            </a:srgbClr>
                          </a:solidFill>
                          <a:latin typeface="AdihausDIN"/>
                        </a:rPr>
                        <a:t>• Two side pockets and one back pocket</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RO312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PANTS</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HT2350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Pants are fabricated in double weave track fabric, draped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Football-inspired Y-3 pants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HT2350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RT690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PANTS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HM5035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Pants are fabricated in double weave track fabric, draped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Football-inspired Y-3 pants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HM5035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RT690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8" name="Picture 2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PANTS</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HT2285</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Pants are fabricated in double weave track fabric, draped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Football-inspired Y-3 pants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RT690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7" name="TextBox 2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SHORTS</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HT4469</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FOX RED</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Running Shorts expose it. The lightweight nylon design is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running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Inner mesh panels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SE493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SHORTS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HH8906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Running Shorts expose it. The lightweight nylon design is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running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Inner mesh panels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HH8906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SE493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SHL SHORTS</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HS7456</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Shorts expose it. The lightweight nylon design is incredibly breathable, letting you move forward in absolute comfort. Adjustable zips and seam vents with mesh inserts increase airflow. Invisible zips on the sides hold your small essentials so your hands stay free.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running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Tiecord-adjustable elastic waist</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Hidden side zip pockets</a:t>
                      </a:r>
                    </a:p>
                    <a:p>
                      <a:pPr marL="47625" marR="0" lvl="0" indent="-47625" algn="l" fontAlgn="base">
                        <a:lnSpc>
                          <a:spcPct val="100000"/>
                        </a:lnSpc>
                      </a:pPr>
                      <a:r>
                        <a:rPr lang="en-US" sz="600" u="none" spc="0">
                          <a:solidFill>
                            <a:srgbClr val="000000">
                              <a:alpha val="100000"/>
                            </a:srgbClr>
                          </a:solidFill>
                          <a:latin typeface="AdihausDIN"/>
                        </a:rPr>
                        <a:t>• Front seam vents and hidden zips</a:t>
                      </a:r>
                    </a:p>
                    <a:p>
                      <a:pPr marL="47625" marR="0" lvl="0" indent="-47625" algn="l" fontAlgn="base">
                        <a:lnSpc>
                          <a:spcPct val="100000"/>
                        </a:lnSpc>
                      </a:pPr>
                      <a:r>
                        <a:rPr lang="en-US" sz="600" u="none" spc="0">
                          <a:solidFill>
                            <a:srgbClr val="000000">
                              <a:alpha val="100000"/>
                            </a:srgbClr>
                          </a:solidFill>
                          <a:latin typeface="AdihausDIN"/>
                        </a:rPr>
                        <a:t>• Asymmetric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HS7456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SF192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189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SHL SHORTS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HH8891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Shorts expose it. The lightweight nylon design is incredibly breathable, letting you move forward in absolute comfort. Adjustable zips and seam vents with mesh inserts increase airflow. Invisible zips on the sides hold your small essentials so your hands stay free.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running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Tiecord-adjustable elastic waist</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Hidden side zip pockets</a:t>
                      </a:r>
                    </a:p>
                    <a:p>
                      <a:pPr marL="47625" marR="0" lvl="0" indent="-47625" algn="l" fontAlgn="base">
                        <a:lnSpc>
                          <a:spcPct val="100000"/>
                        </a:lnSpc>
                      </a:pPr>
                      <a:r>
                        <a:rPr lang="en-US" sz="600" u="none" spc="0">
                          <a:solidFill>
                            <a:srgbClr val="000000">
                              <a:alpha val="100000"/>
                            </a:srgbClr>
                          </a:solidFill>
                          <a:latin typeface="AdihausDIN"/>
                        </a:rPr>
                        <a:t>• Front seam vents and hidden zips</a:t>
                      </a:r>
                    </a:p>
                    <a:p>
                      <a:pPr marL="47625" marR="0" lvl="0" indent="-47625" algn="l" fontAlgn="base">
                        <a:lnSpc>
                          <a:spcPct val="100000"/>
                        </a:lnSpc>
                      </a:pPr>
                      <a:r>
                        <a:rPr lang="en-US" sz="600" u="none" spc="0">
                          <a:solidFill>
                            <a:srgbClr val="000000">
                              <a:alpha val="100000"/>
                            </a:srgbClr>
                          </a:solidFill>
                          <a:latin typeface="AdihausDIN"/>
                        </a:rPr>
                        <a:t>• Asymmetric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HH8891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SF192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8" name="Picture 4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HR1944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HICHO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SPRINT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BOXING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HR1962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QISAN COZY V2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15" name="Table 14"/>
          <p:cNvGraphicFramePr>
            <a:graphicFrameLocks noGrp="1"/>
          </p:cNvGraphicFramePr>
          <p:nvPr/>
        </p:nvGraphicFramePr>
        <p:xfrm>
          <a:off x="47053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HR1965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GR.1P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18" name="Table 17"/>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HR1979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ULTRABOOST 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21" name="Table 20"/>
          <p:cNvGraphicFramePr>
            <a:graphicFrameLocks noGrp="1"/>
          </p:cNvGraphicFramePr>
          <p:nvPr/>
        </p:nvGraphicFramePr>
        <p:xfrm>
          <a:off x="69151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2" name="Picture 21"/>
          <p:cNvPicPr>
            <a:picLocks noChangeAspect="1"/>
          </p:cNvPicPr>
          <p:nvPr/>
        </p:nvPicPr>
        <p:blipFill>
          <a:blip r:embed="rId10"/>
          <a:stretch>
            <a:fillRect/>
          </a:stretch>
        </p:blipFill>
        <p:spPr>
          <a:xfrm>
            <a:off x="6915150" y="1381125"/>
            <a:ext cx="904875" cy="857250"/>
          </a:xfrm>
          <a:prstGeom prst="rect">
            <a:avLst/>
          </a:prstGeom>
        </p:spPr>
      </p:pic>
      <p:sp>
        <p:nvSpPr>
          <p:cNvPr id="23" name="TextBox 22"/>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HR1986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TERREX SWIFT R3 GTX</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graphicFrame>
        <p:nvGraphicFramePr>
          <p:cNvPr id="24" name="Table 23"/>
          <p:cNvGraphicFramePr>
            <a:graphicFrameLocks noGrp="1"/>
          </p:cNvGraphicFramePr>
          <p:nvPr/>
        </p:nvGraphicFramePr>
        <p:xfrm>
          <a:off x="80200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5" name="Picture 24"/>
          <p:cNvPicPr>
            <a:picLocks noChangeAspect="1"/>
          </p:cNvPicPr>
          <p:nvPr/>
        </p:nvPicPr>
        <p:blipFill>
          <a:blip r:embed="rId11"/>
          <a:stretch>
            <a:fillRect/>
          </a:stretch>
        </p:blipFill>
        <p:spPr>
          <a:xfrm>
            <a:off x="8020050" y="1381125"/>
            <a:ext cx="904875" cy="857250"/>
          </a:xfrm>
          <a:prstGeom prst="rect">
            <a:avLst/>
          </a:prstGeom>
        </p:spPr>
      </p:pic>
      <p:sp>
        <p:nvSpPr>
          <p:cNvPr id="26" name="TextBox 25"/>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HR1988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TERREX SWIFT R3 GTX</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graphicFrame>
        <p:nvGraphicFramePr>
          <p:cNvPr id="27" name="Table 26"/>
          <p:cNvGraphicFramePr>
            <a:graphicFrameLocks noGrp="1"/>
          </p:cNvGraphicFramePr>
          <p:nvPr/>
        </p:nvGraphicFramePr>
        <p:xfrm>
          <a:off x="2857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8" name="Picture 27"/>
          <p:cNvPicPr>
            <a:picLocks noChangeAspect="1"/>
          </p:cNvPicPr>
          <p:nvPr/>
        </p:nvPicPr>
        <p:blipFill>
          <a:blip r:embed="rId12"/>
          <a:stretch>
            <a:fillRect/>
          </a:stretch>
        </p:blipFill>
        <p:spPr>
          <a:xfrm>
            <a:off x="285750" y="3286125"/>
            <a:ext cx="904875" cy="857250"/>
          </a:xfrm>
          <a:prstGeom prst="rect">
            <a:avLst/>
          </a:prstGeom>
        </p:spPr>
      </p:pic>
      <p:sp>
        <p:nvSpPr>
          <p:cNvPr id="29" name="TextBox 28"/>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HR2004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RUNNER 4D EXO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endParaRPr/>
          </a:p>
        </p:txBody>
      </p:sp>
      <p:pic>
        <p:nvPicPr>
          <p:cNvPr id="30" name="Picture 29"/>
          <p:cNvPicPr>
            <a:picLocks noChangeAspect="1"/>
          </p:cNvPicPr>
          <p:nvPr/>
        </p:nvPicPr>
        <p:blipFill>
          <a:blip r:embed="rId13"/>
          <a:stretch>
            <a:fillRect/>
          </a:stretch>
        </p:blipFill>
        <p:spPr>
          <a:xfrm>
            <a:off x="1390650" y="3286125"/>
            <a:ext cx="904875" cy="857250"/>
          </a:xfrm>
          <a:prstGeom prst="rect">
            <a:avLst/>
          </a:prstGeom>
        </p:spPr>
      </p:pic>
      <p:sp>
        <p:nvSpPr>
          <p:cNvPr id="31" name="TextBox 30"/>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HQ3661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HICHO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32" name="Table 31"/>
          <p:cNvGraphicFramePr>
            <a:graphicFrameLocks noGrp="1"/>
          </p:cNvGraphicFramePr>
          <p:nvPr/>
        </p:nvGraphicFramePr>
        <p:xfrm>
          <a:off x="24955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3" name="Picture 32"/>
          <p:cNvPicPr>
            <a:picLocks noChangeAspect="1"/>
          </p:cNvPicPr>
          <p:nvPr/>
        </p:nvPicPr>
        <p:blipFill>
          <a:blip r:embed="rId14"/>
          <a:stretch>
            <a:fillRect/>
          </a:stretch>
        </p:blipFill>
        <p:spPr>
          <a:xfrm>
            <a:off x="2495550" y="3286125"/>
            <a:ext cx="904875" cy="857250"/>
          </a:xfrm>
          <a:prstGeom prst="rect">
            <a:avLst/>
          </a:prstGeom>
        </p:spPr>
      </p:pic>
      <p:sp>
        <p:nvSpPr>
          <p:cNvPr id="34" name="TextBox 33"/>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HQ5964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COURT LOW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graphicFrame>
        <p:nvGraphicFramePr>
          <p:cNvPr id="35" name="Table 34"/>
          <p:cNvGraphicFramePr>
            <a:graphicFrameLocks noGrp="1"/>
          </p:cNvGraphicFramePr>
          <p:nvPr/>
        </p:nvGraphicFramePr>
        <p:xfrm>
          <a:off x="36004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6" name="Picture 35"/>
          <p:cNvPicPr>
            <a:picLocks noChangeAspect="1"/>
          </p:cNvPicPr>
          <p:nvPr/>
        </p:nvPicPr>
        <p:blipFill>
          <a:blip r:embed="rId15"/>
          <a:stretch>
            <a:fillRect/>
          </a:stretch>
        </p:blipFill>
        <p:spPr>
          <a:xfrm>
            <a:off x="3600450" y="3286125"/>
            <a:ext cx="904875" cy="857250"/>
          </a:xfrm>
          <a:prstGeom prst="rect">
            <a:avLst/>
          </a:prstGeom>
        </p:spPr>
      </p:pic>
      <p:sp>
        <p:nvSpPr>
          <p:cNvPr id="37" name="TextBox 36"/>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HQ5967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COURT HIGH</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38" name="Picture 37"/>
          <p:cNvPicPr>
            <a:picLocks noChangeAspect="1"/>
          </p:cNvPicPr>
          <p:nvPr/>
        </p:nvPicPr>
        <p:blipFill>
          <a:blip r:embed="rId16"/>
          <a:stretch>
            <a:fillRect/>
          </a:stretch>
        </p:blipFill>
        <p:spPr>
          <a:xfrm>
            <a:off x="4705350" y="3286125"/>
            <a:ext cx="904875" cy="857250"/>
          </a:xfrm>
          <a:prstGeom prst="rect">
            <a:avLst/>
          </a:prstGeom>
        </p:spPr>
      </p:pic>
      <p:sp>
        <p:nvSpPr>
          <p:cNvPr id="39" name="TextBox 38"/>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HQ5970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IDOSO BOOST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40" name="Table 39"/>
          <p:cNvGraphicFramePr>
            <a:graphicFrameLocks noGrp="1"/>
          </p:cNvGraphicFramePr>
          <p:nvPr/>
        </p:nvGraphicFramePr>
        <p:xfrm>
          <a:off x="58102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1" name="Picture 40"/>
          <p:cNvPicPr>
            <a:picLocks noChangeAspect="1"/>
          </p:cNvPicPr>
          <p:nvPr/>
        </p:nvPicPr>
        <p:blipFill>
          <a:blip r:embed="rId17"/>
          <a:stretch>
            <a:fillRect/>
          </a:stretch>
        </p:blipFill>
        <p:spPr>
          <a:xfrm>
            <a:off x="5810250" y="3286125"/>
            <a:ext cx="904875" cy="857250"/>
          </a:xfrm>
          <a:prstGeom prst="rect">
            <a:avLst/>
          </a:prstGeom>
        </p:spPr>
      </p:pic>
      <p:sp>
        <p:nvSpPr>
          <p:cNvPr id="42" name="TextBox 41"/>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HQ5972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RUNNER 4D EXO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endParaRPr/>
          </a:p>
        </p:txBody>
      </p:sp>
      <p:graphicFrame>
        <p:nvGraphicFramePr>
          <p:cNvPr id="43" name="Table 42"/>
          <p:cNvGraphicFramePr>
            <a:graphicFrameLocks noGrp="1"/>
          </p:cNvGraphicFramePr>
          <p:nvPr/>
        </p:nvGraphicFramePr>
        <p:xfrm>
          <a:off x="69151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4" name="Picture 43"/>
          <p:cNvPicPr>
            <a:picLocks noChangeAspect="1"/>
          </p:cNvPicPr>
          <p:nvPr/>
        </p:nvPicPr>
        <p:blipFill>
          <a:blip r:embed="rId18"/>
          <a:stretch>
            <a:fillRect/>
          </a:stretch>
        </p:blipFill>
        <p:spPr>
          <a:xfrm>
            <a:off x="6915150" y="3286125"/>
            <a:ext cx="904875" cy="857250"/>
          </a:xfrm>
          <a:prstGeom prst="rect">
            <a:avLst/>
          </a:prstGeom>
        </p:spPr>
      </p:pic>
      <p:sp>
        <p:nvSpPr>
          <p:cNvPr id="45" name="TextBox 44"/>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HQ5988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RUN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46" name="Picture 45"/>
          <p:cNvPicPr>
            <a:picLocks noChangeAspect="1"/>
          </p:cNvPicPr>
          <p:nvPr/>
        </p:nvPicPr>
        <p:blipFill>
          <a:blip r:embed="rId19"/>
          <a:stretch>
            <a:fillRect/>
          </a:stretch>
        </p:blipFill>
        <p:spPr>
          <a:xfrm>
            <a:off x="8020050" y="3286125"/>
            <a:ext cx="904875" cy="857250"/>
          </a:xfrm>
          <a:prstGeom prst="rect">
            <a:avLst/>
          </a:prstGeom>
        </p:spPr>
      </p:pic>
      <p:sp>
        <p:nvSpPr>
          <p:cNvPr id="47" name="TextBox 46"/>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HQ5994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GR.1P HIGH</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KNT TOP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HB2790</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Seamless Knit Sport Top exposes the core of Y-3 DNA: sport. Exploring the duality of dress, the cropped top moves fluidly through the worlds of performance and fashion. It has a breathable, compression fit for an incredibly lightweight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crop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Half zip</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a:t>
                      </a:r>
                    </a:p>
                    <a:p>
                      <a:pPr marL="47625" marR="0" lvl="0" indent="-47625" algn="l" fontAlgn="base">
                        <a:lnSpc>
                          <a:spcPct val="100000"/>
                        </a:lnSpc>
                      </a:pPr>
                      <a:r>
                        <a:rPr lang="en-US" sz="600" u="none" spc="0">
                          <a:solidFill>
                            <a:srgbClr val="000000">
                              <a:alpha val="100000"/>
                            </a:srgbClr>
                          </a:solidFill>
                          <a:latin typeface="AdihausDIN"/>
                        </a:rPr>
                        <a:t>• Cropped length</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SF410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KNT TOP</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HS7459</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TEACH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Seamless Knit Sport Top exposes the core of Y-3 DNA: sport. Exploring the duality of dress, the cropped top moves fluidly through the worlds of performance and fashion. It has a breathable, compression fit for an incredibly lightweight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crop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Half zip</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a:t>
                      </a:r>
                    </a:p>
                    <a:p>
                      <a:pPr marL="47625" marR="0" lvl="0" indent="-47625" algn="l" fontAlgn="base">
                        <a:lnSpc>
                          <a:spcPct val="100000"/>
                        </a:lnSpc>
                      </a:pPr>
                      <a:r>
                        <a:rPr lang="en-US" sz="600" u="none" spc="0">
                          <a:solidFill>
                            <a:srgbClr val="000000">
                              <a:alpha val="100000"/>
                            </a:srgbClr>
                          </a:solidFill>
                          <a:latin typeface="AdihausDIN"/>
                        </a:rPr>
                        <a:t>• Cropped length</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HS7459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SF410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CREW</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HT2351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Crew Sweatshirt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pullover</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Partially ribbed neckline</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SW170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8" name="Picture 2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CREW</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HT2284</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Crew Sweatshirt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pullover</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Partially ribbed neckline</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SW170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7" name="TextBox 2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CREW</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HM5036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Crew Sweatshirt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pullover</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Partially ribbed neckline</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HM5036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SW170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LOGO SL PANT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Slim Pants are fabricated in double weave track fabric, with cutlines inspired by football silhouettes. They have a clean, minimalist front body with engineered ribbed detail surprising on the back waist.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Slim-fitting Y-3 pants inspired by football</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Front zip closure</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Ribbed detail on the back waist</a:t>
                      </a:r>
                    </a:p>
                    <a:p>
                      <a:pPr marL="47625" marR="0" lvl="0" indent="-47625" algn="l" fontAlgn="base">
                        <a:lnSpc>
                          <a:spcPct val="100000"/>
                        </a:lnSpc>
                      </a:pPr>
                      <a:r>
                        <a:rPr lang="en-US" sz="600" u="none" spc="0">
                          <a:solidFill>
                            <a:srgbClr val="000000">
                              <a:alpha val="100000"/>
                            </a:srgbClr>
                          </a:solidFill>
                          <a:latin typeface="AdihausDIN"/>
                        </a:rPr>
                        <a:t>• Football-inspired cutlines</a:t>
                      </a:r>
                    </a:p>
                    <a:p>
                      <a:pPr marL="47625" marR="0" lvl="0" indent="-47625" algn="l" fontAlgn="base">
                        <a:lnSpc>
                          <a:spcPct val="100000"/>
                        </a:lnSpc>
                      </a:pPr>
                      <a:r>
                        <a:rPr lang="en-US" sz="600" u="none" spc="0">
                          <a:solidFill>
                            <a:srgbClr val="000000">
                              <a:alpha val="100000"/>
                            </a:srgbClr>
                          </a:solidFill>
                          <a:latin typeface="AdihausDIN"/>
                        </a:rPr>
                        <a:t>• Small Y-3 logo on the front leg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SW378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TS WL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HG6162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blend of technical exploration and sophistication, the Classic Tech Silk Wide Leg Pants create a sense of fluid movement. The silky fabric elegantly falls from the elastic waistband and drapes the body in a bold burst of optimistic colour.Made in part with recycled content generated from production waste, e.g. cutting scraps, and post-consumer household waste to avoid the larger environmental impact of producing virgin content. 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Silky, flowing wide leg pants by Y-3</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84% triacetate, 16% polyester plain weave</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Wide legs</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HG6162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TI379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TS WL PNT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HS7545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blend of technical exploration and sophistication, the Classic Tech Silk Wide Leg Pants create a sense of fluid movement. The silky fabric elegantly falls from the elastic waistband and drapes the body in a bold burst of optimistic colour.Made in part with recycled content generated from production waste, e.g. cutting scraps, and post-consumer household waste to avoid the larger environmental impact of producing virgin content. 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Silky, flowing wide leg pants by Y-3</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84% triacetate, 16% polyester plain weave</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Wide legs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TI379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SHEER WDBR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HG8605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city changes in the shadows of the elements. Move through the streets in the Y-3 Sheer Nylon Windbreaker. Fully waterproof, the transparent Terrex design also has a wide hood to offer added protection and coverage.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windbreaker with a waterproof design</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wide hood</a:t>
                      </a:r>
                    </a:p>
                    <a:p>
                      <a:pPr marL="47625" marR="0" lvl="0" indent="-47625" algn="l" fontAlgn="base">
                        <a:lnSpc>
                          <a:spcPct val="100000"/>
                        </a:lnSpc>
                      </a:pPr>
                      <a:r>
                        <a:rPr lang="en-US" sz="600" u="none" spc="0">
                          <a:solidFill>
                            <a:srgbClr val="000000">
                              <a:alpha val="100000"/>
                            </a:srgbClr>
                          </a:solidFill>
                          <a:latin typeface="AdihausDIN"/>
                        </a:rPr>
                        <a:t>• 100% nylon tricot</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Fully waterproof</a:t>
                      </a:r>
                    </a:p>
                    <a:p>
                      <a:pPr marL="47625" marR="0" lvl="0" indent="-47625" algn="l" fontAlgn="base">
                        <a:lnSpc>
                          <a:spcPct val="100000"/>
                        </a:lnSpc>
                      </a:pPr>
                      <a:r>
                        <a:rPr lang="en-US" sz="600" u="none" spc="0">
                          <a:solidFill>
                            <a:srgbClr val="000000">
                              <a:alpha val="100000"/>
                            </a:srgbClr>
                          </a:solidFill>
                          <a:latin typeface="AdihausDIN"/>
                        </a:rPr>
                        <a:t>• Packable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TK660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199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UT SHT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HB6315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Utilitarian, water-repellent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Tiecord on elastic waist, zip fly</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Cargo pocket</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HB6315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TP028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163050" cy="5334000"/>
          <a:chOff x="238125" y="0"/>
          <a:chExt cx="9163050" cy="5334000"/>
        </a:xfrm>
      </p:grpSpPr>
      <p:pic>
        <p:nvPicPr>
          <p:cNvPr id="8" name="Picture 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a:t>
            </a:r>
          </a:p>
        </p:txBody>
      </p:sp>
      <p:graphicFrame>
        <p:nvGraphicFramePr>
          <p:cNvPr id="6" name="Table 5"/>
          <p:cNvGraphicFramePr>
            <a:graphicFrameLocks noGrp="1"/>
          </p:cNvGraphicFramePr>
          <p:nvPr/>
        </p:nvGraphicFramePr>
        <p:xfrm>
          <a:off x="238125" y="762000"/>
          <a:ext cx="3905250" cy="2438400"/>
        </p:xfrm>
        <a:graphic>
          <a:graphicData uri="http://schemas.openxmlformats.org/drawingml/2006/table">
            <a:tbl>
              <a:tblPr firstRow="1" bandRow="1"/>
              <a:tblGrid>
                <a:gridCol w="1952625">
                  <a:extLst>
                    <a:ext uri="{9D8B030D-6E8A-4147-A177-3AD203B41FA5}">
                      <a16:colId xmlns:a16="http://schemas.microsoft.com/office/drawing/2014/main" val="20000"/>
                    </a:ext>
                  </a:extLst>
                </a:gridCol>
                <a:gridCol w="1952625">
                  <a:extLst>
                    <a:ext uri="{9D8B030D-6E8A-4147-A177-3AD203B41FA5}">
                      <a16:colId xmlns:a16="http://schemas.microsoft.com/office/drawing/2014/main" val="20001"/>
                    </a:ext>
                  </a:extLst>
                </a:gridCol>
              </a:tblGrid>
              <a:tr h="361950">
                <a:tc gridSpan="2">
                  <a:txBody>
                    <a:bodyPr/>
                    <a:lstStyle/>
                    <a:p>
                      <a:pPr marL="0" marR="0" lvl="0" indent="0" algn="l" fontAlgn="base">
                        <a:lnSpc>
                          <a:spcPct val="100000"/>
                        </a:lnSpc>
                      </a:pPr>
                      <a:r>
                        <a:rPr lang="en-US" sz="1600" b="1" u="none" spc="0">
                          <a:solidFill>
                            <a:srgbClr val="000000">
                              <a:alpha val="100000"/>
                            </a:srgbClr>
                          </a:solidFill>
                          <a:latin typeface="AdihausDIN"/>
                        </a:rPr>
                        <a:t>Inspiration</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This season Y-3 returns&amp;nbsp;of its year-long Anniversary celebrations. Confidently entitled "20 Years Re-Coded", the FW22 collection builds on the thematic impetus of its Spring/Summer predecessor, looking back constructively on signature looks, visceral concepts, elevated materials, unconventional silhouettes, and iconic moments from the brands' past.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Rather than rose-tinted nostalgia, however, Y-3 channels the inherently rebellious spirit of Yohji Yamamoto, revisiting the brand’s past to boldly confront the future.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Divide into three seasonal chapters, it represents the final installments of the brands' anniversary offering. Exploring the theme of collective memory through&amp;nbsp;- Memories of Orange, Memories of Football, Memories of Exotics - the collection audaciously suberts kex moments from Y-3's past, with a provocatice view to a reimagined future.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3"/>
                  </a:ext>
                </a:extLst>
              </a:tr>
            </a:tbl>
          </a:graphicData>
        </a:graphic>
      </p:graphicFrame>
      <p:pic>
        <p:nvPicPr>
          <p:cNvPr id="7" name="Picture 6"/>
          <p:cNvPicPr>
            <a:picLocks noChangeAspect="1"/>
          </p:cNvPicPr>
          <p:nvPr/>
        </p:nvPicPr>
        <p:blipFill>
          <a:blip r:embed="rId4"/>
          <a:stretch>
            <a:fillRect/>
          </a:stretch>
        </p:blipFill>
        <p:spPr>
          <a:xfrm>
            <a:off x="4591050" y="1428750"/>
            <a:ext cx="4572000" cy="285750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5" name="Picture 4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graphicFrame>
        <p:nvGraphicFramePr>
          <p:cNvPr id="7" name="Table 6"/>
          <p:cNvGraphicFramePr>
            <a:graphicFrameLocks noGrp="1"/>
          </p:cNvGraphicFramePr>
          <p:nvPr/>
        </p:nvGraphicFramePr>
        <p:xfrm>
          <a:off x="2857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HS7444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LOGO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GK4497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MN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GK4496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MN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GV4246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LS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GK4553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LS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graphicFrame>
        <p:nvGraphicFramePr>
          <p:cNvPr id="18" name="Table 17"/>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CR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GV4214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CR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23" name="Picture 22"/>
          <p:cNvPicPr>
            <a:picLocks noChangeAspect="1"/>
          </p:cNvPicPr>
          <p:nvPr/>
        </p:nvPicPr>
        <p:blipFill>
          <a:blip r:embed="rId11"/>
          <a:stretch>
            <a:fillRect/>
          </a:stretch>
        </p:blipFill>
        <p:spPr>
          <a:xfrm>
            <a:off x="8020050" y="1381125"/>
            <a:ext cx="904875" cy="857250"/>
          </a:xfrm>
          <a:prstGeom prst="rect">
            <a:avLst/>
          </a:prstGeom>
        </p:spPr>
      </p:pic>
      <p:sp>
        <p:nvSpPr>
          <p:cNvPr id="24" name="TextBox 23"/>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FZ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5" name="Picture 24"/>
          <p:cNvPicPr>
            <a:picLocks noChangeAspect="1"/>
          </p:cNvPicPr>
          <p:nvPr/>
        </p:nvPicPr>
        <p:blipFill>
          <a:blip r:embed="rId12"/>
          <a:stretch>
            <a:fillRect/>
          </a:stretch>
        </p:blipFill>
        <p:spPr>
          <a:xfrm>
            <a:off x="285750" y="3286125"/>
            <a:ext cx="904875" cy="857250"/>
          </a:xfrm>
          <a:prstGeom prst="rect">
            <a:avLst/>
          </a:prstGeom>
        </p:spPr>
      </p:pic>
      <p:sp>
        <p:nvSpPr>
          <p:cNvPr id="26" name="TextBox 25"/>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GV4216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FZ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27" name="Table 26"/>
          <p:cNvGraphicFramePr>
            <a:graphicFrameLocks noGrp="1"/>
          </p:cNvGraphicFramePr>
          <p:nvPr/>
        </p:nvGraphicFramePr>
        <p:xfrm>
          <a:off x="13906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8" name="Picture 27"/>
          <p:cNvPicPr>
            <a:picLocks noChangeAspect="1"/>
          </p:cNvPicPr>
          <p:nvPr/>
        </p:nvPicPr>
        <p:blipFill>
          <a:blip r:embed="rId13"/>
          <a:stretch>
            <a:fillRect/>
          </a:stretch>
        </p:blipFill>
        <p:spPr>
          <a:xfrm>
            <a:off x="1390650" y="3286125"/>
            <a:ext cx="904875" cy="857250"/>
          </a:xfrm>
          <a:prstGeom prst="rect">
            <a:avLst/>
          </a:prstGeom>
        </p:spPr>
      </p:pic>
      <p:sp>
        <p:nvSpPr>
          <p:cNvPr id="29" name="TextBox 28"/>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HT2303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30" name="Picture 29"/>
          <p:cNvPicPr>
            <a:picLocks noChangeAspect="1"/>
          </p:cNvPicPr>
          <p:nvPr/>
        </p:nvPicPr>
        <p:blipFill>
          <a:blip r:embed="rId14"/>
          <a:stretch>
            <a:fillRect/>
          </a:stretch>
        </p:blipFill>
        <p:spPr>
          <a:xfrm>
            <a:off x="2495550" y="3286125"/>
            <a:ext cx="904875" cy="857250"/>
          </a:xfrm>
          <a:prstGeom prst="rect">
            <a:avLst/>
          </a:prstGeom>
        </p:spPr>
      </p:pic>
      <p:sp>
        <p:nvSpPr>
          <p:cNvPr id="31" name="TextBox 30"/>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HA5557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graphicFrame>
        <p:nvGraphicFramePr>
          <p:cNvPr id="32" name="Table 31"/>
          <p:cNvGraphicFramePr>
            <a:graphicFrameLocks noGrp="1"/>
          </p:cNvGraphicFramePr>
          <p:nvPr/>
        </p:nvGraphicFramePr>
        <p:xfrm>
          <a:off x="36004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3" name="Picture 32"/>
          <p:cNvPicPr>
            <a:picLocks noChangeAspect="1"/>
          </p:cNvPicPr>
          <p:nvPr/>
        </p:nvPicPr>
        <p:blipFill>
          <a:blip r:embed="rId15"/>
          <a:stretch>
            <a:fillRect/>
          </a:stretch>
        </p:blipFill>
        <p:spPr>
          <a:xfrm>
            <a:off x="3600450" y="3286125"/>
            <a:ext cx="904875" cy="857250"/>
          </a:xfrm>
          <a:prstGeom prst="rect">
            <a:avLst/>
          </a:prstGeom>
        </p:spPr>
      </p:pic>
      <p:sp>
        <p:nvSpPr>
          <p:cNvPr id="34" name="TextBox 33"/>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HS9927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FLC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endParaRPr/>
          </a:p>
        </p:txBody>
      </p:sp>
      <p:pic>
        <p:nvPicPr>
          <p:cNvPr id="35" name="Picture 34"/>
          <p:cNvPicPr>
            <a:picLocks noChangeAspect="1"/>
          </p:cNvPicPr>
          <p:nvPr/>
        </p:nvPicPr>
        <p:blipFill>
          <a:blip r:embed="rId16"/>
          <a:stretch>
            <a:fillRect/>
          </a:stretch>
        </p:blipFill>
        <p:spPr>
          <a:xfrm>
            <a:off x="4705350" y="3286125"/>
            <a:ext cx="904875" cy="857250"/>
          </a:xfrm>
          <a:prstGeom prst="rect">
            <a:avLst/>
          </a:prstGeom>
        </p:spPr>
      </p:pic>
      <p:sp>
        <p:nvSpPr>
          <p:cNvPr id="36" name="TextBox 35"/>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HN1969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FLC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endParaRPr/>
          </a:p>
        </p:txBody>
      </p:sp>
      <p:graphicFrame>
        <p:nvGraphicFramePr>
          <p:cNvPr id="37" name="Table 36"/>
          <p:cNvGraphicFramePr>
            <a:graphicFrameLocks noGrp="1"/>
          </p:cNvGraphicFramePr>
          <p:nvPr/>
        </p:nvGraphicFramePr>
        <p:xfrm>
          <a:off x="58102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8" name="Picture 37"/>
          <p:cNvPicPr>
            <a:picLocks noChangeAspect="1"/>
          </p:cNvPicPr>
          <p:nvPr/>
        </p:nvPicPr>
        <p:blipFill>
          <a:blip r:embed="rId17"/>
          <a:stretch>
            <a:fillRect/>
          </a:stretch>
        </p:blipFill>
        <p:spPr>
          <a:xfrm>
            <a:off x="5810250" y="3286125"/>
            <a:ext cx="904875" cy="857250"/>
          </a:xfrm>
          <a:prstGeom prst="rect">
            <a:avLst/>
          </a:prstGeom>
        </p:spPr>
      </p:pic>
      <p:sp>
        <p:nvSpPr>
          <p:cNvPr id="39" name="TextBox 38"/>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HN1968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ENG 3S TRK JK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40" name="Picture 39"/>
          <p:cNvPicPr>
            <a:picLocks noChangeAspect="1"/>
          </p:cNvPicPr>
          <p:nvPr/>
        </p:nvPicPr>
        <p:blipFill>
          <a:blip r:embed="rId18"/>
          <a:stretch>
            <a:fillRect/>
          </a:stretch>
        </p:blipFill>
        <p:spPr>
          <a:xfrm>
            <a:off x="6915150" y="3286125"/>
            <a:ext cx="904875" cy="857250"/>
          </a:xfrm>
          <a:prstGeom prst="rect">
            <a:avLst/>
          </a:prstGeom>
        </p:spPr>
      </p:pic>
      <p:sp>
        <p:nvSpPr>
          <p:cNvPr id="41" name="TextBox 40"/>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HA5556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graphicFrame>
        <p:nvGraphicFramePr>
          <p:cNvPr id="42" name="Table 41"/>
          <p:cNvGraphicFramePr>
            <a:graphicFrameLocks noGrp="1"/>
          </p:cNvGraphicFramePr>
          <p:nvPr/>
        </p:nvGraphicFramePr>
        <p:xfrm>
          <a:off x="80200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3" name="Picture 42"/>
          <p:cNvPicPr>
            <a:picLocks noChangeAspect="1"/>
          </p:cNvPicPr>
          <p:nvPr/>
        </p:nvPicPr>
        <p:blipFill>
          <a:blip r:embed="rId19"/>
          <a:stretch>
            <a:fillRect/>
          </a:stretch>
        </p:blipFill>
        <p:spPr>
          <a:xfrm>
            <a:off x="8020050" y="3286125"/>
            <a:ext cx="904875" cy="857250"/>
          </a:xfrm>
          <a:prstGeom prst="rect">
            <a:avLst/>
          </a:prstGeom>
        </p:spPr>
      </p:pic>
      <p:sp>
        <p:nvSpPr>
          <p:cNvPr id="44" name="TextBox 43"/>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HT2302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UT SHT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HT4463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Utilitarian, water-repellent shorts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Tiecord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Cargo pocket</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TP028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BOMBER</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Bomber Jacket enhances a streetwear staple with 3M™ Thinsulate™ insulation and inspiration taken from the outdoors. The cloud baffling construction elegantly references Japanese quilting patterns. Crafted of crinkled nylon,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Double welt zip front pockets</a:t>
                      </a:r>
                    </a:p>
                    <a:p>
                      <a:pPr marL="47625" marR="0" lvl="0" indent="-47625" algn="l" fontAlgn="base">
                        <a:lnSpc>
                          <a:spcPct val="100000"/>
                        </a:lnSpc>
                      </a:pPr>
                      <a:r>
                        <a:rPr lang="en-US" sz="600" u="none" spc="0">
                          <a:solidFill>
                            <a:srgbClr val="000000">
                              <a:alpha val="100000"/>
                            </a:srgbClr>
                          </a:solidFill>
                          <a:latin typeface="AdihausDIN"/>
                        </a:rPr>
                        <a:t>• Zip sleeve pocket</a:t>
                      </a:r>
                    </a:p>
                    <a:p>
                      <a:pPr marL="47625" marR="0" lvl="0" indent="-47625" algn="l" fontAlgn="base">
                        <a:lnSpc>
                          <a:spcPct val="100000"/>
                        </a:lnSpc>
                      </a:pPr>
                      <a:r>
                        <a:rPr lang="en-US" sz="600" u="none" spc="0">
                          <a:solidFill>
                            <a:srgbClr val="000000">
                              <a:alpha val="100000"/>
                            </a:srgbClr>
                          </a:solidFill>
                          <a:latin typeface="AdihausDIN"/>
                        </a:rPr>
                        <a:t>• Cloud baf</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TQ445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BOMBER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Bomber Jacket enhances a streetwear staple with 3M™ Thinsulate™ insulation and inspiration taken from the outdoors. The cloud baffling construction elegantly references Japanese quilting patterns. Crafted of crinkled nylon,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collar</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Double welt zip front pockets</a:t>
                      </a:r>
                    </a:p>
                    <a:p>
                      <a:pPr marL="47625" marR="0" lvl="0" indent="-47625" algn="l" fontAlgn="base">
                        <a:lnSpc>
                          <a:spcPct val="100000"/>
                        </a:lnSpc>
                      </a:pPr>
                      <a:r>
                        <a:rPr lang="en-US" sz="600" u="none" spc="0">
                          <a:solidFill>
                            <a:srgbClr val="000000">
                              <a:alpha val="100000"/>
                            </a:srgbClr>
                          </a:solidFill>
                          <a:latin typeface="AdihausDIN"/>
                        </a:rPr>
                        <a:t>• Zip sleeve pocket</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a:t>
                      </a:r>
                    </a:p>
                    <a:p>
                      <a:pPr marL="47625" marR="0" lvl="0" indent="-47625" algn="l" fontAlgn="base">
                        <a:lnSpc>
                          <a:spcPct val="100000"/>
                        </a:lnSpc>
                      </a:pPr>
                      <a:r>
                        <a:rPr lang="en-US" sz="600" u="none" spc="0">
                          <a:solidFill>
                            <a:srgbClr val="000000">
                              <a:alpha val="100000"/>
                            </a:srgbClr>
                          </a:solidFill>
                          <a:latin typeface="AdihausDIN"/>
                        </a:rPr>
                        <a:t>• Curved droptail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TQ445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HZ TOP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HH8908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Running Half-Zip Top exposes it. The lightweight top is incredibly breathable, letting you move forward in absolute comfort. Adjustable zips and back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running top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Half zip with stand-up collar</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Back vent with hidden zips</a:t>
                      </a:r>
                    </a:p>
                    <a:p>
                      <a:pPr marL="47625" marR="0" lvl="0" indent="-47625" algn="l" fontAlgn="base">
                        <a:lnSpc>
                          <a:spcPct val="100000"/>
                        </a:lnSpc>
                      </a:pPr>
                      <a:r>
                        <a:rPr lang="en-US" sz="600" u="none" spc="0">
                          <a:solidFill>
                            <a:srgbClr val="000000">
                              <a:alpha val="100000"/>
                            </a:srgbClr>
                          </a:solidFill>
                          <a:latin typeface="AdihausDIN"/>
                        </a:rPr>
                        <a:t>•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HH8908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TQ484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HZ TOP</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HT2298</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FOX RED</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YamamotoSport is the DNA of Y-3. The Classic Light Shell Running Half-Zip Top exposes it. The lightweight top is incredibly breathable, letting you move forward in absolute comfort. Adjustable zips and back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running top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Half zip with stand-up collar</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Back vent with hidden zips</a:t>
                      </a:r>
                    </a:p>
                    <a:p>
                      <a:pPr marL="47625" marR="0" lvl="0" indent="-47625" algn="l" fontAlgn="base">
                        <a:lnSpc>
                          <a:spcPct val="100000"/>
                        </a:lnSpc>
                      </a:pPr>
                      <a:r>
                        <a:rPr lang="en-US" sz="600" u="none" spc="0">
                          <a:solidFill>
                            <a:srgbClr val="000000">
                              <a:alpha val="100000"/>
                            </a:srgbClr>
                          </a:solidFill>
                          <a:latin typeface="AdihausDIN"/>
                        </a:rPr>
                        <a:t>•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TQ484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R WOO C TP</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HN4322</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Refined Wool Cuffed Track Pants are crafted with the elegant detail Y-3 is known for. A minimalist and relaxed aesthetic, they are fabricated with ribbed cuffs, an internal tiecord, welt pockets and a small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Relaxed-fitting wool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waist with fly closure</a:t>
                      </a:r>
                    </a:p>
                    <a:p>
                      <a:pPr marL="47625" marR="0" lvl="0" indent="-47625" algn="l" fontAlgn="base">
                        <a:lnSpc>
                          <a:spcPct val="100000"/>
                        </a:lnSpc>
                      </a:pPr>
                      <a:r>
                        <a:rPr lang="en-US" sz="600" u="none" spc="0">
                          <a:solidFill>
                            <a:srgbClr val="000000">
                              <a:alpha val="100000"/>
                            </a:srgbClr>
                          </a:solidFill>
                          <a:latin typeface="AdihausDIN"/>
                        </a:rPr>
                        <a:t>• 57% wool, 38% polyester, 5% elastane woven</a:t>
                      </a:r>
                    </a:p>
                    <a:p>
                      <a:pPr marL="47625" marR="0" lvl="0" indent="-47625" algn="l" fontAlgn="base">
                        <a:lnSpc>
                          <a:spcPct val="100000"/>
                        </a:lnSpc>
                      </a:pPr>
                      <a:r>
                        <a:rPr lang="en-US" sz="600" u="none" spc="0">
                          <a:solidFill>
                            <a:srgbClr val="000000">
                              <a:alpha val="100000"/>
                            </a:srgbClr>
                          </a:solidFill>
                          <a:latin typeface="AdihausDIN"/>
                        </a:rPr>
                        <a:t>• Back welt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TW593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TCH SLK HT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Tech Silk Hooded Top creates a sophisticated drape and shine with the elegant silk fabric. It honours its sport influence with the silhouette, finished with ribbed details and zip pockets. A minimalist, tonal Y-3 logo completes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silky, sporty track top by Y-3</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nylon woven</a:t>
                      </a:r>
                    </a:p>
                    <a:p>
                      <a:pPr marL="47625" marR="0" lvl="0" indent="-47625" algn="l" fontAlgn="base">
                        <a:lnSpc>
                          <a:spcPct val="100000"/>
                        </a:lnSpc>
                      </a:pPr>
                      <a:r>
                        <a:rPr lang="en-US" sz="600" u="none" spc="0">
                          <a:solidFill>
                            <a:srgbClr val="000000">
                              <a:alpha val="100000"/>
                            </a:srgbClr>
                          </a:solidFill>
                          <a:latin typeface="AdihausDIN"/>
                        </a:rPr>
                        <a:t>• Silky fabric</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Drape silhouette</a:t>
                      </a:r>
                    </a:p>
                    <a:p>
                      <a:pPr marL="47625" marR="0" lvl="0" indent="-47625" algn="l" fontAlgn="base">
                        <a:lnSpc>
                          <a:spcPct val="100000"/>
                        </a:lnSpc>
                      </a:pPr>
                      <a:r>
                        <a:rPr lang="en-US" sz="600" u="none" spc="0">
                          <a:solidFill>
                            <a:srgbClr val="000000">
                              <a:alpha val="100000"/>
                            </a:srgbClr>
                          </a:solidFill>
                          <a:latin typeface="AdihausDIN"/>
                        </a:rPr>
                        <a:t>• Tonal Y-3 logo on the front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UB811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TCH SLK HT</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HS9795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Tech Silk Hooded Top creates a sophisticated drape and shine with the elegant silk fabric. It honours its sport influence with the silhouette, finished with ribbed details and zip pockets. A minimalist, tonal Y-3 logo completes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silky, sporty track top by Y-3</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nylon woven</a:t>
                      </a:r>
                    </a:p>
                    <a:p>
                      <a:pPr marL="47625" marR="0" lvl="0" indent="-47625" algn="l" fontAlgn="base">
                        <a:lnSpc>
                          <a:spcPct val="100000"/>
                        </a:lnSpc>
                      </a:pPr>
                      <a:r>
                        <a:rPr lang="en-US" sz="600" u="none" spc="0">
                          <a:solidFill>
                            <a:srgbClr val="000000">
                              <a:alpha val="100000"/>
                            </a:srgbClr>
                          </a:solidFill>
                          <a:latin typeface="AdihausDIN"/>
                        </a:rPr>
                        <a:t>• Silky fabric</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Drape silhouette</a:t>
                      </a:r>
                    </a:p>
                    <a:p>
                      <a:pPr marL="47625" marR="0" lvl="0" indent="-47625" algn="l" fontAlgn="base">
                        <a:lnSpc>
                          <a:spcPct val="100000"/>
                        </a:lnSpc>
                      </a:pPr>
                      <a:r>
                        <a:rPr lang="en-US" sz="600" u="none" spc="0">
                          <a:solidFill>
                            <a:srgbClr val="000000">
                              <a:alpha val="100000"/>
                            </a:srgbClr>
                          </a:solidFill>
                          <a:latin typeface="AdihausDIN"/>
                        </a:rPr>
                        <a:t>• Tonal Y-3 logo on the front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HS9795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UB811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 LS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HG6133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Long Sleeve Tee strengthens an essential style with sophisticated tailoring. Crafted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HG6133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V0957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209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 LS TEE</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HT4721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Long Sleeve Tee strengthens an essential style with sophisticated tailoring. Crafted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V0957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5" name="Picture 4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HA5558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HS9930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SHR LPRD SKT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graphicFrame>
        <p:nvGraphicFramePr>
          <p:cNvPr id="11" name="Table 10"/>
          <p:cNvGraphicFramePr>
            <a:graphicFrameLocks noGrp="1"/>
          </p:cNvGraphicFramePr>
          <p:nvPr/>
        </p:nvGraphicFramePr>
        <p:xfrm>
          <a:off x="24955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HN1966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SHR LPRD SKT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graphicFrame>
        <p:nvGraphicFramePr>
          <p:cNvPr id="14" name="Table 13"/>
          <p:cNvGraphicFramePr>
            <a:graphicFrameLocks noGrp="1"/>
          </p:cNvGraphicFramePr>
          <p:nvPr/>
        </p:nvGraphicFramePr>
        <p:xfrm>
          <a:off x="36004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5" name="Picture 14"/>
          <p:cNvPicPr>
            <a:picLocks noChangeAspect="1"/>
          </p:cNvPicPr>
          <p:nvPr/>
        </p:nvPicPr>
        <p:blipFill>
          <a:blip r:embed="rId7"/>
          <a:stretch>
            <a:fillRect/>
          </a:stretch>
        </p:blipFill>
        <p:spPr>
          <a:xfrm>
            <a:off x="3600450" y="1381125"/>
            <a:ext cx="904875" cy="857250"/>
          </a:xfrm>
          <a:prstGeom prst="rect">
            <a:avLst/>
          </a:prstGeom>
        </p:spPr>
      </p:pic>
      <p:sp>
        <p:nvSpPr>
          <p:cNvPr id="16" name="TextBox 15"/>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RS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7" name="Picture 16"/>
          <p:cNvPicPr>
            <a:picLocks noChangeAspect="1"/>
          </p:cNvPicPr>
          <p:nvPr/>
        </p:nvPicPr>
        <p:blipFill>
          <a:blip r:embed="rId8"/>
          <a:stretch>
            <a:fillRect/>
          </a:stretch>
        </p:blipFill>
        <p:spPr>
          <a:xfrm>
            <a:off x="4705350" y="1381125"/>
            <a:ext cx="904875" cy="857250"/>
          </a:xfrm>
          <a:prstGeom prst="rect">
            <a:avLst/>
          </a:prstGeom>
        </p:spPr>
      </p:pic>
      <p:sp>
        <p:nvSpPr>
          <p:cNvPr id="18" name="TextBox 17"/>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RS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19" name="Table 18"/>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0" name="Picture 19"/>
          <p:cNvPicPr>
            <a:picLocks noChangeAspect="1"/>
          </p:cNvPicPr>
          <p:nvPr/>
        </p:nvPicPr>
        <p:blipFill>
          <a:blip r:embed="rId9"/>
          <a:stretch>
            <a:fillRect/>
          </a:stretch>
        </p:blipFill>
        <p:spPr>
          <a:xfrm>
            <a:off x="5810250" y="1381125"/>
            <a:ext cx="904875" cy="857250"/>
          </a:xfrm>
          <a:prstGeom prst="rect">
            <a:avLst/>
          </a:prstGeom>
        </p:spPr>
      </p:pic>
      <p:sp>
        <p:nvSpPr>
          <p:cNvPr id="21" name="TextBox 20"/>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RS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2" name="Picture 21"/>
          <p:cNvPicPr>
            <a:picLocks noChangeAspect="1"/>
          </p:cNvPicPr>
          <p:nvPr/>
        </p:nvPicPr>
        <p:blipFill>
          <a:blip r:embed="rId10"/>
          <a:stretch>
            <a:fillRect/>
          </a:stretch>
        </p:blipFill>
        <p:spPr>
          <a:xfrm>
            <a:off x="6915150" y="1381125"/>
            <a:ext cx="904875" cy="857250"/>
          </a:xfrm>
          <a:prstGeom prst="rect">
            <a:avLst/>
          </a:prstGeom>
        </p:spPr>
      </p:pic>
      <p:sp>
        <p:nvSpPr>
          <p:cNvPr id="23" name="TextBox 22"/>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HB2782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MRNO H-ZIP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24" name="Table 23"/>
          <p:cNvGraphicFramePr>
            <a:graphicFrameLocks noGrp="1"/>
          </p:cNvGraphicFramePr>
          <p:nvPr/>
        </p:nvGraphicFramePr>
        <p:xfrm>
          <a:off x="80200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5" name="Picture 24"/>
          <p:cNvPicPr>
            <a:picLocks noChangeAspect="1"/>
          </p:cNvPicPr>
          <p:nvPr/>
        </p:nvPicPr>
        <p:blipFill>
          <a:blip r:embed="rId11"/>
          <a:stretch>
            <a:fillRect/>
          </a:stretch>
        </p:blipFill>
        <p:spPr>
          <a:xfrm>
            <a:off x="8020050" y="1381125"/>
            <a:ext cx="904875" cy="857250"/>
          </a:xfrm>
          <a:prstGeom prst="rect">
            <a:avLst/>
          </a:prstGeom>
        </p:spPr>
      </p:pic>
      <p:sp>
        <p:nvSpPr>
          <p:cNvPr id="26" name="TextBox 25"/>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WO FL CRGO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7" name="Picture 26"/>
          <p:cNvPicPr>
            <a:picLocks noChangeAspect="1"/>
          </p:cNvPicPr>
          <p:nvPr/>
        </p:nvPicPr>
        <p:blipFill>
          <a:blip r:embed="rId12"/>
          <a:stretch>
            <a:fillRect/>
          </a:stretch>
        </p:blipFill>
        <p:spPr>
          <a:xfrm>
            <a:off x="285750" y="3286125"/>
            <a:ext cx="904875" cy="857250"/>
          </a:xfrm>
          <a:prstGeom prst="rect">
            <a:avLst/>
          </a:prstGeom>
        </p:spPr>
      </p:pic>
      <p:sp>
        <p:nvSpPr>
          <p:cNvPr id="28" name="TextBox 27"/>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WO FL CRGO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9" name="Picture 28"/>
          <p:cNvPicPr>
            <a:picLocks noChangeAspect="1"/>
          </p:cNvPicPr>
          <p:nvPr/>
        </p:nvPicPr>
        <p:blipFill>
          <a:blip r:embed="rId13"/>
          <a:stretch>
            <a:fillRect/>
          </a:stretch>
        </p:blipFill>
        <p:spPr>
          <a:xfrm>
            <a:off x="1390650" y="3286125"/>
            <a:ext cx="904875" cy="857250"/>
          </a:xfrm>
          <a:prstGeom prst="rect">
            <a:avLst/>
          </a:prstGeom>
        </p:spPr>
      </p:pic>
      <p:sp>
        <p:nvSpPr>
          <p:cNvPr id="30" name="TextBox 29"/>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HB2783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MRNO CRW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31" name="Picture 30"/>
          <p:cNvPicPr>
            <a:picLocks noChangeAspect="1"/>
          </p:cNvPicPr>
          <p:nvPr/>
        </p:nvPicPr>
        <p:blipFill>
          <a:blip r:embed="rId14"/>
          <a:stretch>
            <a:fillRect/>
          </a:stretch>
        </p:blipFill>
        <p:spPr>
          <a:xfrm>
            <a:off x="2495550" y="3286125"/>
            <a:ext cx="904875" cy="857250"/>
          </a:xfrm>
          <a:prstGeom prst="rect">
            <a:avLst/>
          </a:prstGeom>
        </p:spPr>
      </p:pic>
      <p:sp>
        <p:nvSpPr>
          <p:cNvPr id="32" name="TextBox 31"/>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HF8982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HENLEY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33" name="Table 32"/>
          <p:cNvGraphicFramePr>
            <a:graphicFrameLocks noGrp="1"/>
          </p:cNvGraphicFramePr>
          <p:nvPr/>
        </p:nvGraphicFramePr>
        <p:xfrm>
          <a:off x="36004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4" name="Picture 33"/>
          <p:cNvPicPr>
            <a:picLocks noChangeAspect="1"/>
          </p:cNvPicPr>
          <p:nvPr/>
        </p:nvPicPr>
        <p:blipFill>
          <a:blip r:embed="rId15"/>
          <a:stretch>
            <a:fillRect/>
          </a:stretch>
        </p:blipFill>
        <p:spPr>
          <a:xfrm>
            <a:off x="3600450" y="3286125"/>
            <a:ext cx="904875" cy="857250"/>
          </a:xfrm>
          <a:prstGeom prst="rect">
            <a:avLst/>
          </a:prstGeom>
        </p:spPr>
      </p:pic>
      <p:sp>
        <p:nvSpPr>
          <p:cNvPr id="35" name="TextBox 34"/>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HENLEY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pic>
        <p:nvPicPr>
          <p:cNvPr id="36" name="Picture 35"/>
          <p:cNvPicPr>
            <a:picLocks noChangeAspect="1"/>
          </p:cNvPicPr>
          <p:nvPr/>
        </p:nvPicPr>
        <p:blipFill>
          <a:blip r:embed="rId16"/>
          <a:stretch>
            <a:fillRect/>
          </a:stretch>
        </p:blipFill>
        <p:spPr>
          <a:xfrm>
            <a:off x="4705350" y="3286125"/>
            <a:ext cx="904875" cy="857250"/>
          </a:xfrm>
          <a:prstGeom prst="rect">
            <a:avLst/>
          </a:prstGeom>
        </p:spPr>
      </p:pic>
      <p:sp>
        <p:nvSpPr>
          <p:cNvPr id="37" name="TextBox 36"/>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WO FL PANT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graphicFrame>
        <p:nvGraphicFramePr>
          <p:cNvPr id="38" name="Table 37"/>
          <p:cNvGraphicFramePr>
            <a:graphicFrameLocks noGrp="1"/>
          </p:cNvGraphicFramePr>
          <p:nvPr/>
        </p:nvGraphicFramePr>
        <p:xfrm>
          <a:off x="58102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9" name="Picture 38"/>
          <p:cNvPicPr>
            <a:picLocks noChangeAspect="1"/>
          </p:cNvPicPr>
          <p:nvPr/>
        </p:nvPicPr>
        <p:blipFill>
          <a:blip r:embed="rId17"/>
          <a:stretch>
            <a:fillRect/>
          </a:stretch>
        </p:blipFill>
        <p:spPr>
          <a:xfrm>
            <a:off x="5810250" y="3286125"/>
            <a:ext cx="904875" cy="857250"/>
          </a:xfrm>
          <a:prstGeom prst="rect">
            <a:avLst/>
          </a:prstGeom>
        </p:spPr>
      </p:pic>
      <p:sp>
        <p:nvSpPr>
          <p:cNvPr id="40" name="TextBox 39"/>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WO FL PANT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41" name="Picture 40"/>
          <p:cNvPicPr>
            <a:picLocks noChangeAspect="1"/>
          </p:cNvPicPr>
          <p:nvPr/>
        </p:nvPicPr>
        <p:blipFill>
          <a:blip r:embed="rId18"/>
          <a:stretch>
            <a:fillRect/>
          </a:stretch>
        </p:blipFill>
        <p:spPr>
          <a:xfrm>
            <a:off x="6915150" y="3286125"/>
            <a:ext cx="904875" cy="857250"/>
          </a:xfrm>
          <a:prstGeom prst="rect">
            <a:avLst/>
          </a:prstGeom>
        </p:spPr>
      </p:pic>
      <p:sp>
        <p:nvSpPr>
          <p:cNvPr id="42" name="TextBox 41"/>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43" name="Picture 42"/>
          <p:cNvPicPr>
            <a:picLocks noChangeAspect="1"/>
          </p:cNvPicPr>
          <p:nvPr/>
        </p:nvPicPr>
        <p:blipFill>
          <a:blip r:embed="rId19"/>
          <a:stretch>
            <a:fillRect/>
          </a:stretch>
        </p:blipFill>
        <p:spPr>
          <a:xfrm>
            <a:off x="8020050" y="3286125"/>
            <a:ext cx="904875" cy="857250"/>
          </a:xfrm>
          <a:prstGeom prst="rect">
            <a:avLst/>
          </a:prstGeom>
        </p:spPr>
      </p:pic>
      <p:sp>
        <p:nvSpPr>
          <p:cNvPr id="44" name="TextBox 43"/>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GV4195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 LS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HG8619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Logo Long Sleeve Tee strengthens an essential style with sophisticated tailoring. Crafted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V0957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PANTS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HH8904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Light Shell Running Pants are crafted from lightweight nylon, creating a piece that transitions with you from sport to everyday. Incredibly breathable, they help provide comfort through any agenda. Adjustable zips and seam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Lightweight Y-3 pants with enhanced breathability</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Lightweight</a:t>
                      </a:r>
                    </a:p>
                    <a:p>
                      <a:pPr marL="47625" marR="0" lvl="0" indent="-47625" algn="l" fontAlgn="base">
                        <a:lnSpc>
                          <a:spcPct val="100000"/>
                        </a:lnSpc>
                      </a:pPr>
                      <a:r>
                        <a:rPr lang="en-US" sz="600" u="none" spc="0">
                          <a:solidFill>
                            <a:srgbClr val="000000">
                              <a:alpha val="100000"/>
                            </a:srgbClr>
                          </a:solidFill>
                          <a:latin typeface="AdihausDIN"/>
                        </a:rPr>
                        <a:t>• Knee darts and back dart with zip opening</a:t>
                      </a:r>
                    </a:p>
                    <a:p>
                      <a:pPr marL="47625" marR="0" lvl="0" indent="-47625" algn="l" fontAlgn="base">
                        <a:lnSpc>
                          <a:spcPct val="100000"/>
                        </a:lnSpc>
                      </a:pPr>
                      <a:r>
                        <a:rPr lang="en-US" sz="600" u="none" spc="0">
                          <a:solidFill>
                            <a:srgbClr val="000000">
                              <a:alpha val="100000"/>
                            </a:srgbClr>
                          </a:solidFill>
                          <a:latin typeface="AdihausDIN"/>
                        </a:rPr>
                        <a:t>• Inner mesh panels and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HH8904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V7629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SHL PANTS</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HT2300</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FOX RED</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Light Shell Running Pants are crafted from lightweight nylon, creating a piece that transitions with you from sport to everyday. Incredibly breathable, they help provide comfort through any agenda. Adjustable zips and seam vents with mesh inserts increase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Lightweight Y-3 pants with enhanced breathability</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Lightweight</a:t>
                      </a:r>
                    </a:p>
                    <a:p>
                      <a:pPr marL="47625" marR="0" lvl="0" indent="-47625" algn="l" fontAlgn="base">
                        <a:lnSpc>
                          <a:spcPct val="100000"/>
                        </a:lnSpc>
                      </a:pPr>
                      <a:r>
                        <a:rPr lang="en-US" sz="600" u="none" spc="0">
                          <a:solidFill>
                            <a:srgbClr val="000000">
                              <a:alpha val="100000"/>
                            </a:srgbClr>
                          </a:solidFill>
                          <a:latin typeface="AdihausDIN"/>
                        </a:rPr>
                        <a:t>• Knee darts and back dart with zip opening</a:t>
                      </a:r>
                    </a:p>
                    <a:p>
                      <a:pPr marL="47625" marR="0" lvl="0" indent="-47625" algn="l" fontAlgn="base">
                        <a:lnSpc>
                          <a:spcPct val="100000"/>
                        </a:lnSpc>
                      </a:pPr>
                      <a:r>
                        <a:rPr lang="en-US" sz="600" u="none" spc="0">
                          <a:solidFill>
                            <a:srgbClr val="000000">
                              <a:alpha val="100000"/>
                            </a:srgbClr>
                          </a:solidFill>
                          <a:latin typeface="AdihausDIN"/>
                        </a:rPr>
                        <a:t>• Inner mesh panels and mesh vent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HT2300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V7629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CL SHIRT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HB3405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sophisticated button-down shirt by Y-3. Y-3 continues to merge the soul of the avant-garde with the essence of sport. The Classic Chest Logo Button-Down Shirt has a tailored look finished with button-adjustable cuffs. A Y-3 logo details the zip chest pocket.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Button front</a:t>
                      </a:r>
                    </a:p>
                    <a:p>
                      <a:pPr marL="47625" marR="0" lvl="0" indent="-47625" algn="l" fontAlgn="base">
                        <a:lnSpc>
                          <a:spcPct val="100000"/>
                        </a:lnSpc>
                      </a:pPr>
                      <a:r>
                        <a:rPr lang="en-US" sz="600" u="none" spc="0">
                          <a:solidFill>
                            <a:srgbClr val="000000">
                              <a:alpha val="100000"/>
                            </a:srgbClr>
                          </a:solidFill>
                          <a:latin typeface="AdihausDIN"/>
                        </a:rPr>
                        <a:t>• 61% cotton, 36% nylon, 3% elastane plain weave</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Button-adjustable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VT485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CL SHIRT</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HB3406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sophisticated button-down shirt by Y-3. Y-3 continues to merge the soul of the avant-garde with the essence of sport. The Classic Chest Logo Button-Down Shirt has a tailored look finished with button-adjustable cuffs. A Y-3 logo details the zip chest pocket.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Button front</a:t>
                      </a:r>
                    </a:p>
                    <a:p>
                      <a:pPr marL="47625" marR="0" lvl="0" indent="-47625" algn="l" fontAlgn="base">
                        <a:lnSpc>
                          <a:spcPct val="100000"/>
                        </a:lnSpc>
                      </a:pPr>
                      <a:r>
                        <a:rPr lang="en-US" sz="600" u="none" spc="0">
                          <a:solidFill>
                            <a:srgbClr val="000000">
                              <a:alpha val="100000"/>
                            </a:srgbClr>
                          </a:solidFill>
                          <a:latin typeface="AdihausDIN"/>
                        </a:rPr>
                        <a:t>• 61% cotton, 36% nylon, 3% elastane plain weave</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Button-adjustable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HB3406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VT485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SHL WNDBRK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HH8893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Light Shell Hooded Windbreaker exposes the core of Y-3 DNA: sport. At home on the streets whether you're walking or running them, the breathable jacket is crafted from lightweight nylon material for effortless comfort. Adjustable zips and back vents with mesh inserts increase air circulation.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running jacket with enhanced ventilation</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Hidden side zip pockets</a:t>
                      </a:r>
                    </a:p>
                    <a:p>
                      <a:pPr marL="47625" marR="0" lvl="0" indent="-47625" algn="l" fontAlgn="base">
                        <a:lnSpc>
                          <a:spcPct val="100000"/>
                        </a:lnSpc>
                      </a:pPr>
                      <a:r>
                        <a:rPr lang="en-US" sz="600" u="none" spc="0">
                          <a:solidFill>
                            <a:srgbClr val="000000">
                              <a:alpha val="100000"/>
                            </a:srgbClr>
                          </a:solidFill>
                          <a:latin typeface="AdihausDIN"/>
                        </a:rPr>
                        <a:t>• Ventilation zips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HH8893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VU296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SHL WNDBRK</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HS7472</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Light Shell Hooded Windbreaker exposes the core of Y-3 DNA: sport. At home on the streets whether you're walking or running them, the breathable jacket is crafted from lightweight nylon material for effortless comfort. Adjustable zips and back vents with mesh inserts increase air circulation.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running jacket with enhanced ventilation</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Hidden side zip pockets</a:t>
                      </a:r>
                    </a:p>
                    <a:p>
                      <a:pPr marL="47625" marR="0" lvl="0" indent="-47625" algn="l" fontAlgn="base">
                        <a:lnSpc>
                          <a:spcPct val="100000"/>
                        </a:lnSpc>
                      </a:pPr>
                      <a:r>
                        <a:rPr lang="en-US" sz="600" u="none" spc="0">
                          <a:solidFill>
                            <a:srgbClr val="000000">
                              <a:alpha val="100000"/>
                            </a:srgbClr>
                          </a:solidFill>
                          <a:latin typeface="AdihausDIN"/>
                        </a:rPr>
                        <a:t>• Ventilation zips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VU296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DWR UT PNT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 DWR Terry Utility Pants reimagine the recognisable sport style in French terry coated with a water-repellent finish. The Y-3 classics label moves from the interior to prominently layer over satin 3-Stripes taping.This cotton product supports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Durable, water-repellent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Cargo pocket</a:t>
                      </a:r>
                    </a:p>
                    <a:p>
                      <a:pPr marL="47625" marR="0" lvl="0" indent="-47625" algn="l" fontAlgn="base">
                        <a:lnSpc>
                          <a:spcPct val="100000"/>
                        </a:lnSpc>
                      </a:pPr>
                      <a:r>
                        <a:rPr lang="en-US" sz="600" u="none" spc="0">
                          <a:solidFill>
                            <a:srgbClr val="000000">
                              <a:alpha val="100000"/>
                            </a:srgbClr>
                          </a:solidFill>
                          <a:latin typeface="AdihausDIN"/>
                        </a:rPr>
                        <a:t>• Side seam pockets and side zip pocket</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badge</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W6319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DWR UT PNT</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HT2297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 DWR Terry Utility Pants reimagine the recognisable sport style in French terry coated with a water-repellent finish. The Y-3 classics label moves from the interior to prominently layer over satin 3-Stripes taping.This cotton product supports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Durable, water-repellent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Tiecord on elastic waist</a:t>
                      </a:r>
                    </a:p>
                    <a:p>
                      <a:pPr marL="47625" marR="0" lvl="0" indent="-47625" algn="l" fontAlgn="base">
                        <a:lnSpc>
                          <a:spcPct val="100000"/>
                        </a:lnSpc>
                      </a:pPr>
                      <a:r>
                        <a:rPr lang="en-US" sz="600" u="none" spc="0">
                          <a:solidFill>
                            <a:srgbClr val="000000">
                              <a:alpha val="100000"/>
                            </a:srgbClr>
                          </a:solidFill>
                          <a:latin typeface="AdihausDIN"/>
                        </a:rPr>
                        <a:t>• zip fly</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Cargo pocket</a:t>
                      </a:r>
                    </a:p>
                    <a:p>
                      <a:pPr marL="47625" marR="0" lvl="0" indent="-47625" algn="l" fontAlgn="base">
                        <a:lnSpc>
                          <a:spcPct val="100000"/>
                        </a:lnSpc>
                      </a:pPr>
                      <a:r>
                        <a:rPr lang="en-US" sz="600" u="none" spc="0">
                          <a:solidFill>
                            <a:srgbClr val="000000">
                              <a:alpha val="100000"/>
                            </a:srgbClr>
                          </a:solidFill>
                          <a:latin typeface="AdihausDIN"/>
                        </a:rPr>
                        <a:t>• Side seam pockets and side zip pocket</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 badge</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HT2297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W6319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219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CLASSIC TIGHT</a:t>
            </a:r>
          </a:p>
        </p:txBody>
      </p:sp>
      <p:sp>
        <p:nvSpPr>
          <p:cNvPr id="8" name="TextBox 7"/>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HS7529</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Tights bring signature Y-3 refinement to an everyday silhouette. Made of stretchy nylon fabric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Matte tights by Y-3</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75% nylon, 25% elastane doubleknit</a:t>
                      </a:r>
                    </a:p>
                    <a:p>
                      <a:pPr marL="47625" marR="0" lvl="0" indent="-47625" algn="l" fontAlgn="base">
                        <a:lnSpc>
                          <a:spcPct val="100000"/>
                        </a:lnSpc>
                      </a:pPr>
                      <a:r>
                        <a:rPr lang="en-US" sz="600" u="none" spc="0">
                          <a:solidFill>
                            <a:srgbClr val="000000">
                              <a:alpha val="100000"/>
                            </a:srgbClr>
                          </a:solidFill>
                          <a:latin typeface="AdihausDIN"/>
                        </a:rPr>
                        <a:t>• Stretchy fabric</a:t>
                      </a:r>
                    </a:p>
                    <a:p>
                      <a:pPr marL="47625" marR="0" lvl="0" indent="-47625" algn="l" fontAlgn="base">
                        <a:lnSpc>
                          <a:spcPct val="100000"/>
                        </a:lnSpc>
                      </a:pPr>
                      <a:r>
                        <a:rPr lang="en-US" sz="600" u="none" spc="0">
                          <a:solidFill>
                            <a:srgbClr val="000000">
                              <a:alpha val="100000"/>
                            </a:srgbClr>
                          </a:solidFill>
                          <a:latin typeface="AdihausDIN"/>
                        </a:rPr>
                        <a:t>• Back zip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WF622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2" name="Picture 4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graphicFrame>
        <p:nvGraphicFramePr>
          <p:cNvPr id="7" name="Table 6"/>
          <p:cNvGraphicFramePr>
            <a:graphicFrameLocks noGrp="1"/>
          </p:cNvGraphicFramePr>
          <p:nvPr/>
        </p:nvGraphicFramePr>
        <p:xfrm>
          <a:off x="2857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HT4672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GV4199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HT4719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 CUFF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GV4203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 CUFF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HA5562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HS7452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pic>
        <p:nvPicPr>
          <p:cNvPr id="20" name="Picture 19"/>
          <p:cNvPicPr>
            <a:picLocks noChangeAspect="1"/>
          </p:cNvPicPr>
          <p:nvPr/>
        </p:nvPicPr>
        <p:blipFill>
          <a:blip r:embed="rId10"/>
          <a:stretch>
            <a:fillRect/>
          </a:stretch>
        </p:blipFill>
        <p:spPr>
          <a:xfrm>
            <a:off x="6915150" y="1381125"/>
            <a:ext cx="904875" cy="857250"/>
          </a:xfrm>
          <a:prstGeom prst="rect">
            <a:avLst/>
          </a:prstGeom>
        </p:spPr>
      </p:pic>
      <p:sp>
        <p:nvSpPr>
          <p:cNvPr id="21" name="TextBox 20"/>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GV4250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PIQUE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GK4505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6" name="Picture 25"/>
          <p:cNvPicPr>
            <a:picLocks noChangeAspect="1"/>
          </p:cNvPicPr>
          <p:nvPr/>
        </p:nvPicPr>
        <p:blipFill>
          <a:blip r:embed="rId13"/>
          <a:stretch>
            <a:fillRect/>
          </a:stretch>
        </p:blipFill>
        <p:spPr>
          <a:xfrm>
            <a:off x="1390650" y="3286125"/>
            <a:ext cx="904875" cy="857250"/>
          </a:xfrm>
          <a:prstGeom prst="rect">
            <a:avLst/>
          </a:prstGeom>
        </p:spPr>
      </p:pic>
      <p:sp>
        <p:nvSpPr>
          <p:cNvPr id="27" name="TextBox 26"/>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GK4516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endParaRPr/>
          </a:p>
        </p:txBody>
      </p:sp>
      <p:pic>
        <p:nvPicPr>
          <p:cNvPr id="28" name="Picture 27"/>
          <p:cNvPicPr>
            <a:picLocks noChangeAspect="1"/>
          </p:cNvPicPr>
          <p:nvPr/>
        </p:nvPicPr>
        <p:blipFill>
          <a:blip r:embed="rId14"/>
          <a:stretch>
            <a:fillRect/>
          </a:stretch>
        </p:blipFill>
        <p:spPr>
          <a:xfrm>
            <a:off x="2495550" y="3286125"/>
            <a:ext cx="904875" cy="857250"/>
          </a:xfrm>
          <a:prstGeom prst="rect">
            <a:avLst/>
          </a:prstGeom>
        </p:spPr>
      </p:pic>
      <p:sp>
        <p:nvSpPr>
          <p:cNvPr id="29" name="TextBox 28"/>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HT4669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endParaRPr/>
          </a:p>
        </p:txBody>
      </p:sp>
      <p:graphicFrame>
        <p:nvGraphicFramePr>
          <p:cNvPr id="30" name="Table 29"/>
          <p:cNvGraphicFramePr>
            <a:graphicFrameLocks noGrp="1"/>
          </p:cNvGraphicFramePr>
          <p:nvPr/>
        </p:nvGraphicFramePr>
        <p:xfrm>
          <a:off x="36004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1" name="Picture 30"/>
          <p:cNvPicPr>
            <a:picLocks noChangeAspect="1"/>
          </p:cNvPicPr>
          <p:nvPr/>
        </p:nvPicPr>
        <p:blipFill>
          <a:blip r:embed="rId15"/>
          <a:stretch>
            <a:fillRect/>
          </a:stretch>
        </p:blipFill>
        <p:spPr>
          <a:xfrm>
            <a:off x="3600450" y="3286125"/>
            <a:ext cx="904875" cy="857250"/>
          </a:xfrm>
          <a:prstGeom prst="rect">
            <a:avLst/>
          </a:prstGeom>
        </p:spPr>
      </p:pic>
      <p:sp>
        <p:nvSpPr>
          <p:cNvPr id="32" name="TextBox 31"/>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LPD KNIT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33" name="Picture 32"/>
          <p:cNvPicPr>
            <a:picLocks noChangeAspect="1"/>
          </p:cNvPicPr>
          <p:nvPr/>
        </p:nvPicPr>
        <p:blipFill>
          <a:blip r:embed="rId16"/>
          <a:stretch>
            <a:fillRect/>
          </a:stretch>
        </p:blipFill>
        <p:spPr>
          <a:xfrm>
            <a:off x="4705350" y="3286125"/>
            <a:ext cx="904875" cy="857250"/>
          </a:xfrm>
          <a:prstGeom prst="rect">
            <a:avLst/>
          </a:prstGeom>
        </p:spPr>
      </p:pic>
      <p:sp>
        <p:nvSpPr>
          <p:cNvPr id="34" name="TextBox 33"/>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W VE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graphicFrame>
        <p:nvGraphicFramePr>
          <p:cNvPr id="35" name="Table 34"/>
          <p:cNvGraphicFramePr>
            <a:graphicFrameLocks noGrp="1"/>
          </p:cNvGraphicFramePr>
          <p:nvPr/>
        </p:nvGraphicFramePr>
        <p:xfrm>
          <a:off x="58102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6" name="Picture 35"/>
          <p:cNvPicPr>
            <a:picLocks noChangeAspect="1"/>
          </p:cNvPicPr>
          <p:nvPr/>
        </p:nvPicPr>
        <p:blipFill>
          <a:blip r:embed="rId17"/>
          <a:stretch>
            <a:fillRect/>
          </a:stretch>
        </p:blipFill>
        <p:spPr>
          <a:xfrm>
            <a:off x="5810250" y="3286125"/>
            <a:ext cx="904875" cy="857250"/>
          </a:xfrm>
          <a:prstGeom prst="rect">
            <a:avLst/>
          </a:prstGeom>
        </p:spPr>
      </p:pic>
      <p:sp>
        <p:nvSpPr>
          <p:cNvPr id="37" name="TextBox 36"/>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RS SHRT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8" name="Picture 37"/>
          <p:cNvPicPr>
            <a:picLocks noChangeAspect="1"/>
          </p:cNvPicPr>
          <p:nvPr/>
        </p:nvPicPr>
        <p:blipFill>
          <a:blip r:embed="rId18"/>
          <a:stretch>
            <a:fillRect/>
          </a:stretch>
        </p:blipFill>
        <p:spPr>
          <a:xfrm>
            <a:off x="6915150" y="3286125"/>
            <a:ext cx="904875" cy="857250"/>
          </a:xfrm>
          <a:prstGeom prst="rect">
            <a:avLst/>
          </a:prstGeom>
        </p:spPr>
      </p:pic>
      <p:sp>
        <p:nvSpPr>
          <p:cNvPr id="39" name="TextBox 38"/>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RS SHRT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40" name="Picture 39"/>
          <p:cNvPicPr>
            <a:picLocks noChangeAspect="1"/>
          </p:cNvPicPr>
          <p:nvPr/>
        </p:nvPicPr>
        <p:blipFill>
          <a:blip r:embed="rId19"/>
          <a:stretch>
            <a:fillRect/>
          </a:stretch>
        </p:blipFill>
        <p:spPr>
          <a:xfrm>
            <a:off x="8020050" y="3286125"/>
            <a:ext cx="904875" cy="857250"/>
          </a:xfrm>
          <a:prstGeom prst="rect">
            <a:avLst/>
          </a:prstGeom>
        </p:spPr>
      </p:pic>
      <p:sp>
        <p:nvSpPr>
          <p:cNvPr id="41" name="TextBox 40"/>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HS9813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CLASSIC TIGHT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HF8983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Tights bring signature Y-3 refinement to an everyday silhouette. Made of stretchy nylon fabric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Matte tights by Y-3</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75% nylon, 25% elastane doubleknit</a:t>
                      </a:r>
                    </a:p>
                    <a:p>
                      <a:pPr marL="47625" marR="0" lvl="0" indent="-47625" algn="l" fontAlgn="base">
                        <a:lnSpc>
                          <a:spcPct val="100000"/>
                        </a:lnSpc>
                      </a:pPr>
                      <a:r>
                        <a:rPr lang="en-US" sz="600" u="none" spc="0">
                          <a:solidFill>
                            <a:srgbClr val="000000">
                              <a:alpha val="100000"/>
                            </a:srgbClr>
                          </a:solidFill>
                          <a:latin typeface="AdihausDIN"/>
                        </a:rPr>
                        <a:t>• Stretchy fabric</a:t>
                      </a:r>
                    </a:p>
                    <a:p>
                      <a:pPr marL="47625" marR="0" lvl="0" indent="-47625" algn="l" fontAlgn="base">
                        <a:lnSpc>
                          <a:spcPct val="100000"/>
                        </a:lnSpc>
                      </a:pPr>
                      <a:r>
                        <a:rPr lang="en-US" sz="600" u="none" spc="0">
                          <a:solidFill>
                            <a:srgbClr val="000000">
                              <a:alpha val="100000"/>
                            </a:srgbClr>
                          </a:solidFill>
                          <a:latin typeface="AdihausDIN"/>
                        </a:rPr>
                        <a:t>• Back zip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HF8983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WF622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H JKT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Hooded Jacket enhances a streetwear staple with Thinsulate™ insulation and inspiration taken from the outdoors. The cloud baffling construction elegantly references Japanese quilting patterns. Crafted of crinkled nylon, the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water-repellent, insulated jacket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hood</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Elastic cuffs</a:t>
                      </a:r>
                    </a:p>
                    <a:p>
                      <a:pPr marL="47625" marR="0" lvl="0" indent="-47625" algn="l" fontAlgn="base">
                        <a:lnSpc>
                          <a:spcPct val="100000"/>
                        </a:lnSpc>
                      </a:pPr>
                      <a:r>
                        <a:rPr lang="en-US" sz="600" u="none" spc="0">
                          <a:solidFill>
                            <a:srgbClr val="000000">
                              <a:alpha val="100000"/>
                            </a:srgbClr>
                          </a:solidFill>
                          <a:latin typeface="AdihausDIN"/>
                        </a:rPr>
                        <a:t>• Cloud baffling constru</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WM590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H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Hooded Jacket enhances a streetwear staple with Thinsulate™ insulation and inspiration taken from the outdoors. The cloud baffling construction elegantly references Japanese quilting patterns. Crafted of crinkled nylon, the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water-repellent, insulated jacket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hood</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Elastic cuffs</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WM590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 UNI PNTS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HB3465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takes a classic streetwear style and elevates it with luxe materials. The Y-3 Classic Sport Uniform Pants have a utilitarian look and feel. The drop-crotch cut adds a modern feel to the tailored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Workwear-inspired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drop crotch</a:t>
                      </a:r>
                    </a:p>
                    <a:p>
                      <a:pPr marL="47625" marR="0" lvl="0" indent="-47625" algn="l" fontAlgn="base">
                        <a:lnSpc>
                          <a:spcPct val="100000"/>
                        </a:lnSpc>
                      </a:pPr>
                      <a:r>
                        <a:rPr lang="en-US" sz="600" u="none" spc="0">
                          <a:solidFill>
                            <a:srgbClr val="000000">
                              <a:alpha val="100000"/>
                            </a:srgbClr>
                          </a:solidFill>
                          <a:latin typeface="AdihausDIN"/>
                        </a:rPr>
                        <a:t>• Elastic waist with drawcord</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Side and back pockets</a:t>
                      </a:r>
                    </a:p>
                    <a:p>
                      <a:pPr marL="47625" marR="0" lvl="0" indent="-47625" algn="l" fontAlgn="base">
                        <a:lnSpc>
                          <a:spcPct val="100000"/>
                        </a:lnSpc>
                      </a:pPr>
                      <a:r>
                        <a:rPr lang="en-US" sz="600" u="none" spc="0">
                          <a:solidFill>
                            <a:srgbClr val="000000">
                              <a:alpha val="100000"/>
                            </a:srgbClr>
                          </a:solidFill>
                          <a:latin typeface="AdihausDIN"/>
                        </a:rPr>
                        <a:t>• Pencil pocket and D-ring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WO841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TIGHTS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HB2792</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Seamless Knit Tights expose the core of Y-3 DNA: sport. Exploring the duality of dress, the seamless leggings move fluidly through the worlds of performance and fashion. They have a breathable, compression fit for an incredibly lightweight, supportive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moisture-wicking tights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39% wool, 35% polyester, 19% nylon, 7%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WQ737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SL TIGHTS</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HS9816</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Seamless Knit Tights expose the core of Y-3 DNA: sport. Exploring the duality of dress, the seamless leggings move fluidly through the worlds of performance and fashion. They have a breathable, compression fit for an incredibly lightweight, supportive feel. The wool and nylon blend construction wicks away sweat, ensuring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Breathable, moisture-wicking tights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39% wool, 35% polyester, 19% nylon, 7% elastane</a:t>
                      </a:r>
                    </a:p>
                    <a:p>
                      <a:pPr marL="47625" marR="0" lvl="0" indent="-47625" algn="l" fontAlgn="base">
                        <a:lnSpc>
                          <a:spcPct val="100000"/>
                        </a:lnSpc>
                      </a:pPr>
                      <a:r>
                        <a:rPr lang="en-US" sz="600" u="none" spc="0">
                          <a:solidFill>
                            <a:srgbClr val="000000">
                              <a:alpha val="100000"/>
                            </a:srgbClr>
                          </a:solidFill>
                          <a:latin typeface="AdihausDIN"/>
                        </a:rPr>
                        <a: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WQ737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VARS JKT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HN4327</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Varsity Jacket is crafted from premium wool flannel material, with faux leather sleeves to ground the look in its inspiration. The relaxed fit layers comfortably and is finished with ribbed details on the collar, hem and cuffs.Made in par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sport-inspired Y-3 varsity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collar</a:t>
                      </a:r>
                    </a:p>
                    <a:p>
                      <a:pPr marL="47625" marR="0" lvl="0" indent="-47625" algn="l" fontAlgn="base">
                        <a:lnSpc>
                          <a:spcPct val="100000"/>
                        </a:lnSpc>
                      </a:pPr>
                      <a:r>
                        <a:rPr lang="en-US" sz="600" u="none" spc="0">
                          <a:solidFill>
                            <a:srgbClr val="000000">
                              <a:alpha val="100000"/>
                            </a:srgbClr>
                          </a:solidFill>
                          <a:latin typeface="AdihausDIN"/>
                        </a:rPr>
                        <a:t>• Front body: 40% wool, 55% recycled polyester, 5% other fibres</a:t>
                      </a:r>
                    </a:p>
                    <a:p>
                      <a:pPr marL="47625" marR="0" lvl="0" indent="-47625" algn="l" fontAlgn="base">
                        <a:lnSpc>
                          <a:spcPct val="100000"/>
                        </a:lnSpc>
                      </a:pPr>
                      <a:r>
                        <a:rPr lang="en-US" sz="600" u="none" spc="0">
                          <a:solidFill>
                            <a:srgbClr val="000000">
                              <a:alpha val="100000"/>
                            </a:srgbClr>
                          </a:solidFill>
                          <a:latin typeface="AdihausDIN"/>
                        </a:rPr>
                        <a:t>• Back body: 100% polyester</a:t>
                      </a:r>
                    </a:p>
                    <a:p>
                      <a:pPr marL="47625" marR="0" lvl="0" indent="-47625" algn="l" fontAlgn="base">
                        <a:lnSpc>
                          <a:spcPct val="100000"/>
                        </a:lnSpc>
                      </a:pPr>
                      <a:r>
                        <a:rPr lang="en-US" sz="600" u="none" spc="0">
                          <a:solidFill>
                            <a:srgbClr val="000000">
                              <a:alpha val="100000"/>
                            </a:srgbClr>
                          </a:solidFill>
                          <a:latin typeface="AdihausDIN"/>
                        </a:rPr>
                        <a:t>• Front sleeves: 100% polyurethane</a:t>
                      </a:r>
                    </a:p>
                    <a:p>
                      <a:pPr marL="47625" marR="0" lvl="0" indent="-47625" algn="l" fontAlgn="base">
                        <a:lnSpc>
                          <a:spcPct val="100000"/>
                        </a:lnSpc>
                      </a:pPr>
                      <a:r>
                        <a:rPr lang="en-US" sz="600" u="none" spc="0">
                          <a:solidFill>
                            <a:srgbClr val="000000">
                              <a:alpha val="100000"/>
                            </a:srgbClr>
                          </a:solidFill>
                          <a:latin typeface="AdihausDIN"/>
                        </a:rPr>
                        <a:t>• Back sleeves: 98% polyester, 2% spandex</a:t>
                      </a:r>
                    </a:p>
                    <a:p>
                      <a:pPr marL="47625" marR="0" lvl="0" indent="-47625" algn="l" fontAlgn="base">
                        <a:lnSpc>
                          <a:spcPct val="100000"/>
                        </a:lnSpc>
                      </a:pPr>
                      <a:r>
                        <a:rPr lang="en-US" sz="600" u="none" spc="0">
                          <a:solidFill>
                            <a:srgbClr val="000000">
                              <a:alpha val="100000"/>
                            </a:srgbClr>
                          </a:solidFill>
                          <a:latin typeface="AdihausDIN"/>
                        </a:rPr>
                        <a:t>• Taffeta lining</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YY209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VARS JKT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HT4483</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 / 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Varsity Jacket is crafted from premium wool flannel material, with faux leather sleeves to ground the look in its inspiration. The relaxed fit layers comfortably and is finished with ribbed details on the collar, hem and cuffs.Made in par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sport-inspired Y-3 varsity jacket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ribbed collar</a:t>
                      </a:r>
                    </a:p>
                    <a:p>
                      <a:pPr marL="47625" marR="0" lvl="0" indent="-47625" algn="l" fontAlgn="base">
                        <a:lnSpc>
                          <a:spcPct val="100000"/>
                        </a:lnSpc>
                      </a:pPr>
                      <a:r>
                        <a:rPr lang="en-US" sz="600" u="none" spc="0">
                          <a:solidFill>
                            <a:srgbClr val="000000">
                              <a:alpha val="100000"/>
                            </a:srgbClr>
                          </a:solidFill>
                          <a:latin typeface="AdihausDIN"/>
                        </a:rPr>
                        <a:t>• Front body: 40% wool, 55% recycled polyester, 5% other fibres</a:t>
                      </a:r>
                    </a:p>
                    <a:p>
                      <a:pPr marL="47625" marR="0" lvl="0" indent="-47625" algn="l" fontAlgn="base">
                        <a:lnSpc>
                          <a:spcPct val="100000"/>
                        </a:lnSpc>
                      </a:pPr>
                      <a:r>
                        <a:rPr lang="en-US" sz="600" u="none" spc="0">
                          <a:solidFill>
                            <a:srgbClr val="000000">
                              <a:alpha val="100000"/>
                            </a:srgbClr>
                          </a:solidFill>
                          <a:latin typeface="AdihausDIN"/>
                        </a:rPr>
                        <a:t>• Back body: 100% polyester</a:t>
                      </a:r>
                    </a:p>
                    <a:p>
                      <a:pPr marL="47625" marR="0" lvl="0" indent="-47625" algn="l" fontAlgn="base">
                        <a:lnSpc>
                          <a:spcPct val="100000"/>
                        </a:lnSpc>
                      </a:pPr>
                      <a:r>
                        <a:rPr lang="en-US" sz="600" u="none" spc="0">
                          <a:solidFill>
                            <a:srgbClr val="000000">
                              <a:alpha val="100000"/>
                            </a:srgbClr>
                          </a:solidFill>
                          <a:latin typeface="AdihausDIN"/>
                        </a:rPr>
                        <a:t>• Front sleeves: 100% polyurethane</a:t>
                      </a:r>
                    </a:p>
                    <a:p>
                      <a:pPr marL="47625" marR="0" lvl="0" indent="-47625" algn="l" fontAlgn="base">
                        <a:lnSpc>
                          <a:spcPct val="100000"/>
                        </a:lnSpc>
                      </a:pPr>
                      <a:r>
                        <a:rPr lang="en-US" sz="600" u="none" spc="0">
                          <a:solidFill>
                            <a:srgbClr val="000000">
                              <a:alpha val="100000"/>
                            </a:srgbClr>
                          </a:solidFill>
                          <a:latin typeface="AdihausDIN"/>
                        </a:rPr>
                        <a:t>• Back sleeves: 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YY209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DORICO CT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Dorico Nylon Car Coat has a technical look with wide welt pockets. The loose shape layers comfortably and is detailed with a tonal, minimalist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loose-fitting Y-3 car coat</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Aqua-guard front zip closure</a:t>
                      </a:r>
                    </a:p>
                    <a:p>
                      <a:pPr marL="47625" marR="0" lvl="0" indent="-47625" algn="l" fontAlgn="base">
                        <a:lnSpc>
                          <a:spcPct val="100000"/>
                        </a:lnSpc>
                      </a:pPr>
                      <a:r>
                        <a:rPr lang="en-US" sz="600" u="none" spc="0">
                          <a:solidFill>
                            <a:srgbClr val="000000">
                              <a:alpha val="100000"/>
                            </a:srgbClr>
                          </a:solidFill>
                          <a:latin typeface="AdihausDIN"/>
                        </a:rPr>
                        <a:t>• 83% polyester, 17% nylon plain weave</a:t>
                      </a:r>
                    </a:p>
                    <a:p>
                      <a:pPr marL="47625" marR="0" lvl="0" indent="-47625" algn="l" fontAlgn="base">
                        <a:lnSpc>
                          <a:spcPct val="100000"/>
                        </a:lnSpc>
                      </a:pPr>
                      <a:r>
                        <a:rPr lang="en-US" sz="600" u="none" spc="0">
                          <a:solidFill>
                            <a:srgbClr val="000000">
                              <a:alpha val="100000"/>
                            </a:srgbClr>
                          </a:solidFill>
                          <a:latin typeface="AdihausDIN"/>
                        </a:rPr>
                        <a:t>• Seam-sealed inside</a:t>
                      </a:r>
                    </a:p>
                    <a:p>
                      <a:pPr marL="47625" marR="0" lvl="0" indent="-47625" algn="l" fontAlgn="base">
                        <a:lnSpc>
                          <a:spcPct val="100000"/>
                        </a:lnSpc>
                      </a:pPr>
                      <a:r>
                        <a:rPr lang="en-US" sz="600" u="none" spc="0">
                          <a:solidFill>
                            <a:srgbClr val="000000">
                              <a:alpha val="100000"/>
                            </a:srgbClr>
                          </a:solidFill>
                          <a:latin typeface="AdihausDIN"/>
                        </a:rPr>
                        <a:t>• Welt pockets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ZF231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229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SHRT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Shirt enhances a streetwear staple with Thinsulate™ insulation and inspiration taken from the outdoors. The cloud baffling construction elegantly references Japanese quilting patterns. Zip pockets provide functionality and convenience. The curved back hem offers extra coverage.Made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shirt by Y-3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Snap-button front</a:t>
                      </a:r>
                    </a:p>
                    <a:p>
                      <a:pPr marL="47625" marR="0" lvl="0" indent="-47625" algn="l" fontAlgn="base">
                        <a:lnSpc>
                          <a:spcPct val="100000"/>
                        </a:lnSpc>
                      </a:pPr>
                      <a:r>
                        <a:rPr lang="en-US" sz="600" u="none" spc="0">
                          <a:solidFill>
                            <a:srgbClr val="000000">
                              <a:alpha val="100000"/>
                            </a:srgbClr>
                          </a:solidFill>
                          <a:latin typeface="AdihausDIN"/>
                        </a:rPr>
                        <a:t>• Shell: 100% crinkle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Curved droptail hem</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patternsTonal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ZH094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7" name="Picture 4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graphicFrame>
        <p:nvGraphicFramePr>
          <p:cNvPr id="9" name="Table 8"/>
          <p:cNvGraphicFramePr>
            <a:graphicFrameLocks noGrp="1"/>
          </p:cNvGraphicFramePr>
          <p:nvPr/>
        </p:nvGraphicFramePr>
        <p:xfrm>
          <a:off x="13906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HS9876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HB3317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GTX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HB3462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CO GTX JKT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endParaRPr/>
          </a:p>
        </p:txBody>
      </p:sp>
      <p:graphicFrame>
        <p:nvGraphicFramePr>
          <p:cNvPr id="18" name="Table 17"/>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HP1346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RGTX COAT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HB3452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CO GTX PRK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graphicFrame>
        <p:nvGraphicFramePr>
          <p:cNvPr id="23" name="Table 22"/>
          <p:cNvGraphicFramePr>
            <a:graphicFrameLocks noGrp="1"/>
          </p:cNvGraphicFramePr>
          <p:nvPr/>
        </p:nvGraphicFramePr>
        <p:xfrm>
          <a:off x="80200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4" name="Picture 23"/>
          <p:cNvPicPr>
            <a:picLocks noChangeAspect="1"/>
          </p:cNvPicPr>
          <p:nvPr/>
        </p:nvPicPr>
        <p:blipFill>
          <a:blip r:embed="rId11"/>
          <a:stretch>
            <a:fillRect/>
          </a:stretch>
        </p:blipFill>
        <p:spPr>
          <a:xfrm>
            <a:off x="8020050" y="1381125"/>
            <a:ext cx="904875" cy="857250"/>
          </a:xfrm>
          <a:prstGeom prst="rect">
            <a:avLst/>
          </a:prstGeom>
        </p:spPr>
      </p:pic>
      <p:sp>
        <p:nvSpPr>
          <p:cNvPr id="25" name="TextBox 24"/>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CF CRG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26" name="Table 25"/>
          <p:cNvGraphicFramePr>
            <a:graphicFrameLocks noGrp="1"/>
          </p:cNvGraphicFramePr>
          <p:nvPr/>
        </p:nvGraphicFramePr>
        <p:xfrm>
          <a:off x="2857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7" name="Picture 26"/>
          <p:cNvPicPr>
            <a:picLocks noChangeAspect="1"/>
          </p:cNvPicPr>
          <p:nvPr/>
        </p:nvPicPr>
        <p:blipFill>
          <a:blip r:embed="rId12"/>
          <a:stretch>
            <a:fillRect/>
          </a:stretch>
        </p:blipFill>
        <p:spPr>
          <a:xfrm>
            <a:off x="285750" y="3286125"/>
            <a:ext cx="904875" cy="857250"/>
          </a:xfrm>
          <a:prstGeom prst="rect">
            <a:avLst/>
          </a:prstGeom>
        </p:spPr>
      </p:pic>
      <p:sp>
        <p:nvSpPr>
          <p:cNvPr id="28" name="TextBox 27"/>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SHR LPRD DRS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29" name="Picture 28"/>
          <p:cNvPicPr>
            <a:picLocks noChangeAspect="1"/>
          </p:cNvPicPr>
          <p:nvPr/>
        </p:nvPicPr>
        <p:blipFill>
          <a:blip r:embed="rId13"/>
          <a:stretch>
            <a:fillRect/>
          </a:stretch>
        </p:blipFill>
        <p:spPr>
          <a:xfrm>
            <a:off x="1390650" y="3286125"/>
            <a:ext cx="904875" cy="857250"/>
          </a:xfrm>
          <a:prstGeom prst="rect">
            <a:avLst/>
          </a:prstGeom>
        </p:spPr>
      </p:pic>
      <p:sp>
        <p:nvSpPr>
          <p:cNvPr id="30" name="TextBox 29"/>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SL CRG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31" name="Table 30"/>
          <p:cNvGraphicFramePr>
            <a:graphicFrameLocks noGrp="1"/>
          </p:cNvGraphicFramePr>
          <p:nvPr/>
        </p:nvGraphicFramePr>
        <p:xfrm>
          <a:off x="24955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2" name="Picture 31"/>
          <p:cNvPicPr>
            <a:picLocks noChangeAspect="1"/>
          </p:cNvPicPr>
          <p:nvPr/>
        </p:nvPicPr>
        <p:blipFill>
          <a:blip r:embed="rId14"/>
          <a:stretch>
            <a:fillRect/>
          </a:stretch>
        </p:blipFill>
        <p:spPr>
          <a:xfrm>
            <a:off x="2495550" y="3286125"/>
            <a:ext cx="904875" cy="857250"/>
          </a:xfrm>
          <a:prstGeom prst="rect">
            <a:avLst/>
          </a:prstGeom>
        </p:spPr>
      </p:pic>
      <p:sp>
        <p:nvSpPr>
          <p:cNvPr id="33" name="TextBox 32"/>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HN1967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ENG 3S TP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34" name="Table 33"/>
          <p:cNvGraphicFramePr>
            <a:graphicFrameLocks noGrp="1"/>
          </p:cNvGraphicFramePr>
          <p:nvPr/>
        </p:nvGraphicFramePr>
        <p:xfrm>
          <a:off x="36004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5" name="Picture 34"/>
          <p:cNvPicPr>
            <a:picLocks noChangeAspect="1"/>
          </p:cNvPicPr>
          <p:nvPr/>
        </p:nvPicPr>
        <p:blipFill>
          <a:blip r:embed="rId15"/>
          <a:stretch>
            <a:fillRect/>
          </a:stretch>
        </p:blipFill>
        <p:spPr>
          <a:xfrm>
            <a:off x="3600450" y="3286125"/>
            <a:ext cx="904875" cy="857250"/>
          </a:xfrm>
          <a:prstGeom prst="rect">
            <a:avLst/>
          </a:prstGeom>
        </p:spPr>
      </p:pic>
      <p:sp>
        <p:nvSpPr>
          <p:cNvPr id="36" name="TextBox 35"/>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HS7455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COAT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pic>
        <p:nvPicPr>
          <p:cNvPr id="37" name="Picture 36"/>
          <p:cNvPicPr>
            <a:picLocks noChangeAspect="1"/>
          </p:cNvPicPr>
          <p:nvPr/>
        </p:nvPicPr>
        <p:blipFill>
          <a:blip r:embed="rId16"/>
          <a:stretch>
            <a:fillRect/>
          </a:stretch>
        </p:blipFill>
        <p:spPr>
          <a:xfrm>
            <a:off x="4705350" y="3286125"/>
            <a:ext cx="904875" cy="857250"/>
          </a:xfrm>
          <a:prstGeom prst="rect">
            <a:avLst/>
          </a:prstGeom>
        </p:spPr>
      </p:pic>
      <p:sp>
        <p:nvSpPr>
          <p:cNvPr id="38" name="TextBox 37"/>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HB3316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COAT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graphicFrame>
        <p:nvGraphicFramePr>
          <p:cNvPr id="39" name="Table 38"/>
          <p:cNvGraphicFramePr>
            <a:graphicFrameLocks noGrp="1"/>
          </p:cNvGraphicFramePr>
          <p:nvPr/>
        </p:nvGraphicFramePr>
        <p:xfrm>
          <a:off x="58102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0" name="Picture 39"/>
          <p:cNvPicPr>
            <a:picLocks noChangeAspect="1"/>
          </p:cNvPicPr>
          <p:nvPr/>
        </p:nvPicPr>
        <p:blipFill>
          <a:blip r:embed="rId17"/>
          <a:stretch>
            <a:fillRect/>
          </a:stretch>
        </p:blipFill>
        <p:spPr>
          <a:xfrm>
            <a:off x="5810250" y="3286125"/>
            <a:ext cx="904875" cy="857250"/>
          </a:xfrm>
          <a:prstGeom prst="rect">
            <a:avLst/>
          </a:prstGeom>
        </p:spPr>
      </p:pic>
      <p:sp>
        <p:nvSpPr>
          <p:cNvPr id="41" name="TextBox 40"/>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HS9929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LPRD FLC FB 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42" name="Picture 41"/>
          <p:cNvPicPr>
            <a:picLocks noChangeAspect="1"/>
          </p:cNvPicPr>
          <p:nvPr/>
        </p:nvPicPr>
        <p:blipFill>
          <a:blip r:embed="rId18"/>
          <a:stretch>
            <a:fillRect/>
          </a:stretch>
        </p:blipFill>
        <p:spPr>
          <a:xfrm>
            <a:off x="6915150" y="3286125"/>
            <a:ext cx="904875" cy="857250"/>
          </a:xfrm>
          <a:prstGeom prst="rect">
            <a:avLst/>
          </a:prstGeom>
        </p:spPr>
      </p:pic>
      <p:sp>
        <p:nvSpPr>
          <p:cNvPr id="43" name="TextBox 42"/>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LPRD FLC FB 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44" name="Table 43"/>
          <p:cNvGraphicFramePr>
            <a:graphicFrameLocks noGrp="1"/>
          </p:cNvGraphicFramePr>
          <p:nvPr/>
        </p:nvGraphicFramePr>
        <p:xfrm>
          <a:off x="80200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5" name="Picture 44"/>
          <p:cNvPicPr>
            <a:picLocks noChangeAspect="1"/>
          </p:cNvPicPr>
          <p:nvPr/>
        </p:nvPicPr>
        <p:blipFill>
          <a:blip r:embed="rId19"/>
          <a:stretch>
            <a:fillRect/>
          </a:stretch>
        </p:blipFill>
        <p:spPr>
          <a:xfrm>
            <a:off x="8020050" y="3286125"/>
            <a:ext cx="904875" cy="857250"/>
          </a:xfrm>
          <a:prstGeom prst="rect">
            <a:avLst/>
          </a:prstGeom>
        </p:spPr>
      </p:pic>
      <p:sp>
        <p:nvSpPr>
          <p:cNvPr id="46" name="TextBox 45"/>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HN4330</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PUFFY W JK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L BELT</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essential belt by Y-3. The Y-3 Classic Logo Belt harnesses the power of simplicity. An understated piece, it's crafted from durable webbing and finished with a minimalist metal buckle.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Length: 50 cm</a:t>
                      </a:r>
                    </a:p>
                    <a:p>
                      <a:pPr marL="47625" marR="0" lvl="0" indent="-47625" algn="l" fontAlgn="base">
                        <a:lnSpc>
                          <a:spcPct val="100000"/>
                        </a:lnSpc>
                      </a:pPr>
                      <a:r>
                        <a:rPr lang="en-US" sz="600" u="none" spc="0">
                          <a:solidFill>
                            <a:srgbClr val="000000">
                              <a:alpha val="100000"/>
                            </a:srgbClr>
                          </a:solidFill>
                          <a:latin typeface="AdihausDIN"/>
                        </a:rPr>
                        <a:t>• Metal buckle closure</a:t>
                      </a:r>
                    </a:p>
                    <a:p>
                      <a:pPr marL="47625" marR="0" lvl="0" indent="-47625" algn="l" fontAlgn="base">
                        <a:lnSpc>
                          <a:spcPct val="100000"/>
                        </a:lnSpc>
                      </a:pPr>
                      <a:r>
                        <a:rPr lang="en-US" sz="600" u="none" spc="0">
                          <a:solidFill>
                            <a:srgbClr val="000000">
                              <a:alpha val="100000"/>
                            </a:srgbClr>
                          </a:solidFill>
                          <a:latin typeface="AdihausDIN"/>
                        </a:rPr>
                        <a:t>• 100% polyester</a:t>
                      </a:r>
                    </a:p>
                    <a:p>
                      <a:pPr marL="47625" marR="0" lvl="0" indent="-47625" algn="l" fontAlgn="base">
                        <a:lnSpc>
                          <a:spcPct val="100000"/>
                        </a:lnSpc>
                      </a:pPr>
                      <a:r>
                        <a:rPr lang="en-US" sz="600" u="none" spc="0">
                          <a:solidFill>
                            <a:srgbClr val="000000">
                              <a:alpha val="100000"/>
                            </a:srgbClr>
                          </a:solidFill>
                          <a:latin typeface="AdihausDIN"/>
                        </a:rPr>
                        <a:t>• Everyday Y-3 belt</a:t>
                      </a:r>
                    </a:p>
                    <a:p>
                      <a:pPr marL="47625" marR="0" lvl="0" indent="-47625" algn="l" fontAlgn="base">
                        <a:lnSpc>
                          <a:spcPct val="100000"/>
                        </a:lnSpc>
                      </a:pPr>
                      <a:r>
                        <a:rPr lang="en-US" sz="600" u="none" spc="0">
                          <a:solidFill>
                            <a:srgbClr val="000000">
                              <a:alpha val="100000"/>
                            </a:srgbClr>
                          </a:solidFill>
                          <a:latin typeface="AdihausDIN"/>
                        </a:rPr>
                        <a:t>• Y-3 logo print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13844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L BELT</a:t>
            </a:r>
          </a:p>
        </p:txBody>
      </p:sp>
      <p:sp>
        <p:nvSpPr>
          <p:cNvPr id="7" name="TextBox 6"/>
          <p:cNvSpPr txBox="1"/>
          <p:nvPr/>
        </p:nvSpPr>
        <p:spPr>
          <a:xfrm>
            <a:off x="285750" y="1333500"/>
            <a:ext cx="285750" cy="381000"/>
          </a:xfrm>
          <a:prstGeom prst="rect">
            <a:avLst/>
          </a:prstGeom>
          <a:solidFill>
            <a:srgbClr val="7B776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CHALKY BROWN</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essential belt by Y-3. The Y-3 Classic Logo Belt harnesses the power of simplicity. An understated piece, it's crafted from durable webbing and finished with a minimalist metal buckle.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Length: 50 cm</a:t>
                      </a:r>
                    </a:p>
                    <a:p>
                      <a:pPr marL="47625" marR="0" lvl="0" indent="-47625" algn="l" fontAlgn="base">
                        <a:lnSpc>
                          <a:spcPct val="100000"/>
                        </a:lnSpc>
                      </a:pPr>
                      <a:r>
                        <a:rPr lang="en-US" sz="600" u="none" spc="0">
                          <a:solidFill>
                            <a:srgbClr val="000000">
                              <a:alpha val="100000"/>
                            </a:srgbClr>
                          </a:solidFill>
                          <a:latin typeface="AdihausDIN"/>
                        </a:rPr>
                        <a:t>• Metal buckle closure</a:t>
                      </a:r>
                    </a:p>
                    <a:p>
                      <a:pPr marL="47625" marR="0" lvl="0" indent="-47625" algn="l" fontAlgn="base">
                        <a:lnSpc>
                          <a:spcPct val="100000"/>
                        </a:lnSpc>
                      </a:pPr>
                      <a:r>
                        <a:rPr lang="en-US" sz="600" u="none" spc="0">
                          <a:solidFill>
                            <a:srgbClr val="000000">
                              <a:alpha val="100000"/>
                            </a:srgbClr>
                          </a:solidFill>
                          <a:latin typeface="AdihausDIN"/>
                        </a:rPr>
                        <a:t>• 100% polyester</a:t>
                      </a:r>
                    </a:p>
                    <a:p>
                      <a:pPr marL="47625" marR="0" lvl="0" indent="-47625" algn="l" fontAlgn="base">
                        <a:lnSpc>
                          <a:spcPct val="100000"/>
                        </a:lnSpc>
                      </a:pPr>
                      <a:r>
                        <a:rPr lang="en-US" sz="600" u="none" spc="0">
                          <a:solidFill>
                            <a:srgbClr val="000000">
                              <a:alpha val="100000"/>
                            </a:srgbClr>
                          </a:solidFill>
                          <a:latin typeface="AdihausDIN"/>
                        </a:rPr>
                        <a:t>• Everyday Y-3 belt</a:t>
                      </a:r>
                    </a:p>
                    <a:p>
                      <a:pPr marL="47625" marR="0" lvl="0" indent="-47625" algn="l" fontAlgn="base">
                        <a:lnSpc>
                          <a:spcPct val="100000"/>
                        </a:lnSpc>
                      </a:pPr>
                      <a:r>
                        <a:rPr lang="en-US" sz="600" u="none" spc="0">
                          <a:solidFill>
                            <a:srgbClr val="000000">
                              <a:alpha val="100000"/>
                            </a:srgbClr>
                          </a:solidFill>
                          <a:latin typeface="AdihausDIN"/>
                        </a:rPr>
                        <a:t>• Y-3 logo print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13844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L BELT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GK2074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essential belt by Y-3. The Y-3 Classic Logo Belt harnesses the power of simplicity. An understated piece, it's crafted from durable webbing and finished with a minimalist metal buckle.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Length: 50 cm</a:t>
                      </a:r>
                    </a:p>
                    <a:p>
                      <a:pPr marL="47625" marR="0" lvl="0" indent="-47625" algn="l" fontAlgn="base">
                        <a:lnSpc>
                          <a:spcPct val="100000"/>
                        </a:lnSpc>
                      </a:pPr>
                      <a:r>
                        <a:rPr lang="en-US" sz="600" u="none" spc="0">
                          <a:solidFill>
                            <a:srgbClr val="000000">
                              <a:alpha val="100000"/>
                            </a:srgbClr>
                          </a:solidFill>
                          <a:latin typeface="AdihausDIN"/>
                        </a:rPr>
                        <a:t>• Metal buckle closure</a:t>
                      </a:r>
                    </a:p>
                    <a:p>
                      <a:pPr marL="47625" marR="0" lvl="0" indent="-47625" algn="l" fontAlgn="base">
                        <a:lnSpc>
                          <a:spcPct val="100000"/>
                        </a:lnSpc>
                      </a:pPr>
                      <a:r>
                        <a:rPr lang="en-US" sz="600" u="none" spc="0">
                          <a:solidFill>
                            <a:srgbClr val="000000">
                              <a:alpha val="100000"/>
                            </a:srgbClr>
                          </a:solidFill>
                          <a:latin typeface="AdihausDIN"/>
                        </a:rPr>
                        <a:t>• 100% polyester</a:t>
                      </a:r>
                    </a:p>
                    <a:p>
                      <a:pPr marL="47625" marR="0" lvl="0" indent="-47625" algn="l" fontAlgn="base">
                        <a:lnSpc>
                          <a:spcPct val="100000"/>
                        </a:lnSpc>
                      </a:pPr>
                      <a:r>
                        <a:rPr lang="en-US" sz="600" u="none" spc="0">
                          <a:solidFill>
                            <a:srgbClr val="000000">
                              <a:alpha val="100000"/>
                            </a:srgbClr>
                          </a:solidFill>
                          <a:latin typeface="AdihausDIN"/>
                        </a:rPr>
                        <a:t>• Everyday Y-3 belt</a:t>
                      </a:r>
                    </a:p>
                    <a:p>
                      <a:pPr marL="47625" marR="0" lvl="0" indent="-47625" algn="l" fontAlgn="base">
                        <a:lnSpc>
                          <a:spcPct val="100000"/>
                        </a:lnSpc>
                      </a:pPr>
                      <a:r>
                        <a:rPr lang="en-US" sz="600" u="none" spc="0">
                          <a:solidFill>
                            <a:srgbClr val="000000">
                              <a:alpha val="100000"/>
                            </a:srgbClr>
                          </a:solidFill>
                          <a:latin typeface="AdihausDIN"/>
                        </a:rPr>
                        <a:t>• Y-3 logo print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GK2074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13844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2PP INVI</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GN5937</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No-show socks by Y-3. The Y-3 Invisible Socks hide beneath your shoes with a no-show cut. They're crafted of a soft cotton blend with a comfortable stretch. Contrast logos pop off the minimalist build.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No-show length</a:t>
                      </a:r>
                    </a:p>
                    <a:p>
                      <a:pPr marL="47625" marR="0" lvl="0" indent="-47625" algn="l" fontAlgn="base">
                        <a:lnSpc>
                          <a:spcPct val="100000"/>
                        </a:lnSpc>
                      </a:pPr>
                      <a:r>
                        <a:rPr lang="en-US" sz="600" u="none" spc="0">
                          <a:solidFill>
                            <a:srgbClr val="000000">
                              <a:alpha val="100000"/>
                            </a:srgbClr>
                          </a:solidFill>
                          <a:latin typeface="AdihausDIN"/>
                        </a:rPr>
                        <a:t>• 49% cotton, 46% polyester, 4% elastane, 1% nylon</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GN5937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66313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2PP CREW</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GN5938</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p>
                    <a:p>
                      <a:pPr marL="47625" marR="95250" lvl="0" indent="-47625" algn="l" fontAlgn="base">
                        <a:lnSpc>
                          <a:spcPct val="100000"/>
                        </a:lnSpc>
                      </a:pPr>
                      <a:r>
                        <a:rPr lang="en-US" sz="600" u="none" spc="0">
                          <a:solidFill>
                            <a:srgbClr val="000000">
                              <a:alpha val="100000"/>
                            </a:srgbClr>
                          </a:solidFill>
                          <a:latin typeface="AdihausDIN"/>
                        </a:rPr>
                        <a:t>• A set of crew socks by Y-3</a:t>
                      </a:r>
                    </a:p>
                    <a:p>
                      <a:pPr marL="47625" marR="95250" lvl="0" indent="-47625" algn="l" fontAlgn="base">
                        <a:lnSpc>
                          <a:spcPct val="100000"/>
                        </a:lnSpc>
                      </a:pPr>
                      <a:r>
                        <a:rPr lang="en-US" sz="600" u="none" spc="0">
                          <a:solidFill>
                            <a:srgbClr val="000000">
                              <a:alpha val="100000"/>
                            </a:srgbClr>
                          </a:solidFill>
                          <a:latin typeface="AdihausDIN"/>
                        </a:rPr>
                        <a:t>• It's all in the details. The Y-3 Crew Socks feature contrast detailing for a subtle accent. They're crafted of a soft cotton blend with a comfortable stretch. Ribbed cuffs give them a snug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Crew length</a:t>
                      </a:r>
                    </a:p>
                    <a:p>
                      <a:pPr marL="47625" marR="0" lvl="0" indent="-47625" algn="l" fontAlgn="base">
                        <a:lnSpc>
                          <a:spcPct val="100000"/>
                        </a:lnSpc>
                      </a:pPr>
                      <a:r>
                        <a:rPr lang="en-US" sz="600" u="none" spc="0">
                          <a:solidFill>
                            <a:srgbClr val="000000">
                              <a:alpha val="100000"/>
                            </a:srgbClr>
                          </a:solidFill>
                          <a:latin typeface="AdihausDIN"/>
                        </a:rPr>
                        <a:t>• 49% cotton, 46% polyester, 4% elastane, 1% nylon</a:t>
                      </a:r>
                    </a:p>
                    <a:p>
                      <a:pPr marL="47625" marR="0" lvl="0" indent="-47625" algn="l" fontAlgn="base">
                        <a:lnSpc>
                          <a:spcPct val="100000"/>
                        </a:lnSpc>
                      </a:pPr>
                      <a:r>
                        <a:rPr lang="en-US" sz="600" u="none" spc="0">
                          <a:solidFill>
                            <a:srgbClr val="000000">
                              <a:alpha val="100000"/>
                            </a:srgbClr>
                          </a:solidFill>
                          <a:latin typeface="AdihausDIN"/>
                        </a:rPr>
                        <a:t>• Ribbed cuff</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GN5938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66316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BP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Backpack is built on a foundation of versatility and minimalism. Its timeless aesthetic is crafted in washed canvas, complemented with leather for the base and handles. Two pockets on the interior offer extra organisation — one zip, and one with a hook-and-loop flap.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simple, sophisticated Y-3 backpack. Dimensions: 32 cm x 46 cm x 12 cm</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Front zip pocke</a:t>
                      </a:r>
                    </a:p>
                    <a:p>
                      <a:pPr marL="47625" marR="0" lvl="0" indent="-47625" algn="l" fontAlgn="base">
                        <a:lnSpc>
                          <a:spcPct val="100000"/>
                        </a:lnSpc>
                      </a:pPr>
                      <a:r>
                        <a:rPr lang="en-US" sz="600" u="none" spc="0">
                          <a:solidFill>
                            <a:srgbClr val="000000">
                              <a:alpha val="100000"/>
                            </a:srgbClr>
                          </a:solidFill>
                          <a:latin typeface="AdihausDIN"/>
                        </a:rPr>
                        <a:t>• Chest belt with buckle</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DAV92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TECH BP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Tech Backpack goes beyond convenience. The sophisticated design takes the idea of a carry-on suitcase, but rethinks it as a wearable piece. A laptop compartment and a smaller one in the front allows for optimal organisation, as does the mesh interior fabric that divides the main compartment. When the divider isn't needed, just snap it into the bottom of the bag. Zip pockets throughout hold small essentials. An adjustable chest strap for added stability and padded mesh on the back enhance the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versatile Y-3 carry-all bag made in lightweight CORDURA® fabric. Volume: 25.7L</a:t>
                      </a:r>
                    </a:p>
                    <a:p>
                      <a:pPr marL="47625" marR="0" lvl="0" indent="-47625" algn="l" fontAlgn="base">
                        <a:lnSpc>
                          <a:spcPct val="100000"/>
                        </a:lnSpc>
                      </a:pPr>
                      <a:r>
                        <a:rPr lang="en-US" sz="600" u="none" spc="0">
                          <a:solidFill>
                            <a:srgbClr val="000000">
                              <a:alpha val="100000"/>
                            </a:srgbClr>
                          </a:solidFill>
                          <a:latin typeface="AdihausDIN"/>
                        </a:rPr>
                        <a:t>• Dimensions: 30 x 44 x 18</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Front zip pocket</a:t>
                      </a:r>
                    </a:p>
                    <a:p>
                      <a:pPr marL="47625" marR="0" lvl="0" indent="-47625" algn="l" fontAlgn="base">
                        <a:lnSpc>
                          <a:spcPct val="100000"/>
                        </a:lnSpc>
                      </a:pPr>
                      <a:r>
                        <a:rPr lang="en-US" sz="600" u="none" spc="0">
                          <a:solidFill>
                            <a:srgbClr val="000000">
                              <a:alpha val="100000"/>
                            </a:srgbClr>
                          </a:solidFill>
                          <a:latin typeface="AdihausDIN"/>
                        </a:rPr>
                        <a:t>• Back-panel zip pocket</a:t>
                      </a:r>
                    </a:p>
                    <a:p>
                      <a:pPr marL="47625" marR="0" lvl="0" indent="-47625" algn="l" fontAlgn="base">
                        <a:lnSpc>
                          <a:spcPct val="100000"/>
                        </a:lnSpc>
                      </a:pPr>
                      <a:r>
                        <a:rPr lang="en-US" sz="600" u="none" spc="0">
                          <a:solidFill>
                            <a:srgbClr val="000000">
                              <a:alpha val="100000"/>
                            </a:srgbClr>
                          </a:solidFill>
                          <a:latin typeface="AdihausDIN"/>
                        </a:rPr>
                        <a:t>• Chest belt with buckle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DC042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TECH BP</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Tech Backpack goes beyond convenience. The sophisticated design takes the idea of a carry-on suitcase, but rethinks it as a wearable piece. A laptop compartment and a smaller one in the front allows for optimal organisation, as does the mesh interior fabric that divides the main compartment. When the divider isn't needed, just snap it into the bottom of the bag. Zip pockets throughout hold small essentials. An adjustable chest strap for added stability and padded mesh on the back enhance the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versatile Y-3 carry-all bag made in lightweight CORDURA® fabric. Volume: 25.7L</a:t>
                      </a:r>
                    </a:p>
                    <a:p>
                      <a:pPr marL="47625" marR="0" lvl="0" indent="-47625" algn="l" fontAlgn="base">
                        <a:lnSpc>
                          <a:spcPct val="100000"/>
                        </a:lnSpc>
                      </a:pPr>
                      <a:r>
                        <a:rPr lang="en-US" sz="600" u="none" spc="0">
                          <a:solidFill>
                            <a:srgbClr val="000000">
                              <a:alpha val="100000"/>
                            </a:srgbClr>
                          </a:solidFill>
                          <a:latin typeface="AdihausDIN"/>
                        </a:rPr>
                        <a:t>• Dimensions: 30 x 44 x 18</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Front zip pocket</a:t>
                      </a:r>
                    </a:p>
                    <a:p>
                      <a:pPr marL="47625" marR="0" lvl="0" indent="-47625" algn="l" fontAlgn="base">
                        <a:lnSpc>
                          <a:spcPct val="100000"/>
                        </a:lnSpc>
                      </a:pPr>
                      <a:r>
                        <a:rPr lang="en-US" sz="600" u="none" spc="0">
                          <a:solidFill>
                            <a:srgbClr val="000000">
                              <a:alpha val="100000"/>
                            </a:srgbClr>
                          </a:solidFill>
                          <a:latin typeface="AdihausDIN"/>
                        </a:rPr>
                        <a:t>• Back-panel zip pocket</a:t>
                      </a:r>
                    </a:p>
                    <a:p>
                      <a:pPr marL="47625" marR="0" lvl="0" indent="-47625" algn="l" fontAlgn="base">
                        <a:lnSpc>
                          <a:spcPct val="100000"/>
                        </a:lnSpc>
                      </a:pPr>
                      <a:r>
                        <a:rPr lang="en-US" sz="600" u="none" spc="0">
                          <a:solidFill>
                            <a:srgbClr val="000000">
                              <a:alpha val="100000"/>
                            </a:srgbClr>
                          </a:solidFill>
                          <a:latin typeface="AdihausDIN"/>
                        </a:rPr>
                        <a:t>• Chest belt with buckle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DC042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RUNNING CAP</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HR2610</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sp>
        <p:nvSpPr>
          <p:cNvPr id="16" name="TextBox 15"/>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incredibly lightweight and breathable feeling of this Running Cap nods to the technical side of Y-3. Ventilated details with a mesh underlay circulates airflow. An adjustable cord customises the ideal fit.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Y-3 cap crafted with crinkled nylon100% nylon plain weaveSuper lightweight, breathable and collapsible feelAdjustable tie cord in backMesh ventilation panelY-3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HR2610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ENC49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239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RUNNING CAP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HR2611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incredibly lightweight and breathable feeling of this Running Cap nods to the technical side of Y-3. Ventilated details with a mesh underlay circulates airflow. An adjustable cord customises the ideal fit.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Y-3 cap crafted with crinkled nylon100% nylon plain weaveSuper lightweight, breathable and collapsible feelAdjustable tie cord in backMesh ventilation panelY-3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HR2611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ENC49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6" name="Picture 4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graphicFrame>
        <p:nvGraphicFramePr>
          <p:cNvPr id="7" name="Table 6"/>
          <p:cNvGraphicFramePr>
            <a:graphicFrameLocks noGrp="1"/>
          </p:cNvGraphicFramePr>
          <p:nvPr/>
        </p:nvGraphicFramePr>
        <p:xfrm>
          <a:off x="2857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LPD KNT CRDGN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graphicFrame>
        <p:nvGraphicFramePr>
          <p:cNvPr id="10" name="Table 9"/>
          <p:cNvGraphicFramePr>
            <a:graphicFrameLocks noGrp="1"/>
          </p:cNvGraphicFramePr>
          <p:nvPr/>
        </p:nvGraphicFramePr>
        <p:xfrm>
          <a:off x="13906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1" name="Picture 10"/>
          <p:cNvPicPr>
            <a:picLocks noChangeAspect="1"/>
          </p:cNvPicPr>
          <p:nvPr/>
        </p:nvPicPr>
        <p:blipFill>
          <a:blip r:embed="rId5"/>
          <a:stretch>
            <a:fillRect/>
          </a:stretch>
        </p:blipFill>
        <p:spPr>
          <a:xfrm>
            <a:off x="1390650" y="1381125"/>
            <a:ext cx="904875" cy="857250"/>
          </a:xfrm>
          <a:prstGeom prst="rect">
            <a:avLst/>
          </a:prstGeom>
        </p:spPr>
      </p:pic>
      <p:sp>
        <p:nvSpPr>
          <p:cNvPr id="12" name="TextBox 11"/>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13" name="Picture 12"/>
          <p:cNvPicPr>
            <a:picLocks noChangeAspect="1"/>
          </p:cNvPicPr>
          <p:nvPr/>
        </p:nvPicPr>
        <p:blipFill>
          <a:blip r:embed="rId6"/>
          <a:stretch>
            <a:fillRect/>
          </a:stretch>
        </p:blipFill>
        <p:spPr>
          <a:xfrm>
            <a:off x="2495550" y="1381125"/>
            <a:ext cx="904875" cy="857250"/>
          </a:xfrm>
          <a:prstGeom prst="rect">
            <a:avLst/>
          </a:prstGeom>
        </p:spPr>
      </p:pic>
      <p:sp>
        <p:nvSpPr>
          <p:cNvPr id="14" name="TextBox 13"/>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HS9875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LPRD F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15" name="Table 14"/>
          <p:cNvGraphicFramePr>
            <a:graphicFrameLocks noGrp="1"/>
          </p:cNvGraphicFramePr>
          <p:nvPr/>
        </p:nvGraphicFramePr>
        <p:xfrm>
          <a:off x="36004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6" name="Picture 15"/>
          <p:cNvPicPr>
            <a:picLocks noChangeAspect="1"/>
          </p:cNvPicPr>
          <p:nvPr/>
        </p:nvPicPr>
        <p:blipFill>
          <a:blip r:embed="rId7"/>
          <a:stretch>
            <a:fillRect/>
          </a:stretch>
        </p:blipFill>
        <p:spPr>
          <a:xfrm>
            <a:off x="3600450" y="1381125"/>
            <a:ext cx="904875" cy="857250"/>
          </a:xfrm>
          <a:prstGeom prst="rect">
            <a:avLst/>
          </a:prstGeom>
        </p:spPr>
      </p:pic>
      <p:sp>
        <p:nvSpPr>
          <p:cNvPr id="17" name="TextBox 16"/>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HN4324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RS HD PK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8" name="Picture 17"/>
          <p:cNvPicPr>
            <a:picLocks noChangeAspect="1"/>
          </p:cNvPicPr>
          <p:nvPr/>
        </p:nvPicPr>
        <p:blipFill>
          <a:blip r:embed="rId8"/>
          <a:stretch>
            <a:fillRect/>
          </a:stretch>
        </p:blipFill>
        <p:spPr>
          <a:xfrm>
            <a:off x="4705350" y="1381125"/>
            <a:ext cx="904875" cy="857250"/>
          </a:xfrm>
          <a:prstGeom prst="rect">
            <a:avLst/>
          </a:prstGeom>
        </p:spPr>
      </p:pic>
      <p:sp>
        <p:nvSpPr>
          <p:cNvPr id="19" name="TextBox 18"/>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B RS HD PK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graphicFrame>
        <p:nvGraphicFramePr>
          <p:cNvPr id="20" name="Table 19"/>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1" name="Picture 20"/>
          <p:cNvPicPr>
            <a:picLocks noChangeAspect="1"/>
          </p:cNvPicPr>
          <p:nvPr/>
        </p:nvPicPr>
        <p:blipFill>
          <a:blip r:embed="rId9"/>
          <a:stretch>
            <a:fillRect/>
          </a:stretch>
        </p:blipFill>
        <p:spPr>
          <a:xfrm>
            <a:off x="5810250" y="1381125"/>
            <a:ext cx="904875" cy="857250"/>
          </a:xfrm>
          <a:prstGeom prst="rect">
            <a:avLst/>
          </a:prstGeom>
        </p:spPr>
      </p:pic>
      <p:sp>
        <p:nvSpPr>
          <p:cNvPr id="22" name="TextBox 21"/>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PUFFY W VE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endParaRPr/>
          </a:p>
        </p:txBody>
      </p:sp>
      <p:graphicFrame>
        <p:nvGraphicFramePr>
          <p:cNvPr id="23" name="Table 22"/>
          <p:cNvGraphicFramePr>
            <a:graphicFrameLocks noGrp="1"/>
          </p:cNvGraphicFramePr>
          <p:nvPr/>
        </p:nvGraphicFramePr>
        <p:xfrm>
          <a:off x="69151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4" name="Picture 23"/>
          <p:cNvPicPr>
            <a:picLocks noChangeAspect="1"/>
          </p:cNvPicPr>
          <p:nvPr/>
        </p:nvPicPr>
        <p:blipFill>
          <a:blip r:embed="rId10"/>
          <a:stretch>
            <a:fillRect/>
          </a:stretch>
        </p:blipFill>
        <p:spPr>
          <a:xfrm>
            <a:off x="6915150" y="1381125"/>
            <a:ext cx="904875" cy="857250"/>
          </a:xfrm>
          <a:prstGeom prst="rect">
            <a:avLst/>
          </a:prstGeom>
        </p:spPr>
      </p:pic>
      <p:sp>
        <p:nvSpPr>
          <p:cNvPr id="25" name="TextBox 24"/>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HN1973</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LPRD FB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26" name="Picture 25"/>
          <p:cNvPicPr>
            <a:picLocks noChangeAspect="1"/>
          </p:cNvPicPr>
          <p:nvPr/>
        </p:nvPicPr>
        <p:blipFill>
          <a:blip r:embed="rId11"/>
          <a:stretch>
            <a:fillRect/>
          </a:stretch>
        </p:blipFill>
        <p:spPr>
          <a:xfrm>
            <a:off x="8020050" y="1381125"/>
            <a:ext cx="904875" cy="857250"/>
          </a:xfrm>
          <a:prstGeom prst="rect">
            <a:avLst/>
          </a:prstGeom>
        </p:spPr>
      </p:pic>
      <p:sp>
        <p:nvSpPr>
          <p:cNvPr id="27" name="TextBox 26"/>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HS9928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LPRD FB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28" name="Picture 27"/>
          <p:cNvPicPr>
            <a:picLocks noChangeAspect="1"/>
          </p:cNvPicPr>
          <p:nvPr/>
        </p:nvPicPr>
        <p:blipFill>
          <a:blip r:embed="rId12"/>
          <a:stretch>
            <a:fillRect/>
          </a:stretch>
        </p:blipFill>
        <p:spPr>
          <a:xfrm>
            <a:off x="285750" y="3286125"/>
            <a:ext cx="904875" cy="857250"/>
          </a:xfrm>
          <a:prstGeom prst="rect">
            <a:avLst/>
          </a:prstGeom>
        </p:spPr>
      </p:pic>
      <p:sp>
        <p:nvSpPr>
          <p:cNvPr id="29" name="TextBox 28"/>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HT4722</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CLASSIC TIGHT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endParaRPr/>
          </a:p>
        </p:txBody>
      </p:sp>
      <p:pic>
        <p:nvPicPr>
          <p:cNvPr id="30" name="Picture 29"/>
          <p:cNvPicPr>
            <a:picLocks noChangeAspect="1"/>
          </p:cNvPicPr>
          <p:nvPr/>
        </p:nvPicPr>
        <p:blipFill>
          <a:blip r:embed="rId13"/>
          <a:stretch>
            <a:fillRect/>
          </a:stretch>
        </p:blipFill>
        <p:spPr>
          <a:xfrm>
            <a:off x="1390650" y="3286125"/>
            <a:ext cx="904875" cy="857250"/>
          </a:xfrm>
          <a:prstGeom prst="rect">
            <a:avLst/>
          </a:prstGeom>
        </p:spPr>
      </p:pic>
      <p:sp>
        <p:nvSpPr>
          <p:cNvPr id="31" name="TextBox 30"/>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HT2301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 UNI PNTS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graphicFrame>
        <p:nvGraphicFramePr>
          <p:cNvPr id="32" name="Table 31"/>
          <p:cNvGraphicFramePr>
            <a:graphicFrameLocks noGrp="1"/>
          </p:cNvGraphicFramePr>
          <p:nvPr/>
        </p:nvGraphicFramePr>
        <p:xfrm>
          <a:off x="24955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3" name="Picture 32"/>
          <p:cNvPicPr>
            <a:picLocks noChangeAspect="1"/>
          </p:cNvPicPr>
          <p:nvPr/>
        </p:nvPicPr>
        <p:blipFill>
          <a:blip r:embed="rId14"/>
          <a:stretch>
            <a:fillRect/>
          </a:stretch>
        </p:blipFill>
        <p:spPr>
          <a:xfrm>
            <a:off x="2495550" y="3286125"/>
            <a:ext cx="904875" cy="857250"/>
          </a:xfrm>
          <a:prstGeom prst="rect">
            <a:avLst/>
          </a:prstGeom>
        </p:spPr>
      </p:pic>
      <p:sp>
        <p:nvSpPr>
          <p:cNvPr id="34" name="TextBox 33"/>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HN1965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ENG 3S W L TP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35" name="Picture 34"/>
          <p:cNvPicPr>
            <a:picLocks noChangeAspect="1"/>
          </p:cNvPicPr>
          <p:nvPr/>
        </p:nvPicPr>
        <p:blipFill>
          <a:blip r:embed="rId15"/>
          <a:stretch>
            <a:fillRect/>
          </a:stretch>
        </p:blipFill>
        <p:spPr>
          <a:xfrm>
            <a:off x="3600450" y="3286125"/>
            <a:ext cx="904875" cy="857250"/>
          </a:xfrm>
          <a:prstGeom prst="rect">
            <a:avLst/>
          </a:prstGeom>
        </p:spPr>
      </p:pic>
      <p:sp>
        <p:nvSpPr>
          <p:cNvPr id="36" name="TextBox 35"/>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HEADBAND</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7" name="Picture 36"/>
          <p:cNvPicPr>
            <a:picLocks noChangeAspect="1"/>
          </p:cNvPicPr>
          <p:nvPr/>
        </p:nvPicPr>
        <p:blipFill>
          <a:blip r:embed="rId16"/>
          <a:stretch>
            <a:fillRect/>
          </a:stretch>
        </p:blipFill>
        <p:spPr>
          <a:xfrm>
            <a:off x="4705350" y="3286125"/>
            <a:ext cx="904875" cy="857250"/>
          </a:xfrm>
          <a:prstGeom prst="rect">
            <a:avLst/>
          </a:prstGeom>
        </p:spPr>
      </p:pic>
      <p:sp>
        <p:nvSpPr>
          <p:cNvPr id="38" name="TextBox 37"/>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HEADBAND</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39" name="Picture 38"/>
          <p:cNvPicPr>
            <a:picLocks noChangeAspect="1"/>
          </p:cNvPicPr>
          <p:nvPr/>
        </p:nvPicPr>
        <p:blipFill>
          <a:blip r:embed="rId17"/>
          <a:stretch>
            <a:fillRect/>
          </a:stretch>
        </p:blipFill>
        <p:spPr>
          <a:xfrm>
            <a:off x="5810250" y="3286125"/>
            <a:ext cx="904875" cy="857250"/>
          </a:xfrm>
          <a:prstGeom prst="rect">
            <a:avLst/>
          </a:prstGeom>
        </p:spPr>
      </p:pic>
      <p:sp>
        <p:nvSpPr>
          <p:cNvPr id="40" name="TextBox 39"/>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HR8454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BP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graphicFrame>
        <p:nvGraphicFramePr>
          <p:cNvPr id="41" name="Table 40"/>
          <p:cNvGraphicFramePr>
            <a:graphicFrameLocks noGrp="1"/>
          </p:cNvGraphicFramePr>
          <p:nvPr/>
        </p:nvGraphicFramePr>
        <p:xfrm>
          <a:off x="69151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2" name="Picture 41"/>
          <p:cNvPicPr>
            <a:picLocks noChangeAspect="1"/>
          </p:cNvPicPr>
          <p:nvPr/>
        </p:nvPicPr>
        <p:blipFill>
          <a:blip r:embed="rId18"/>
          <a:stretch>
            <a:fillRect/>
          </a:stretch>
        </p:blipFill>
        <p:spPr>
          <a:xfrm>
            <a:off x="6915150" y="3286125"/>
            <a:ext cx="904875" cy="857250"/>
          </a:xfrm>
          <a:prstGeom prst="rect">
            <a:avLst/>
          </a:prstGeom>
        </p:spPr>
      </p:pic>
      <p:sp>
        <p:nvSpPr>
          <p:cNvPr id="43" name="TextBox 42"/>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HS2721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LEO SOCK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endParaRPr/>
          </a:p>
        </p:txBody>
      </p:sp>
      <p:pic>
        <p:nvPicPr>
          <p:cNvPr id="44" name="Picture 43"/>
          <p:cNvPicPr>
            <a:picLocks noChangeAspect="1"/>
          </p:cNvPicPr>
          <p:nvPr/>
        </p:nvPicPr>
        <p:blipFill>
          <a:blip r:embed="rId19"/>
          <a:stretch>
            <a:fillRect/>
          </a:stretch>
        </p:blipFill>
        <p:spPr>
          <a:xfrm>
            <a:off x="8020050" y="3286125"/>
            <a:ext cx="904875" cy="857250"/>
          </a:xfrm>
          <a:prstGeom prst="rect">
            <a:avLst/>
          </a:prstGeom>
        </p:spPr>
      </p:pic>
      <p:sp>
        <p:nvSpPr>
          <p:cNvPr id="45" name="TextBox 44"/>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HM8331</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GLOVES GTX</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LOGO CAP</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branded cap by Y-3. The simplicity of the Y-3 Logo Cap offers versatility. The monochrome build adds enhanced ventilation with eyelets on the crown. A large, tonal Y-3 logo details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74% organic cotton, 26% nylon</a:t>
                      </a:r>
                    </a:p>
                    <a:p>
                      <a:pPr marL="47625" marR="0" lvl="0" indent="-47625" algn="l" fontAlgn="base">
                        <a:lnSpc>
                          <a:spcPct val="100000"/>
                        </a:lnSpc>
                      </a:pPr>
                      <a:r>
                        <a:rPr lang="en-US" sz="600" u="none" spc="0">
                          <a:solidFill>
                            <a:srgbClr val="000000">
                              <a:alpha val="100000"/>
                            </a:srgbClr>
                          </a:solidFill>
                          <a:latin typeface="AdihausDIN"/>
                        </a:rPr>
                        <a:t>• Metallic clasp closure</a:t>
                      </a:r>
                    </a:p>
                    <a:p>
                      <a:pPr marL="47625" marR="0" lvl="0" indent="-47625" algn="l" fontAlgn="base">
                        <a:lnSpc>
                          <a:spcPct val="100000"/>
                        </a:lnSpc>
                      </a:pPr>
                      <a:r>
                        <a:rPr lang="en-US" sz="600" u="none" spc="0">
                          <a:solidFill>
                            <a:srgbClr val="000000">
                              <a:alpha val="100000"/>
                            </a:srgbClr>
                          </a:solidFill>
                          <a:latin typeface="AdihausDIN"/>
                        </a:rPr>
                        <a:t>• Eyelets for ventilation</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LE551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LOGO CAP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HA6530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branded cap by Y-3. The simplicity of the Y-3 Logo Cap offers versatility. The monochrome build adds enhanced ventilation with eyelets on the crown. A large, tonal Y-3 logo details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74% organic cotton, 26% nylon</a:t>
                      </a:r>
                    </a:p>
                    <a:p>
                      <a:pPr marL="47625" marR="0" lvl="0" indent="-47625" algn="l" fontAlgn="base">
                        <a:lnSpc>
                          <a:spcPct val="100000"/>
                        </a:lnSpc>
                      </a:pPr>
                      <a:r>
                        <a:rPr lang="en-US" sz="600" u="none" spc="0">
                          <a:solidFill>
                            <a:srgbClr val="000000">
                              <a:alpha val="100000"/>
                            </a:srgbClr>
                          </a:solidFill>
                          <a:latin typeface="AdihausDIN"/>
                        </a:rPr>
                        <a:t>• Metallic clasp closure</a:t>
                      </a:r>
                    </a:p>
                    <a:p>
                      <a:pPr marL="47625" marR="0" lvl="0" indent="-47625" algn="l" fontAlgn="base">
                        <a:lnSpc>
                          <a:spcPct val="100000"/>
                        </a:lnSpc>
                      </a:pPr>
                      <a:r>
                        <a:rPr lang="en-US" sz="600" u="none" spc="0">
                          <a:solidFill>
                            <a:srgbClr val="000000">
                              <a:alpha val="100000"/>
                            </a:srgbClr>
                          </a:solidFill>
                          <a:latin typeface="AdihausDIN"/>
                        </a:rPr>
                        <a:t>• Eyelets for ventilation</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HA6530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LE551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3" name="Picture 2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 SOCKS LO</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HS8874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Low Tennis Socks have a cushioned footbed for premium comfort. Above the ribbed cuffs, an extended second cuff shows adidas | YOHJI YAMAMOTO wording. An engineered Y-3 logo signs off on top. They are crafted of soft cotton with a supportive stretch.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Low Y-3 socks with graphic sign-offs. Low cut</a:t>
                      </a:r>
                    </a:p>
                    <a:p>
                      <a:pPr marL="47625" marR="0" lvl="0" indent="-47625" algn="l" fontAlgn="base">
                        <a:lnSpc>
                          <a:spcPct val="100000"/>
                        </a:lnSpc>
                      </a:pPr>
                      <a:r>
                        <a:rPr lang="en-US" sz="600" u="none" spc="0">
                          <a:solidFill>
                            <a:srgbClr val="000000">
                              <a:alpha val="100000"/>
                            </a:srgbClr>
                          </a:solidFill>
                          <a:latin typeface="AdihausDIN"/>
                        </a:rPr>
                        <a:t>• 53% cotton, 44% recycled polyester, 2% elastane, 1% recycled nylon</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HS8874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M1359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3" name="Picture 2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 SOCKS LO</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HS8875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Low Tennis Socks have a cushioned footbed for premium comfort. Above the ribbed cuffs, an extended second cuff shows adidas | YOHJI YAMAMOTO wording. An engineered Y-3 logo signs off on top. They are crafted of soft cotton with a supportive stretch.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Low Y-3 socks with graphic sign-offs. Low cut</a:t>
                      </a:r>
                    </a:p>
                    <a:p>
                      <a:pPr marL="47625" marR="0" lvl="0" indent="-47625" algn="l" fontAlgn="base">
                        <a:lnSpc>
                          <a:spcPct val="100000"/>
                        </a:lnSpc>
                      </a:pPr>
                      <a:r>
                        <a:rPr lang="en-US" sz="600" u="none" spc="0">
                          <a:solidFill>
                            <a:srgbClr val="000000">
                              <a:alpha val="100000"/>
                            </a:srgbClr>
                          </a:solidFill>
                          <a:latin typeface="AdihausDIN"/>
                        </a:rPr>
                        <a:t>• 53% cotton, 44% recycled polyester, 2% elastane, 1% recycled nylon</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HS8875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M1359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WAISTBAG</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Waistbag takes a utilitarian approach in creating a versatile, multifunctional piece. It's made from lightweight CORDURA® fabric with an exterior D-ring for attachments. The sleek, minimalist look has a detachable mesh pocket with a carabiner on the interior. A silicone Y-3 square label completes the sleek build.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waistbag by Y-3 with detachable details</a:t>
                      </a:r>
                    </a:p>
                    <a:p>
                      <a:pPr marL="47625" marR="0" lvl="0" indent="-47625" algn="l" fontAlgn="base">
                        <a:lnSpc>
                          <a:spcPct val="100000"/>
                        </a:lnSpc>
                      </a:pPr>
                      <a:r>
                        <a:rPr lang="en-US" sz="600" u="none" spc="0">
                          <a:solidFill>
                            <a:srgbClr val="000000">
                              <a:alpha val="100000"/>
                            </a:srgbClr>
                          </a:solidFill>
                          <a:latin typeface="AdihausDIN"/>
                        </a:rPr>
                        <a:t>• Dimensions: 30 cm x 16 cm x 8 cm</a:t>
                      </a:r>
                    </a:p>
                    <a:p>
                      <a:pPr marL="47625" marR="0" lvl="0" indent="-47625" algn="l" fontAlgn="base">
                        <a:lnSpc>
                          <a:spcPct val="100000"/>
                        </a:lnSpc>
                      </a:pPr>
                      <a:r>
                        <a:rPr lang="en-US" sz="600" u="none" spc="0">
                          <a:solidFill>
                            <a:srgbClr val="000000">
                              <a:alpha val="100000"/>
                            </a:srgbClr>
                          </a:solidFill>
                          <a:latin typeface="AdihausDIN"/>
                        </a:rPr>
                        <a:t>• Volume: &amp;lt;5 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Lining: 100% polyester twill</a:t>
                      </a:r>
                    </a:p>
                    <a:p>
                      <a:pPr marL="47625" marR="0" lvl="0" indent="-47625" algn="l" fontAlgn="base">
                        <a:lnSpc>
                          <a:spcPct val="100000"/>
                        </a:lnSpc>
                      </a:pPr>
                      <a:r>
                        <a:rPr lang="en-US" sz="600" u="none" spc="0">
                          <a:solidFill>
                            <a:srgbClr val="000000">
                              <a:alpha val="100000"/>
                            </a:srgbClr>
                          </a:solidFill>
                          <a:latin typeface="AdihausDIN"/>
                        </a:rPr>
                        <a:t>• Padding: 100% polyurethane foam</a:t>
                      </a:r>
                    </a:p>
                    <a:p>
                      <a:pPr marL="47625" marR="0" lvl="0" indent="-47625" algn="l" fontAlgn="base">
                        <a:lnSpc>
                          <a:spcPct val="100000"/>
                        </a:lnSpc>
                      </a:pPr>
                      <a:r>
                        <a:rPr lang="en-US" sz="600" u="none" spc="0">
                          <a:solidFill>
                            <a:srgbClr val="000000">
                              <a:alpha val="100000"/>
                            </a:srgbClr>
                          </a:solidFill>
                          <a:latin typeface="AdihausDIN"/>
                        </a:rPr>
                        <a:t>• Buckle closure</a:t>
                      </a:r>
                    </a:p>
                    <a:p>
                      <a:pPr marL="47625" marR="0" lvl="0" indent="-47625" algn="l" fontAlgn="base">
                        <a:lnSpc>
                          <a:spcPct val="100000"/>
                        </a:lnSpc>
                      </a:pPr>
                      <a:r>
                        <a:rPr lang="en-US" sz="600" u="none" spc="0">
                          <a:solidFill>
                            <a:srgbClr val="000000">
                              <a:alpha val="100000"/>
                            </a:srgbClr>
                          </a:solidFill>
                          <a:latin typeface="AdihausDIN"/>
                        </a:rPr>
                        <a:t>• Zip front and back pocket</a:t>
                      </a:r>
                    </a:p>
                    <a:p>
                      <a:pPr marL="47625" marR="0" lvl="0" indent="-47625" algn="l" fontAlgn="base">
                        <a:lnSpc>
                          <a:spcPct val="100000"/>
                        </a:lnSpc>
                      </a:pPr>
                      <a:r>
                        <a:rPr lang="en-US" sz="600" u="none" spc="0">
                          <a:solidFill>
                            <a:srgbClr val="000000">
                              <a:alpha val="100000"/>
                            </a:srgbClr>
                          </a:solidFill>
                          <a:latin typeface="AdihausDIN"/>
                        </a:rPr>
                        <a:t>• Detachable mesh pocket with zip and carabiner</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M9369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WAISTBAG</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Waistbag takes a utilitarian approach in creating a versatile, multifunctional piece. It's made from lightweight CORDURA® fabric with an exterior D-ring for attachments. The sleek, minimalist look has a detachable mesh pocket with a carabiner on the interior. A silicone Y-3 square label completes the sleek build.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waistbag by Y-3 with detachable details</a:t>
                      </a:r>
                    </a:p>
                    <a:p>
                      <a:pPr marL="47625" marR="0" lvl="0" indent="-47625" algn="l" fontAlgn="base">
                        <a:lnSpc>
                          <a:spcPct val="100000"/>
                        </a:lnSpc>
                      </a:pPr>
                      <a:r>
                        <a:rPr lang="en-US" sz="600" u="none" spc="0">
                          <a:solidFill>
                            <a:srgbClr val="000000">
                              <a:alpha val="100000"/>
                            </a:srgbClr>
                          </a:solidFill>
                          <a:latin typeface="AdihausDIN"/>
                        </a:rPr>
                        <a:t>• Dimensions: 30 cm x 16 cm x 8 cm</a:t>
                      </a:r>
                    </a:p>
                    <a:p>
                      <a:pPr marL="47625" marR="0" lvl="0" indent="-47625" algn="l" fontAlgn="base">
                        <a:lnSpc>
                          <a:spcPct val="100000"/>
                        </a:lnSpc>
                      </a:pPr>
                      <a:r>
                        <a:rPr lang="en-US" sz="600" u="none" spc="0">
                          <a:solidFill>
                            <a:srgbClr val="000000">
                              <a:alpha val="100000"/>
                            </a:srgbClr>
                          </a:solidFill>
                          <a:latin typeface="AdihausDIN"/>
                        </a:rPr>
                        <a:t>• Volume: &amp;lt;5 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Lining: 100% polyester twill</a:t>
                      </a:r>
                    </a:p>
                    <a:p>
                      <a:pPr marL="47625" marR="0" lvl="0" indent="-47625" algn="l" fontAlgn="base">
                        <a:lnSpc>
                          <a:spcPct val="100000"/>
                        </a:lnSpc>
                      </a:pPr>
                      <a:r>
                        <a:rPr lang="en-US" sz="600" u="none" spc="0">
                          <a:solidFill>
                            <a:srgbClr val="000000">
                              <a:alpha val="100000"/>
                            </a:srgbClr>
                          </a:solidFill>
                          <a:latin typeface="AdihausDIN"/>
                        </a:rPr>
                        <a:t>• Padding: 100% polyurethane foam</a:t>
                      </a:r>
                    </a:p>
                    <a:p>
                      <a:pPr marL="47625" marR="0" lvl="0" indent="-47625" algn="l" fontAlgn="base">
                        <a:lnSpc>
                          <a:spcPct val="100000"/>
                        </a:lnSpc>
                      </a:pPr>
                      <a:r>
                        <a:rPr lang="en-US" sz="600" u="none" spc="0">
                          <a:solidFill>
                            <a:srgbClr val="000000">
                              <a:alpha val="100000"/>
                            </a:srgbClr>
                          </a:solidFill>
                          <a:latin typeface="AdihausDIN"/>
                        </a:rPr>
                        <a:t>• Buckle closure</a:t>
                      </a:r>
                    </a:p>
                    <a:p>
                      <a:pPr marL="47625" marR="0" lvl="0" indent="-47625" algn="l" fontAlgn="base">
                        <a:lnSpc>
                          <a:spcPct val="100000"/>
                        </a:lnSpc>
                      </a:pPr>
                      <a:r>
                        <a:rPr lang="en-US" sz="600" u="none" spc="0">
                          <a:solidFill>
                            <a:srgbClr val="000000">
                              <a:alpha val="100000"/>
                            </a:srgbClr>
                          </a:solidFill>
                          <a:latin typeface="AdihausDIN"/>
                        </a:rPr>
                        <a:t>• Zip front and back pocket</a:t>
                      </a:r>
                    </a:p>
                    <a:p>
                      <a:pPr marL="47625" marR="0" lvl="0" indent="-47625" algn="l" fontAlgn="base">
                        <a:lnSpc>
                          <a:spcPct val="100000"/>
                        </a:lnSpc>
                      </a:pPr>
                      <a:r>
                        <a:rPr lang="en-US" sz="600" u="none" spc="0">
                          <a:solidFill>
                            <a:srgbClr val="000000">
                              <a:alpha val="100000"/>
                            </a:srgbClr>
                          </a:solidFill>
                          <a:latin typeface="AdihausDIN"/>
                        </a:rPr>
                        <a:t>• Detachable mesh pocket with zip and carabiner</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M9369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3" name="Picture 2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KNEE SOCK</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HU0023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perfect representation of Y-3's roots. The Knee Socks find inspiration from the pitch, complete with technical details. They have supportive compression zones and lightweight cushioning.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Football-inspired socks by Y-3. Knee length</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HU0023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MLN75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3" name="Picture 2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KNEE SOCK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HU0022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perfect representation of Y-3's roots. The Knee Socks find inspiration from the pitch, complete with technical details. They have supportive compression zones and lightweight cushioning.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Football-inspired socks by Y-3. Knee length</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HU0022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MLN75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CORDURA CAP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minimalist look of the Y-3 CH1 Cap is made from durable CORDURA® fabric with eyelets for enhanced ventilation. A hook-and-loop badge shows off "adidas | yohji yamamoto" wording on the adjustable closure.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hat. One size fits most</a:t>
                      </a:r>
                    </a:p>
                    <a:p>
                      <a:pPr marL="47625" marR="0" lvl="0" indent="-47625" algn="l" fontAlgn="base">
                        <a:lnSpc>
                          <a:spcPct val="100000"/>
                        </a:lnSpc>
                      </a:pPr>
                      <a:r>
                        <a:rPr lang="en-US" sz="600" u="none" spc="0">
                          <a:solidFill>
                            <a:srgbClr val="000000">
                              <a:alpha val="100000"/>
                            </a:srgbClr>
                          </a:solidFill>
                          <a:latin typeface="AdihausDIN"/>
                        </a:rPr>
                        <a:t>• 100% CORDURA® nylon</a:t>
                      </a:r>
                    </a:p>
                    <a:p>
                      <a:pPr marL="47625" marR="0" lvl="0" indent="-47625" algn="l" fontAlgn="base">
                        <a:lnSpc>
                          <a:spcPct val="100000"/>
                        </a:lnSpc>
                      </a:pPr>
                      <a:r>
                        <a:rPr lang="en-US" sz="600" u="none" spc="0">
                          <a:solidFill>
                            <a:srgbClr val="000000">
                              <a:alpha val="100000"/>
                            </a:srgbClr>
                          </a:solidFill>
                          <a:latin typeface="AdihausDIN"/>
                        </a:rPr>
                        <a:t>• Pre-curved brim</a:t>
                      </a:r>
                    </a:p>
                    <a:p>
                      <a:pPr marL="47625" marR="0" lvl="0" indent="-47625" algn="l" fontAlgn="base">
                        <a:lnSpc>
                          <a:spcPct val="100000"/>
                        </a:lnSpc>
                      </a:pPr>
                      <a:r>
                        <a:rPr lang="en-US" sz="600" u="none" spc="0">
                          <a:solidFill>
                            <a:srgbClr val="000000">
                              <a:alpha val="100000"/>
                            </a:srgbClr>
                          </a:solidFill>
                          <a:latin typeface="AdihausDIN"/>
                        </a:rPr>
                        <a:t>• Adjustable hook-and-loop strap-back closure</a:t>
                      </a:r>
                    </a:p>
                    <a:p>
                      <a:pPr marL="47625" marR="0" lvl="0" indent="-47625" algn="l" fontAlgn="base">
                        <a:lnSpc>
                          <a:spcPct val="100000"/>
                        </a:lnSpc>
                      </a:pPr>
                      <a:r>
                        <a:rPr lang="en-US" sz="600" u="none" spc="0">
                          <a:solidFill>
                            <a:srgbClr val="000000">
                              <a:alpha val="100000"/>
                            </a:srgbClr>
                          </a:solidFill>
                          <a:latin typeface="AdihausDIN"/>
                        </a:rPr>
                        <a:t>• Y-3 logo and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TR971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249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CORDURA CAP</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minimalist look of the Y-3 CH1 Cap is made from durable CORDURA® fabric with eyelets for enhanced ventilation. A hook-and-loop badge shows off "adidas | yohji yamamoto" wording on the adjustable closure.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hat. One size fits most</a:t>
                      </a:r>
                    </a:p>
                    <a:p>
                      <a:pPr marL="47625" marR="0" lvl="0" indent="-47625" algn="l" fontAlgn="base">
                        <a:lnSpc>
                          <a:spcPct val="100000"/>
                        </a:lnSpc>
                      </a:pPr>
                      <a:r>
                        <a:rPr lang="en-US" sz="600" u="none" spc="0">
                          <a:solidFill>
                            <a:srgbClr val="000000">
                              <a:alpha val="100000"/>
                            </a:srgbClr>
                          </a:solidFill>
                          <a:latin typeface="AdihausDIN"/>
                        </a:rPr>
                        <a:t>• 100% CORDURA® nylon</a:t>
                      </a:r>
                    </a:p>
                    <a:p>
                      <a:pPr marL="47625" marR="0" lvl="0" indent="-47625" algn="l" fontAlgn="base">
                        <a:lnSpc>
                          <a:spcPct val="100000"/>
                        </a:lnSpc>
                      </a:pPr>
                      <a:r>
                        <a:rPr lang="en-US" sz="600" u="none" spc="0">
                          <a:solidFill>
                            <a:srgbClr val="000000">
                              <a:alpha val="100000"/>
                            </a:srgbClr>
                          </a:solidFill>
                          <a:latin typeface="AdihausDIN"/>
                        </a:rPr>
                        <a:t>• Pre-curved brim</a:t>
                      </a:r>
                    </a:p>
                    <a:p>
                      <a:pPr marL="47625" marR="0" lvl="0" indent="-47625" algn="l" fontAlgn="base">
                        <a:lnSpc>
                          <a:spcPct val="100000"/>
                        </a:lnSpc>
                      </a:pPr>
                      <a:r>
                        <a:rPr lang="en-US" sz="600" u="none" spc="0">
                          <a:solidFill>
                            <a:srgbClr val="000000">
                              <a:alpha val="100000"/>
                            </a:srgbClr>
                          </a:solidFill>
                          <a:latin typeface="AdihausDIN"/>
                        </a:rPr>
                        <a:t>• Adjustable hook-and-loop strap-back closure</a:t>
                      </a:r>
                    </a:p>
                    <a:p>
                      <a:pPr marL="47625" marR="0" lvl="0" indent="-47625" algn="l" fontAlgn="base">
                        <a:lnSpc>
                          <a:spcPct val="100000"/>
                        </a:lnSpc>
                      </a:pPr>
                      <a:r>
                        <a:rPr lang="en-US" sz="600" u="none" spc="0">
                          <a:solidFill>
                            <a:srgbClr val="000000">
                              <a:alpha val="100000"/>
                            </a:srgbClr>
                          </a:solidFill>
                          <a:latin typeface="AdihausDIN"/>
                        </a:rPr>
                        <a:t>• Y-3 logo and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TR971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33" name="Picture 3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Main Collection</a:t>
            </a:r>
            <a:r>
              <a:rPr lang="en-US" sz="1000" u="none" spc="0" baseline="30000">
                <a:solidFill>
                  <a:srgbClr val="000000">
                    <a:alpha val="100000"/>
                  </a:srgbClr>
                </a:solidFill>
                <a:latin typeface="AdihausDIN"/>
              </a:rPr>
              <a:t>108</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HA6527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SCARF</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HR7115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SCARF</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HS3517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TOTE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SNOOD</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HM8345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SNOOD</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graphicFrame>
        <p:nvGraphicFramePr>
          <p:cNvPr id="17" name="Table 16"/>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HM8324</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AOP SCARF</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20" name="Picture 19"/>
          <p:cNvPicPr>
            <a:picLocks noChangeAspect="1"/>
          </p:cNvPicPr>
          <p:nvPr/>
        </p:nvPicPr>
        <p:blipFill>
          <a:blip r:embed="rId10"/>
          <a:stretch>
            <a:fillRect/>
          </a:stretch>
        </p:blipFill>
        <p:spPr>
          <a:xfrm>
            <a:off x="6915150" y="1381125"/>
            <a:ext cx="904875" cy="857250"/>
          </a:xfrm>
          <a:prstGeom prst="rect">
            <a:avLst/>
          </a:prstGeom>
        </p:spPr>
      </p:pic>
      <p:sp>
        <p:nvSpPr>
          <p:cNvPr id="21" name="TextBox 20"/>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H54025</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BEANIE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BEANIE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HM8338</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BEANIE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graphicFrame>
        <p:nvGraphicFramePr>
          <p:cNvPr id="26" name="Table 25"/>
          <p:cNvGraphicFramePr>
            <a:graphicFrameLocks noGrp="1"/>
          </p:cNvGraphicFramePr>
          <p:nvPr/>
        </p:nvGraphicFramePr>
        <p:xfrm>
          <a:off x="1390650" y="3143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7" name="Picture 26"/>
          <p:cNvPicPr>
            <a:picLocks noChangeAspect="1"/>
          </p:cNvPicPr>
          <p:nvPr/>
        </p:nvPicPr>
        <p:blipFill>
          <a:blip r:embed="rId13"/>
          <a:stretch>
            <a:fillRect/>
          </a:stretch>
        </p:blipFill>
        <p:spPr>
          <a:xfrm>
            <a:off x="1390650" y="3286125"/>
            <a:ext cx="904875" cy="857250"/>
          </a:xfrm>
          <a:prstGeom prst="rect">
            <a:avLst/>
          </a:prstGeom>
        </p:spPr>
      </p:pic>
      <p:sp>
        <p:nvSpPr>
          <p:cNvPr id="28" name="TextBox 27"/>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HM8327</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ICON BEANIE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pic>
        <p:nvPicPr>
          <p:cNvPr id="29" name="Picture 28"/>
          <p:cNvPicPr>
            <a:picLocks noChangeAspect="1"/>
          </p:cNvPicPr>
          <p:nvPr/>
        </p:nvPicPr>
        <p:blipFill>
          <a:blip r:embed="rId14"/>
          <a:stretch>
            <a:fillRect/>
          </a:stretch>
        </p:blipFill>
        <p:spPr>
          <a:xfrm>
            <a:off x="2495550" y="3286125"/>
            <a:ext cx="904875" cy="857250"/>
          </a:xfrm>
          <a:prstGeom prst="rect">
            <a:avLst/>
          </a:prstGeom>
        </p:spPr>
      </p:pic>
      <p:sp>
        <p:nvSpPr>
          <p:cNvPr id="30" name="TextBox 29"/>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HM8326</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ICON BEANIE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pic>
        <p:nvPicPr>
          <p:cNvPr id="31" name="Picture 30"/>
          <p:cNvPicPr>
            <a:picLocks noChangeAspect="1"/>
          </p:cNvPicPr>
          <p:nvPr/>
        </p:nvPicPr>
        <p:blipFill>
          <a:blip r:embed="rId15"/>
          <a:stretch>
            <a:fillRect/>
          </a:stretch>
        </p:blipFill>
        <p:spPr>
          <a:xfrm>
            <a:off x="3600450" y="3286125"/>
            <a:ext cx="904875" cy="857250"/>
          </a:xfrm>
          <a:prstGeom prst="rect">
            <a:avLst/>
          </a:prstGeom>
        </p:spPr>
      </p:pic>
      <p:sp>
        <p:nvSpPr>
          <p:cNvPr id="32" name="TextBox 31"/>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HS3499</a:t>
            </a:r>
            <a:br/>
            <a:r>
              <a:rPr lang="en-US" sz="400" u="none" spc="0">
                <a:solidFill>
                  <a:srgbClr val="000000">
                    <a:alpha val="100000"/>
                  </a:srgbClr>
                </a:solidFill>
                <a:latin typeface="AdihausDIN"/>
              </a:rPr>
              <a:t>DROP DATE SEP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CL WE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 SOCKS HI</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HS8873</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 / FOX RED</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High Tennis Socks have a cushioned footbed for premium comfort. Fold down the cuff to reveal the adidas | YOHJI YAMAMOTO knitted graphic. A Y-3 logo signs off the back regardless. They are crafted of soft cotton with a supportive stretch.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Crew socks by Y-3 that can be worn two ways. Crew length</a:t>
                      </a:r>
                    </a:p>
                    <a:p>
                      <a:pPr marL="47625" marR="0" lvl="0" indent="-47625" algn="l" fontAlgn="base">
                        <a:lnSpc>
                          <a:spcPct val="100000"/>
                        </a:lnSpc>
                      </a:pPr>
                      <a:r>
                        <a:rPr lang="en-US" sz="600" u="none" spc="0">
                          <a:solidFill>
                            <a:srgbClr val="000000">
                              <a:alpha val="100000"/>
                            </a:srgbClr>
                          </a:solidFill>
                          <a:latin typeface="AdihausDIN"/>
                        </a:rPr>
                        <a:t>• 63% cotton, 31% recycled nylon, 4% elastane, 2% recycled polyester</a:t>
                      </a:r>
                    </a:p>
                    <a:p>
                      <a:pPr marL="47625" marR="0" lvl="0" indent="-47625" algn="l" fontAlgn="base">
                        <a:lnSpc>
                          <a:spcPct val="100000"/>
                        </a:lnSpc>
                      </a:pPr>
                      <a:r>
                        <a:rPr lang="en-US" sz="600" u="none" spc="0">
                          <a:solidFill>
                            <a:srgbClr val="000000">
                              <a:alpha val="100000"/>
                            </a:srgbClr>
                          </a:solidFill>
                          <a:latin typeface="AdihausDIN"/>
                        </a:rPr>
                        <a:t>• Cushioned footbed</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HS8873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UP134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 SOCKS HI</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HD3317</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High Tennis Socks have a cushioned footbed for premium comfort. Fold down the cuff to reveal the adidas | YOHJI YAMAMOTO knitted graphic. A Y-3 logo signs off the back regardless. They are crafted of soft cotton with a supportive stretch.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Crew socks by Y-3 that can be worn two ways</a:t>
                      </a:r>
                    </a:p>
                    <a:p>
                      <a:pPr marL="47625" marR="0" lvl="0" indent="-47625" algn="l" fontAlgn="base">
                        <a:lnSpc>
                          <a:spcPct val="100000"/>
                        </a:lnSpc>
                      </a:pPr>
                      <a:r>
                        <a:rPr lang="en-US" sz="600" u="none" spc="0">
                          <a:solidFill>
                            <a:srgbClr val="000000">
                              <a:alpha val="100000"/>
                            </a:srgbClr>
                          </a:solidFill>
                          <a:latin typeface="AdihausDIN"/>
                        </a:rPr>
                        <a:t>• Crew length</a:t>
                      </a:r>
                    </a:p>
                    <a:p>
                      <a:pPr marL="47625" marR="0" lvl="0" indent="-47625" algn="l" fontAlgn="base">
                        <a:lnSpc>
                          <a:spcPct val="100000"/>
                        </a:lnSpc>
                      </a:pPr>
                      <a:r>
                        <a:rPr lang="en-US" sz="600" u="none" spc="0">
                          <a:solidFill>
                            <a:srgbClr val="000000">
                              <a:alpha val="100000"/>
                            </a:srgbClr>
                          </a:solidFill>
                          <a:latin typeface="AdihausDIN"/>
                        </a:rPr>
                        <a:t>• 63% cotton, 31% recycled nylon, 4% elastane, 2% recycled polyester</a:t>
                      </a:r>
                    </a:p>
                    <a:p>
                      <a:pPr marL="47625" marR="0" lvl="0" indent="-47625" algn="l" fontAlgn="base">
                        <a:lnSpc>
                          <a:spcPct val="100000"/>
                        </a:lnSpc>
                      </a:pPr>
                      <a:r>
                        <a:rPr lang="en-US" sz="600" u="none" spc="0">
                          <a:solidFill>
                            <a:srgbClr val="000000">
                              <a:alpha val="100000"/>
                            </a:srgbClr>
                          </a:solidFill>
                          <a:latin typeface="AdihausDIN"/>
                        </a:rPr>
                        <a:t>• Cushioned footbed</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HD3317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UP134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TOTE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HM8366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Tote is built on a foundation of versatility and minimalism. Its timeless aesthetic is crafted in washed canvas, complemented with leather for the base and handles. Two pockets on the interior offer extra organisation — one zip, and one with a hook-and-loop flap.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simple, sophisticated Y-3 tote bag</a:t>
                      </a:r>
                    </a:p>
                    <a:p>
                      <a:pPr marL="47625" marR="0" lvl="0" indent="-47625" algn="l" fontAlgn="base">
                        <a:lnSpc>
                          <a:spcPct val="100000"/>
                        </a:lnSpc>
                      </a:pPr>
                      <a:r>
                        <a:rPr lang="en-US" sz="600" u="none" spc="0">
                          <a:solidFill>
                            <a:srgbClr val="000000">
                              <a:alpha val="100000"/>
                            </a:srgbClr>
                          </a:solidFill>
                          <a:latin typeface="AdihausDIN"/>
                        </a:rPr>
                        <a:t>• Dimensions: 35 cm x 46 cm x 5 cm</a:t>
                      </a:r>
                    </a:p>
                    <a:p>
                      <a:pPr marL="47625" marR="0" lvl="0" indent="-47625" algn="l" fontAlgn="base">
                        <a:lnSpc>
                          <a:spcPct val="100000"/>
                        </a:lnSpc>
                      </a:pPr>
                      <a:r>
                        <a:rPr lang="en-US" sz="600" u="none" spc="0">
                          <a:solidFill>
                            <a:srgbClr val="000000">
                              <a:alpha val="100000"/>
                            </a:srgbClr>
                          </a:solidFill>
                          <a:latin typeface="AdihausDIN"/>
                        </a:rPr>
                        <a:t>• Volume: 20.7L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Lining: 100% recycled polyester twill</a:t>
                      </a:r>
                    </a:p>
                    <a:p>
                      <a:pPr marL="47625" marR="0" lvl="0" indent="-47625" algn="l" fontAlgn="base">
                        <a:lnSpc>
                          <a:spcPct val="100000"/>
                        </a:lnSpc>
                      </a:pPr>
                      <a:r>
                        <a:rPr lang="en-US" sz="600" u="none" spc="0">
                          <a:solidFill>
                            <a:srgbClr val="000000">
                              <a:alpha val="100000"/>
                            </a:srgbClr>
                          </a:solidFill>
                          <a:latin typeface="AdihausDIN"/>
                        </a:rPr>
                        <a:t>• Inner zip pocket</a:t>
                      </a:r>
                    </a:p>
                    <a:p>
                      <a:pPr marL="47625" marR="0" lvl="0" indent="-47625" algn="l" fontAlgn="base">
                        <a:lnSpc>
                          <a:spcPct val="100000"/>
                        </a:lnSpc>
                      </a:pPr>
                      <a:r>
                        <a:rPr lang="en-US" sz="600" u="none" spc="0">
                          <a:solidFill>
                            <a:srgbClr val="000000">
                              <a:alpha val="100000"/>
                            </a:srgbClr>
                          </a:solidFill>
                          <a:latin typeface="AdihausDIN"/>
                        </a:rPr>
                        <a:t>• Tonal Y-3 logo</a:t>
                      </a:r>
                    </a:p>
                    <a:p>
                      <a:pPr marL="47625" marR="0" lvl="0" indent="-47625" algn="l" fontAlgn="base">
                        <a:lnSpc>
                          <a:spcPct val="100000"/>
                        </a:lnSpc>
                      </a:pPr>
                      <a:r>
                        <a:rPr lang="en-US" sz="600" u="none" spc="0">
                          <a:solidFill>
                            <a:srgbClr val="000000">
                              <a:alpha val="100000"/>
                            </a:srgbClr>
                          </a:solidFill>
                          <a:latin typeface="AdihausDIN"/>
                        </a:rPr>
                        <a:t>• Leather handle and base</a:t>
                      </a:r>
                    </a:p>
                    <a:p>
                      <a:pPr marL="47625" marR="0" lvl="0" indent="-47625" algn="l" fontAlgn="base">
                        <a:lnSpc>
                          <a:spcPct val="100000"/>
                        </a:lnSpc>
                      </a:pPr>
                      <a:r>
                        <a:rPr lang="en-US" sz="600" u="none" spc="0">
                          <a:solidFill>
                            <a:srgbClr val="000000">
                              <a:alpha val="100000"/>
                            </a:srgbClr>
                          </a:solidFill>
                          <a:latin typeface="AdihausDIN"/>
                        </a:rPr>
                        <a:t>• Inner hook-and-loop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UU151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UTILITY BP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Utility Backpack crafts a statement with an oversize shape made of lightweight CORDURA® fabric. The highly versatile bag has multiple compartments on the sides, top and front. A silicone Y-3 square label badge signs it off.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oversize Y-3 backpackDimenstions: 38.5 cm x 52 cm x 24 cmVolume:46.5 L100% CORDURA® nylonThree side compartments, one top compartment and one front compartmentBuckle ClosureY-3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VU975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UTILITY BP</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HM8355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Utility Backpack crafts a statement with an oversize shape made of lightweight CORDURA® fabric. The highly versatile bag has multiple compartments on the sides, top and front. A silicone Y-3 square label badge signs it off.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oversize Y-3 backpackDimenstions: 38.5 cm x 52 cm x 24 cmVolume:46.5 L100% CORDURA® nylonThree side compartments, one top compartment and one front compartmentBuckle ClosureY-3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VU975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SQL CAP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HF2143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casual hat by Y-3. The simplicity of the Y-3 Square Label Cap offers versatility. The minimalist build adds enhanced ventilation with eyelets on the crown. A square silicone Y-3 label pops off the front in contrast.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cotton twill</a:t>
                      </a:r>
                    </a:p>
                    <a:p>
                      <a:pPr marL="47625" marR="0" lvl="0" indent="-47625" algn="l" fontAlgn="base">
                        <a:lnSpc>
                          <a:spcPct val="100000"/>
                        </a:lnSpc>
                      </a:pPr>
                      <a:r>
                        <a:rPr lang="en-US" sz="600" u="none" spc="0">
                          <a:solidFill>
                            <a:srgbClr val="000000">
                              <a:alpha val="100000"/>
                            </a:srgbClr>
                          </a:solidFill>
                          <a:latin typeface="AdihausDIN"/>
                        </a:rPr>
                        <a:t>• Metallic clasp closure</a:t>
                      </a:r>
                    </a:p>
                    <a:p>
                      <a:pPr marL="47625" marR="0" lvl="0" indent="-47625" algn="l" fontAlgn="base">
                        <a:lnSpc>
                          <a:spcPct val="100000"/>
                        </a:lnSpc>
                      </a:pPr>
                      <a:r>
                        <a:rPr lang="en-US" sz="600" u="none" spc="0">
                          <a:solidFill>
                            <a:srgbClr val="000000">
                              <a:alpha val="100000"/>
                            </a:srgbClr>
                          </a:solidFill>
                          <a:latin typeface="AdihausDIN"/>
                        </a:rPr>
                        <a:t>• Eyelets for ventilation</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HF2143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Y7392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SQL CAP</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HM8362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casual hat by Y-3. The simplicity of the Y-3 Square Label Cap offers versatility. The minimalist build adds enhanced ventilation with eyelets on the crown. A square silicone Y-3 label pops off the front in contrast.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cotton twill</a:t>
                      </a:r>
                    </a:p>
                    <a:p>
                      <a:pPr marL="47625" marR="0" lvl="0" indent="-47625" algn="l" fontAlgn="base">
                        <a:lnSpc>
                          <a:spcPct val="100000"/>
                        </a:lnSpc>
                      </a:pPr>
                      <a:r>
                        <a:rPr lang="en-US" sz="600" u="none" spc="0">
                          <a:solidFill>
                            <a:srgbClr val="000000">
                              <a:alpha val="100000"/>
                            </a:srgbClr>
                          </a:solidFill>
                          <a:latin typeface="AdihausDIN"/>
                        </a:rPr>
                        <a:t>• Metallic clasp closure</a:t>
                      </a:r>
                    </a:p>
                    <a:p>
                      <a:pPr marL="47625" marR="0" lvl="0" indent="-47625" algn="l" fontAlgn="base">
                        <a:lnSpc>
                          <a:spcPct val="100000"/>
                        </a:lnSpc>
                      </a:pPr>
                      <a:r>
                        <a:rPr lang="en-US" sz="600" u="none" spc="0">
                          <a:solidFill>
                            <a:srgbClr val="000000">
                              <a:alpha val="100000"/>
                            </a:srgbClr>
                          </a:solidFill>
                          <a:latin typeface="AdihausDIN"/>
                        </a:rPr>
                        <a:t>• Eyelets for ventilation</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Y7392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SQL CAP</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HM8361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casual hat by Y-3. The simplicity of the Y-3 Square Label Cap offers versatility. The minimalist build adds enhanced ventilation with eyelets on the crown. A square silicone Y-3 label pops off the front in contrast.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cotton twill</a:t>
                      </a:r>
                    </a:p>
                    <a:p>
                      <a:pPr marL="47625" marR="0" lvl="0" indent="-47625" algn="l" fontAlgn="base">
                        <a:lnSpc>
                          <a:spcPct val="100000"/>
                        </a:lnSpc>
                      </a:pPr>
                      <a:r>
                        <a:rPr lang="en-US" sz="600" u="none" spc="0">
                          <a:solidFill>
                            <a:srgbClr val="000000">
                              <a:alpha val="100000"/>
                            </a:srgbClr>
                          </a:solidFill>
                          <a:latin typeface="AdihausDIN"/>
                        </a:rPr>
                        <a:t>• Metallic clasp closure</a:t>
                      </a:r>
                    </a:p>
                    <a:p>
                      <a:pPr marL="47625" marR="0" lvl="0" indent="-47625" algn="l" fontAlgn="base">
                        <a:lnSpc>
                          <a:spcPct val="100000"/>
                        </a:lnSpc>
                      </a:pPr>
                      <a:r>
                        <a:rPr lang="en-US" sz="600" u="none" spc="0">
                          <a:solidFill>
                            <a:srgbClr val="000000">
                              <a:alpha val="100000"/>
                            </a:srgbClr>
                          </a:solidFill>
                          <a:latin typeface="AdihausDIN"/>
                        </a:rPr>
                        <a:t>• Eyelets for ventilation</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Y7392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OSFW</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OSFM</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OSFL</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WE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HM8367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essential Y-3 style. Built on versatility and minimalism, the Classic Weekender Bag can be used as a getaway travel companion or for shorter trips to the gym. The timeless, simplistic look pairs waxed canvas with premium leather for the handles and bottom.</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weekender bag that goes everywhere. Dimensions: 52 x 33 x 22.5</a:t>
                      </a:r>
                    </a:p>
                    <a:p>
                      <a:pPr marL="47625" marR="0" lvl="0" indent="-47625" algn="l" fontAlgn="base">
                        <a:lnSpc>
                          <a:spcPct val="100000"/>
                        </a:lnSpc>
                      </a:pPr>
                      <a:r>
                        <a:rPr lang="en-US" sz="600" u="none" spc="0">
                          <a:solidFill>
                            <a:srgbClr val="000000">
                              <a:alpha val="100000"/>
                            </a:srgbClr>
                          </a:solidFill>
                          <a:latin typeface="AdihausDIN"/>
                        </a:rPr>
                        <a:t>• Volume: 45.7L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ZR816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259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HICHO</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HR1944</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examines sportswear through a sharp lens, informing an unconventional approach to the expected. The clean design of the Hicho Shoes rides on a thick platform, adding height and creating a subtle statement. They're crafted with a suede leather upper.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Elevated leather sneakers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upper</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Synthetic midsole</a:t>
                      </a:r>
                    </a:p>
                    <a:p>
                      <a:pPr marL="47625" marR="0" lvl="0" indent="-47625" algn="l" fontAlgn="base">
                        <a:lnSpc>
                          <a:spcPct val="100000"/>
                        </a:lnSpc>
                      </a:pPr>
                      <a:r>
                        <a:rPr lang="en-US" sz="600" u="none" spc="0">
                          <a:solidFill>
                            <a:srgbClr val="000000">
                              <a:alpha val="100000"/>
                            </a:srgbClr>
                          </a:solidFill>
                          <a:latin typeface="AdihausDIN"/>
                        </a:rPr>
                        <a:t>• Rubber platform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2: FTW Color Drop</a:t>
            </a:r>
            <a:r>
              <a:rPr lang="en-US" sz="1000" u="none" spc="0" baseline="30000">
                <a:solidFill>
                  <a:srgbClr val="000000">
                    <a:alpha val="100000"/>
                  </a:srgbClr>
                </a:solidFill>
                <a:latin typeface="AdihausDIN"/>
              </a:rPr>
              <a:t>6</a:t>
            </a:r>
          </a:p>
        </p:txBody>
      </p:sp>
      <p:graphicFrame>
        <p:nvGraphicFramePr>
          <p:cNvPr id="7" name="Table 6"/>
          <p:cNvGraphicFramePr>
            <a:graphicFrameLocks noGrp="1"/>
          </p:cNvGraphicFramePr>
          <p:nvPr/>
        </p:nvGraphicFramePr>
        <p:xfrm>
          <a:off x="2857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HR1967</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GR.1P HIGH</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HR2000</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MAKURA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HQ3672</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KAIWA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HQ5976</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ORISAN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16" name="Table 15"/>
          <p:cNvGraphicFramePr>
            <a:graphicFrameLocks noGrp="1"/>
          </p:cNvGraphicFramePr>
          <p:nvPr/>
        </p:nvGraphicFramePr>
        <p:xfrm>
          <a:off x="47053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7" name="Picture 16"/>
          <p:cNvPicPr>
            <a:picLocks noChangeAspect="1"/>
          </p:cNvPicPr>
          <p:nvPr/>
        </p:nvPicPr>
        <p:blipFill>
          <a:blip r:embed="rId8"/>
          <a:stretch>
            <a:fillRect/>
          </a:stretch>
        </p:blipFill>
        <p:spPr>
          <a:xfrm>
            <a:off x="4705350" y="1381125"/>
            <a:ext cx="904875" cy="857250"/>
          </a:xfrm>
          <a:prstGeom prst="rect">
            <a:avLst/>
          </a:prstGeom>
        </p:spPr>
      </p:pic>
      <p:sp>
        <p:nvSpPr>
          <p:cNvPr id="18" name="TextBox 17"/>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HQ5992</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GR.1P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19" name="Table 18"/>
          <p:cNvGraphicFramePr>
            <a:graphicFrameLocks noGrp="1"/>
          </p:cNvGraphicFramePr>
          <p:nvPr/>
        </p:nvGraphicFramePr>
        <p:xfrm>
          <a:off x="5810250" y="1238250"/>
          <a:ext cx="904875" cy="190500"/>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0" name="Picture 19"/>
          <p:cNvPicPr>
            <a:picLocks noChangeAspect="1"/>
          </p:cNvPicPr>
          <p:nvPr/>
        </p:nvPicPr>
        <p:blipFill>
          <a:blip r:embed="rId9"/>
          <a:stretch>
            <a:fillRect/>
          </a:stretch>
        </p:blipFill>
        <p:spPr>
          <a:xfrm>
            <a:off x="5810250" y="1381125"/>
            <a:ext cx="904875" cy="857250"/>
          </a:xfrm>
          <a:prstGeom prst="rect">
            <a:avLst/>
          </a:prstGeom>
        </p:spPr>
      </p:pic>
      <p:sp>
        <p:nvSpPr>
          <p:cNvPr id="21" name="TextBox 20"/>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HQ3735</a:t>
            </a:r>
            <a:br/>
            <a:r>
              <a:rPr lang="en-US" sz="400" u="none" spc="0">
                <a:solidFill>
                  <a:srgbClr val="000000">
                    <a:alpha val="100000"/>
                  </a:srgbClr>
                </a:solidFill>
                <a:latin typeface="AdihausDIN"/>
              </a:rPr>
              <a:t>DROP DATE OCT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QASA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41" name="Picture 4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SPRINT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HR1953</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pays homage to a running classic. The Sprint Shoes have a premium leather upper detailed with signature 3-Stripes and Y-3 logos. Enhanced cushioning ensures a smooth ride.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Classic runners reimagined by Y-3. Lace closure</a:t>
                      </a:r>
                    </a:p>
                    <a:p>
                      <a:pPr marL="47625" marR="0" lvl="0" indent="-47625" algn="l" fontAlgn="base">
                        <a:lnSpc>
                          <a:spcPct val="100000"/>
                        </a:lnSpc>
                      </a:pPr>
                      <a:r>
                        <a:rPr lang="en-US" sz="600" u="none" spc="0">
                          <a:solidFill>
                            <a:srgbClr val="000000">
                              <a:alpha val="100000"/>
                            </a:srgbClr>
                          </a:solidFill>
                          <a:latin typeface="AdihausDIN"/>
                        </a:rPr>
                        <a:t>•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68922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72847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13</a:t>
            </a:r>
          </a:p>
        </p:txBody>
      </p:sp>
      <p:sp>
        <p:nvSpPr>
          <p:cNvPr id="39" name="TextBox 38"/>
          <p:cNvSpPr txBox="1"/>
          <p:nvPr/>
        </p:nvSpPr>
        <p:spPr>
          <a:xfrm>
            <a:off x="76771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14</a:t>
            </a:r>
          </a:p>
        </p:txBody>
      </p:sp>
      <p:sp>
        <p:nvSpPr>
          <p:cNvPr id="40" name="TextBox 3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BOXING</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HR1955</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YamamotoInspired by the sleek, low-to-the-ground profile of a boxing boot, the Y-3 Boxing Shoes are crafted from premium leather and feature enhanced cushioning. Signature 3-Stripes and Y-3 logos complete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Flexible Y-3 sneakers inspired by boxing boots. Lace closure</a:t>
                      </a:r>
                    </a:p>
                    <a:p>
                      <a:pPr marL="47625" marR="0" lvl="0" indent="-47625" algn="l" fontAlgn="base">
                        <a:lnSpc>
                          <a:spcPct val="100000"/>
                        </a:lnSpc>
                      </a:pPr>
                      <a:r>
                        <a:rPr lang="en-US" sz="600" u="none" spc="0">
                          <a:solidFill>
                            <a:srgbClr val="000000">
                              <a:alpha val="100000"/>
                            </a:srgbClr>
                          </a:solidFill>
                          <a:latin typeface="AdihausDIN"/>
                        </a:rPr>
                        <a:t>• Leather upper</a:t>
                      </a:r>
                    </a:p>
                    <a:p>
                      <a:pPr marL="47625" marR="0" lvl="0" indent="-47625" algn="l" fontAlgn="base">
                        <a:lnSpc>
                          <a:spcPct val="100000"/>
                        </a:lnSpc>
                      </a:pPr>
                      <a:r>
                        <a:rPr lang="en-US" sz="600" u="none" spc="0">
                          <a:solidFill>
                            <a:srgbClr val="000000">
                              <a:alpha val="100000"/>
                            </a:srgbClr>
                          </a:solidFill>
                          <a:latin typeface="AdihausDIN"/>
                        </a:rPr>
                        <a:t>• Leather, suede and mesh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QISAN COZY V2</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HR1962</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blends inspiration from its past with state-of-the-art adidas technology to introduce a new silhouette. The Qisan Cozy Shoes evoke the feeling of lightness, with floating transparent 3-Stripes that connect the midsole to the lifted eyestay. They're crafted with a neoprene upper and detailed with leather and rubber accents. The TPU plate shines through the distinctive tooling.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Y-3 shoes fuelled by innovative adidas technology. Slip-on</a:t>
                      </a:r>
                    </a:p>
                    <a:p>
                      <a:pPr marL="47625" marR="0" lvl="0" indent="-47625" algn="l" fontAlgn="base">
                        <a:lnSpc>
                          <a:spcPct val="100000"/>
                        </a:lnSpc>
                      </a:pPr>
                      <a:r>
                        <a:rPr lang="en-US" sz="600" u="none" spc="0">
                          <a:solidFill>
                            <a:srgbClr val="000000">
                              <a:alpha val="100000"/>
                            </a:srgbClr>
                          </a:solidFill>
                          <a:latin typeface="AdihausDIN"/>
                        </a:rPr>
                        <a:t>• Neoprene upper with leather and rubber detailing</a:t>
                      </a:r>
                    </a:p>
                    <a:p>
                      <a:pPr marL="47625" marR="0" lvl="0" indent="-47625" algn="l" fontAlgn="base">
                        <a:lnSpc>
                          <a:spcPct val="100000"/>
                        </a:lnSpc>
                      </a:pPr>
                      <a:r>
                        <a:rPr lang="en-US" sz="600" u="none" spc="0">
                          <a:solidFill>
                            <a:srgbClr val="000000">
                              <a:alpha val="100000"/>
                            </a:srgbClr>
                          </a:solidFill>
                          <a:latin typeface="AdihausDIN"/>
                        </a:rPr>
                        <a:t>• Neoprene and suede lining</a:t>
                      </a:r>
                    </a:p>
                    <a:p>
                      <a:pPr marL="47625" marR="0" lvl="0" indent="-47625" algn="l" fontAlgn="base">
                        <a:lnSpc>
                          <a:spcPct val="100000"/>
                        </a:lnSpc>
                      </a:pPr>
                      <a:r>
                        <a:rPr lang="en-US" sz="600" u="none" spc="0">
                          <a:solidFill>
                            <a:srgbClr val="000000">
                              <a:alpha val="100000"/>
                            </a:srgbClr>
                          </a:solidFill>
                          <a:latin typeface="AdihausDIN"/>
                        </a:rPr>
                        <a:t>• Lightstrike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GR.1P</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HR1965</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BLACK</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evolves the adidas legacy with the Y-3 GR.1P Shoes. The smooth, minimalist suede leather upper contrasts against strong statement details to create a distinctive edge. Transparent tooling continues to showcase the 3-Stripes and upper from beneath.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trainers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upper with woven polyester on the heel and nappa leather 3-Stripes</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ULTRABOOST 22</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HR1979</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lends its uninhibited approach to a running silhouette. The Ultraboost 22 Shoes create their foundation with a slip-on construction crafted with a flexible adidas PRIMEKNIT upper. From there, a moulded TPU cage hugs the foot, almost fully covered with a stretch nylon fabric to establish a geometric texture. The BOOST midsole offers enhanced cushioning, while the durable outsole keeps you grounded.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Ultra-comfortable shoes by Y-3. Slip-on</a:t>
                      </a:r>
                    </a:p>
                    <a:p>
                      <a:pPr marL="47625" marR="0" lvl="0" indent="-47625" algn="l" fontAlgn="base">
                        <a:lnSpc>
                          <a:spcPct val="100000"/>
                        </a:lnSpc>
                      </a:pPr>
                      <a:r>
                        <a:rPr lang="en-US" sz="600" u="none" spc="0">
                          <a:solidFill>
                            <a:srgbClr val="000000">
                              <a:alpha val="100000"/>
                            </a:srgbClr>
                          </a:solidFill>
                          <a:latin typeface="AdihausDIN"/>
                        </a:rPr>
                        <a:t>• adidas PRIMEKNIT textile upper with moulded polyurethane cage and stretch nylon cover</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Rubber and leather detailing</a:t>
                      </a:r>
                    </a:p>
                    <a:p>
                      <a:pPr marL="47625" marR="0" lvl="0" indent="-47625" algn="l" fontAlgn="base">
                        <a:lnSpc>
                          <a:spcPct val="100000"/>
                        </a:lnSpc>
                      </a:pPr>
                      <a:r>
                        <a:rPr lang="en-US" sz="600" u="none" spc="0">
                          <a:solidFill>
                            <a:srgbClr val="000000">
                              <a:alpha val="100000"/>
                            </a:srgbClr>
                          </a:solidFill>
                          <a:latin typeface="AdihausDIN"/>
                        </a:rPr>
                        <a:t>• BOOST midsole</a:t>
                      </a:r>
                    </a:p>
                    <a:p>
                      <a:pPr marL="47625" marR="0" lvl="0" indent="-47625" algn="l" fontAlgn="base">
                        <a:lnSpc>
                          <a:spcPct val="100000"/>
                        </a:lnSpc>
                      </a:pPr>
                      <a:r>
                        <a:rPr lang="en-US" sz="600" u="none" spc="0">
                          <a:solidFill>
                            <a:srgbClr val="000000">
                              <a:alpha val="100000"/>
                            </a:srgbClr>
                          </a:solidFill>
                          <a:latin typeface="AdihausDIN"/>
                        </a:rPr>
                        <a:t>• Continental™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TERREX SWIFT R3 GTX</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HR1986</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BLACK</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doesn't see limitations, evident with the Terrex Swift R3 shoes that are crafted for outdoor explorations. The puffy, exaggerated silhouette is formed through a mix of GORE-TEX neoprene, textile and rubber, finished with a waterproof membrane and a full zip covered construction. The Continental™ Rubber outsole offers extraordinary traction in wet and dry conditions. Unzip the top to reveal the neoprene gusset underneath.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Highly functional outdoor shoes by Y-3. Zip closure</a:t>
                      </a:r>
                    </a:p>
                    <a:p>
                      <a:pPr marL="47625" marR="0" lvl="0" indent="-47625" algn="l" fontAlgn="base">
                        <a:lnSpc>
                          <a:spcPct val="100000"/>
                        </a:lnSpc>
                      </a:pPr>
                      <a:r>
                        <a:rPr lang="en-US" sz="600" u="none" spc="0">
                          <a:solidFill>
                            <a:srgbClr val="000000">
                              <a:alpha val="100000"/>
                            </a:srgbClr>
                          </a:solidFill>
                          <a:latin typeface="AdihausDIN"/>
                        </a:rPr>
                        <a:t>• GORE-TEX neoprene, textile and rubber upper</a:t>
                      </a:r>
                    </a:p>
                    <a:p>
                      <a:pPr marL="47625" marR="0" lvl="0" indent="-47625" algn="l" fontAlgn="base">
                        <a:lnSpc>
                          <a:spcPct val="100000"/>
                        </a:lnSpc>
                      </a:pPr>
                      <a:r>
                        <a:rPr lang="en-US" sz="600" u="none" spc="0">
                          <a:solidFill>
                            <a:srgbClr val="000000">
                              <a:alpha val="100000"/>
                            </a:srgbClr>
                          </a:solidFill>
                          <a:latin typeface="AdihausDIN"/>
                        </a:rPr>
                        <a:t>• GORE-TEX lining</a:t>
                      </a:r>
                    </a:p>
                    <a:p>
                      <a:pPr marL="47625" marR="0" lvl="0" indent="-47625" algn="l" fontAlgn="base">
                        <a:lnSpc>
                          <a:spcPct val="100000"/>
                        </a:lnSpc>
                      </a:pPr>
                      <a:r>
                        <a:rPr lang="en-US" sz="600" u="none" spc="0">
                          <a:solidFill>
                            <a:srgbClr val="000000">
                              <a:alpha val="100000"/>
                            </a:srgbClr>
                          </a:solidFill>
                          <a:latin typeface="AdihausDIN"/>
                        </a:rPr>
                        <a:t>• Continental™ Rubber outsole</a:t>
                      </a:r>
                    </a:p>
                    <a:p>
                      <a:pPr marL="47625" marR="0" lvl="0" indent="-47625" algn="l" fontAlgn="base">
                        <a:lnSpc>
                          <a:spcPct val="100000"/>
                        </a:lnSpc>
                      </a:pPr>
                      <a:r>
                        <a:rPr lang="en-US" sz="600" u="none" spc="0">
                          <a:solidFill>
                            <a:srgbClr val="000000">
                              <a:alpha val="100000"/>
                            </a:srgbClr>
                          </a:solidFill>
                          <a:latin typeface="AdihausDIN"/>
                        </a:rPr>
                        <a:t>• Laser-print logos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HR1986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TERREX SWIFT R3 GTX</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HR1988</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CREAM WHITE / ORANGE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doesn't see limitations, evident with the Terrex Swift R3 shoes that are crafted for outdoor explorations. The puffy, exaggerated silhouette is formed through a mix of GORE-TEX neoprene, textile and rubber, finished with a waterproof membrane and a full zip covered construction. The Continental™ Rubber outsole offers extraordinary traction in wet and dry conditions. Unzip the top to reveal the neoprene gusset underneath.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Highly functional outdoor shoes by Y-3. Zip closure</a:t>
                      </a:r>
                    </a:p>
                    <a:p>
                      <a:pPr marL="47625" marR="0" lvl="0" indent="-47625" algn="l" fontAlgn="base">
                        <a:lnSpc>
                          <a:spcPct val="100000"/>
                        </a:lnSpc>
                      </a:pPr>
                      <a:r>
                        <a:rPr lang="en-US" sz="600" u="none" spc="0">
                          <a:solidFill>
                            <a:srgbClr val="000000">
                              <a:alpha val="100000"/>
                            </a:srgbClr>
                          </a:solidFill>
                          <a:latin typeface="AdihausDIN"/>
                        </a:rPr>
                        <a:t>• GORE-TEX neoprene, textile and rubber upper</a:t>
                      </a:r>
                    </a:p>
                    <a:p>
                      <a:pPr marL="47625" marR="0" lvl="0" indent="-47625" algn="l" fontAlgn="base">
                        <a:lnSpc>
                          <a:spcPct val="100000"/>
                        </a:lnSpc>
                      </a:pPr>
                      <a:r>
                        <a:rPr lang="en-US" sz="600" u="none" spc="0">
                          <a:solidFill>
                            <a:srgbClr val="000000">
                              <a:alpha val="100000"/>
                            </a:srgbClr>
                          </a:solidFill>
                          <a:latin typeface="AdihausDIN"/>
                        </a:rPr>
                        <a:t>• GORE-TEX lining</a:t>
                      </a:r>
                    </a:p>
                    <a:p>
                      <a:pPr marL="47625" marR="0" lvl="0" indent="-47625" algn="l" fontAlgn="base">
                        <a:lnSpc>
                          <a:spcPct val="100000"/>
                        </a:lnSpc>
                      </a:pPr>
                      <a:r>
                        <a:rPr lang="en-US" sz="600" u="none" spc="0">
                          <a:solidFill>
                            <a:srgbClr val="000000">
                              <a:alpha val="100000"/>
                            </a:srgbClr>
                          </a:solidFill>
                          <a:latin typeface="AdihausDIN"/>
                        </a:rPr>
                        <a:t>• Continental™ Rubber outsole</a:t>
                      </a:r>
                    </a:p>
                    <a:p>
                      <a:pPr marL="47625" marR="0" lvl="0" indent="-47625" algn="l" fontAlgn="base">
                        <a:lnSpc>
                          <a:spcPct val="100000"/>
                        </a:lnSpc>
                      </a:pPr>
                      <a:r>
                        <a:rPr lang="en-US" sz="600" u="none" spc="0">
                          <a:solidFill>
                            <a:srgbClr val="000000">
                              <a:alpha val="100000"/>
                            </a:srgbClr>
                          </a:solidFill>
                          <a:latin typeface="AdihausDIN"/>
                        </a:rPr>
                        <a:t>• Laser-print logos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RUNNER 4D EXO</a:t>
            </a:r>
          </a:p>
        </p:txBody>
      </p:sp>
      <p:sp>
        <p:nvSpPr>
          <p:cNvPr id="8" name="TextBox 7"/>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HR2004</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YamamotoThrough experimentation and expression, Y-3 transforms a running style for the new era. The incredibly lightweight Y-3 Runner adidas 4D Halo Shoes combine ultra-functional technology with an expertise in craftsmanship. The fully engineered and transparent adidas PRIMEKNIT top layer is backed by a second white PRIMEKNIT layer, all emphasised with suede and leather details. A TPU cage wraps from the outsole over the midsole, extending into the eyestay.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Versatile Y-3 shoes with an extremely transparent look. Lace closure</a:t>
                      </a:r>
                    </a:p>
                    <a:p>
                      <a:pPr marL="47625" marR="0" lvl="0" indent="-47625" algn="l" fontAlgn="base">
                        <a:lnSpc>
                          <a:spcPct val="100000"/>
                        </a:lnSpc>
                      </a:pPr>
                      <a:r>
                        <a:rPr lang="en-US" sz="600" u="none" spc="0">
                          <a:solidFill>
                            <a:srgbClr val="000000">
                              <a:alpha val="100000"/>
                            </a:srgbClr>
                          </a:solidFill>
                          <a:latin typeface="AdihausDIN"/>
                        </a:rPr>
                        <a:t>• Dual-layer adidas PRIMEKNIT upper with suede mudguard and leather tongue</a:t>
                      </a:r>
                    </a:p>
                    <a:p>
                      <a:pPr marL="47625" marR="0" lvl="0" indent="-47625" algn="l" fontAlgn="base">
                        <a:lnSpc>
                          <a:spcPct val="100000"/>
                        </a:lnSpc>
                      </a:pPr>
                      <a:r>
                        <a:rPr lang="en-US" sz="600" u="none" spc="0">
                          <a:solidFill>
                            <a:srgbClr val="000000">
                              <a:alpha val="100000"/>
                            </a:srgbClr>
                          </a:solidFill>
                          <a:latin typeface="AdihausDIN"/>
                        </a:rPr>
                        <a:t>• Lightweight feel</a:t>
                      </a:r>
                    </a:p>
                    <a:p>
                      <a:pPr marL="47625" marR="0" lvl="0" indent="-47625" algn="l" fontAlgn="base">
                        <a:lnSpc>
                          <a:spcPct val="100000"/>
                        </a:lnSpc>
                      </a:pPr>
                      <a:r>
                        <a:rPr lang="en-US" sz="600" u="none" spc="0">
                          <a:solidFill>
                            <a:srgbClr val="000000">
                              <a:alpha val="100000"/>
                            </a:srgbClr>
                          </a:solidFill>
                          <a:latin typeface="AdihausDIN"/>
                        </a:rPr>
                        <a:t>• Suede heel lining adidas 4D midsole and moulded polyurethane heel cage</a:t>
                      </a:r>
                    </a:p>
                    <a:p>
                      <a:pPr marL="47625" marR="0" lvl="0" indent="-47625" algn="l" fontAlgn="base">
                        <a:lnSpc>
                          <a:spcPct val="100000"/>
                        </a:lnSpc>
                      </a:pPr>
                      <a:r>
                        <a:rPr lang="en-US" sz="600" u="none" spc="0">
                          <a:solidFill>
                            <a:srgbClr val="000000">
                              <a:alpha val="100000"/>
                            </a:srgbClr>
                          </a:solidFill>
                          <a:latin typeface="AdihausDIN"/>
                        </a:rPr>
                        <a:t>• Continental™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HR2004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HICHO</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HQ3661</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examines sportswear through a sharp lens, informing an unconventional approach to the expected. The clean design of the Hicho Shoes rides on a thick platform, adding height and creating a subtle statement. They're crafted with a suede leather upper.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Elevated leather shoes by Y-3. Lace closure</a:t>
                      </a:r>
                    </a:p>
                    <a:p>
                      <a:pPr marL="47625" marR="0" lvl="0" indent="-47625" algn="l" fontAlgn="base">
                        <a:lnSpc>
                          <a:spcPct val="100000"/>
                        </a:lnSpc>
                      </a:pPr>
                      <a:r>
                        <a:rPr lang="en-US" sz="600" u="none" spc="0">
                          <a:solidFill>
                            <a:srgbClr val="000000">
                              <a:alpha val="100000"/>
                            </a:srgbClr>
                          </a:solidFill>
                          <a:latin typeface="AdihausDIN"/>
                        </a:rPr>
                        <a:t>• Suede leather upper with nappa leather on the hee</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Synthetic midsole</a:t>
                      </a:r>
                    </a:p>
                    <a:p>
                      <a:pPr marL="47625" marR="0" lvl="0" indent="-47625" algn="l" fontAlgn="base">
                        <a:lnSpc>
                          <a:spcPct val="100000"/>
                        </a:lnSpc>
                      </a:pPr>
                      <a:r>
                        <a:rPr lang="en-US" sz="600" u="none" spc="0">
                          <a:solidFill>
                            <a:srgbClr val="000000">
                              <a:alpha val="100000"/>
                            </a:srgbClr>
                          </a:solidFill>
                          <a:latin typeface="AdihausDIN"/>
                        </a:rPr>
                        <a:t>• Rubber platform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HQ3661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269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COURT LOW</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HQ5964</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Y-3 builds on the legend of the famed adidas Nizza basketball shoes, using them as inspiration to create the experimental style and completely new look of the Ajatu Court Low. Exaggerated tooling creates a more sculpted volume for an elevated take on the timeless silhouette.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Sophisticated basketball-inspired shoes by Y-3. Lace closure</a:t>
                      </a:r>
                    </a:p>
                    <a:p>
                      <a:pPr marL="47625" marR="0" lvl="0" indent="-47625" algn="l" fontAlgn="base">
                        <a:lnSpc>
                          <a:spcPct val="100000"/>
                        </a:lnSpc>
                      </a:pPr>
                      <a:r>
                        <a:rPr lang="en-US" sz="600" u="none" spc="0">
                          <a:solidFill>
                            <a:srgbClr val="000000">
                              <a:alpha val="100000"/>
                            </a:srgbClr>
                          </a:solidFill>
                          <a:latin typeface="AdihausDIN"/>
                        </a:rPr>
                        <a:t>• Textile and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Keylook 1</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pic>
        <p:nvPicPr>
          <p:cNvPr id="13" name="Picture 12"/>
          <p:cNvPicPr>
            <a:picLocks noChangeAspect="1"/>
          </p:cNvPicPr>
          <p:nvPr/>
        </p:nvPicPr>
        <p:blipFill>
          <a:blip/>
          <a:stretch>
            <a:fillRect/>
          </a:stretch>
        </p:blipFill>
        <p:spPr>
          <a:xfrm>
            <a:off x="2190750" y="1714500"/>
            <a:ext cx="2095500" cy="2095500"/>
          </a:xfrm>
          <a:prstGeom prst="rect">
            <a:avLst/>
          </a:prstGeom>
        </p:spPr>
      </p:pic>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COURT HIGH</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HQ5967</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builds on the legend of the famed adidas Nizza basketball shoes, using them as inspiration to create the experimental style and completely new look of the Ajatu Court High Shoes. Exaggerated tooling creates a more sculpted volume for an elevated take on the timeless silhouette. The woven textile upper is refined with leather details and a zip around the heel that lets you slip into the shoe without unlacing them.</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Mid-cut Y-3 shoes with a zipper around the heel</a:t>
                      </a:r>
                    </a:p>
                    <a:p>
                      <a:pPr marL="47625" marR="0" lvl="0" indent="-47625" algn="l" fontAlgn="base">
                        <a:lnSpc>
                          <a:spcPct val="100000"/>
                        </a:lnSpc>
                      </a:pPr>
                      <a:r>
                        <a:rPr lang="en-US" sz="600" u="none" spc="0">
                          <a:solidFill>
                            <a:srgbClr val="000000">
                              <a:alpha val="100000"/>
                            </a:srgbClr>
                          </a:solidFill>
                          <a:latin typeface="AdihausDIN"/>
                        </a:rPr>
                        <a:t>• Lace and zip closures</a:t>
                      </a:r>
                    </a:p>
                    <a:p>
                      <a:pPr marL="47625" marR="0" lvl="0" indent="-47625" algn="l" fontAlgn="base">
                        <a:lnSpc>
                          <a:spcPct val="100000"/>
                        </a:lnSpc>
                      </a:pPr>
                      <a:r>
                        <a:rPr lang="en-US" sz="600" u="none" spc="0">
                          <a:solidFill>
                            <a:srgbClr val="000000">
                              <a:alpha val="100000"/>
                            </a:srgbClr>
                          </a:solidFill>
                          <a:latin typeface="AdihausDIN"/>
                        </a:rPr>
                        <a:t>• Textile and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IDOSO BOOST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HQ5970</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Idoso BOOST balances tech with style. Heavily inspired by adidas performance technology, they reconstruct those ideas into an avant-garde silhouette. BOOST and EVA offer enhanced cushioning. The transparent engineered adidas PRIMEKNIT upper is detailed with an asymmetrical, elongated eyestay and a premium leather tongue.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Innovative shoes by Y-3. Lace closure</a:t>
                      </a:r>
                    </a:p>
                    <a:p>
                      <a:pPr marL="47625" marR="0" lvl="0" indent="-47625" algn="l" fontAlgn="base">
                        <a:lnSpc>
                          <a:spcPct val="100000"/>
                        </a:lnSpc>
                      </a:pPr>
                      <a:r>
                        <a:rPr lang="en-US" sz="600" u="none" spc="0">
                          <a:solidFill>
                            <a:srgbClr val="000000">
                              <a:alpha val="100000"/>
                            </a:srgbClr>
                          </a:solidFill>
                          <a:latin typeface="AdihausDIN"/>
                        </a:rPr>
                        <a:t>• Woven nylon upper with leather and neoprene details</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BOOST heel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RUNNER 4D EXO</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HQ5972</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CORE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YamamotoThrough experimentation and expression, Y-3 transforms a running style for the new era. The incredibly lightweight Y-3 Runner adidas 4D Halo Shoes combine ultra-functional technology with an expertise in craftsmanship. The fully engineered and transparent adidas PRIMEKNIT top layer is backed by a second white PRIMEKNIT layer, all emphasised with suede and leather details. A TPU cage wraps from the outsole over the midsole, extending into the eyestay.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Versatile Y-3 shoes with an extremely transparent look</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Dual-layer adidas PRIMEKNIT upper with suede mudguard and leather tongue</a:t>
                      </a:r>
                    </a:p>
                    <a:p>
                      <a:pPr marL="47625" marR="0" lvl="0" indent="-47625" algn="l" fontAlgn="base">
                        <a:lnSpc>
                          <a:spcPct val="100000"/>
                        </a:lnSpc>
                      </a:pPr>
                      <a:r>
                        <a:rPr lang="en-US" sz="600" u="none" spc="0">
                          <a:solidFill>
                            <a:srgbClr val="000000">
                              <a:alpha val="100000"/>
                            </a:srgbClr>
                          </a:solidFill>
                          <a:latin typeface="AdihausDIN"/>
                        </a:rPr>
                        <a:t>• Lightweight feel</a:t>
                      </a:r>
                    </a:p>
                    <a:p>
                      <a:pPr marL="47625" marR="0" lvl="0" indent="-47625" algn="l" fontAlgn="base">
                        <a:lnSpc>
                          <a:spcPct val="100000"/>
                        </a:lnSpc>
                      </a:pPr>
                      <a:r>
                        <a:rPr lang="en-US" sz="600" u="none" spc="0">
                          <a:solidFill>
                            <a:srgbClr val="000000">
                              <a:alpha val="100000"/>
                            </a:srgbClr>
                          </a:solidFill>
                          <a:latin typeface="AdihausDIN"/>
                        </a:rPr>
                        <a:t>• Suede heel lining adidas 4D midsole and moulded polyurethane heel cage</a:t>
                      </a:r>
                    </a:p>
                    <a:p>
                      <a:pPr marL="47625" marR="0" lvl="0" indent="-47625" algn="l" fontAlgn="base">
                        <a:lnSpc>
                          <a:spcPct val="100000"/>
                        </a:lnSpc>
                      </a:pPr>
                      <a:r>
                        <a:rPr lang="en-US" sz="600" u="none" spc="0">
                          <a:solidFill>
                            <a:srgbClr val="000000">
                              <a:alpha val="100000"/>
                            </a:srgbClr>
                          </a:solidFill>
                          <a:latin typeface="AdihausDIN"/>
                        </a:rPr>
                        <a:t>• Continental™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RUN</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HQ5988</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introduces the Ajatu Run, a timeless silhouette built on a quintessential running aesthetic. The vintage-look upper is crafted from a material mix of premium suede, layered woven textile and breathable mesh, all finished with rubber detailing. State-of-the-art adidas Lightstrike technology introduces a new level of comfort with an incredibly lightweight midsole.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Lightweight Y-3 shoes fuelled by innovative adidas technology. Lace closure</a:t>
                      </a:r>
                    </a:p>
                    <a:p>
                      <a:pPr marL="47625" marR="0" lvl="0" indent="-47625" algn="l" fontAlgn="base">
                        <a:lnSpc>
                          <a:spcPct val="100000"/>
                        </a:lnSpc>
                      </a:pPr>
                      <a:r>
                        <a:rPr lang="en-US" sz="600" u="none" spc="0">
                          <a:solidFill>
                            <a:srgbClr val="000000">
                              <a:alpha val="100000"/>
                            </a:srgbClr>
                          </a:solidFill>
                          <a:latin typeface="AdihausDIN"/>
                        </a:rPr>
                        <a:t>• Suede, double-layer textile and mesh upper</a:t>
                      </a:r>
                    </a:p>
                    <a:p>
                      <a:pPr marL="47625" marR="0" lvl="0" indent="-47625" algn="l" fontAlgn="base">
                        <a:lnSpc>
                          <a:spcPct val="100000"/>
                        </a:lnSpc>
                      </a:pPr>
                      <a:r>
                        <a:rPr lang="en-US" sz="600" u="none" spc="0">
                          <a:solidFill>
                            <a:srgbClr val="000000">
                              <a:alpha val="100000"/>
                            </a:srgbClr>
                          </a:solidFill>
                          <a:latin typeface="AdihausDIN"/>
                        </a:rPr>
                        <a:t>• Collapsible feel</a:t>
                      </a:r>
                    </a:p>
                    <a:p>
                      <a:pPr marL="47625" marR="0" lvl="0" indent="-47625" algn="l" fontAlgn="base">
                        <a:lnSpc>
                          <a:spcPct val="100000"/>
                        </a:lnSpc>
                      </a:pPr>
                      <a:r>
                        <a:rPr lang="en-US" sz="600" u="none" spc="0">
                          <a:solidFill>
                            <a:srgbClr val="000000">
                              <a:alpha val="100000"/>
                            </a:srgbClr>
                          </a:solidFill>
                          <a:latin typeface="AdihausDIN"/>
                        </a:rPr>
                        <a:t>• Suede and mesh lining</a:t>
                      </a:r>
                    </a:p>
                    <a:p>
                      <a:pPr marL="47625" marR="0" lvl="0" indent="-47625" algn="l" fontAlgn="base">
                        <a:lnSpc>
                          <a:spcPct val="100000"/>
                        </a:lnSpc>
                      </a:pPr>
                      <a:r>
                        <a:rPr lang="en-US" sz="600" u="none" spc="0">
                          <a:solidFill>
                            <a:srgbClr val="000000">
                              <a:alpha val="100000"/>
                            </a:srgbClr>
                          </a:solidFill>
                          <a:latin typeface="AdihausDIN"/>
                        </a:rPr>
                        <a:t>• Lightstrike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GR.1P HIGH</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HQ5994</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evolves the adidas legacy with the Y-3 GR.1P High Shoes. The smooth, minimalist suede leather upper contrasts against strong statement details to create a distinctive edge. Transparent tooling continues to showcase the 3-Stripes and upper from beneath. The heel collar features neoprene ankle padding for enhanced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trainers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upper with woven polyester collar</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Transparent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LOGO TEE</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HS7444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Chest Logo Tee strengthens an essential style with sophisticated tailoring. Crafted of soft single jersey, this minimalist look is finished with a subtle Y-3 logo on the chest.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Casual, comfortable Y-3 t-shirt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14104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MN LS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GK4497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Mock Neck Tee reflects Y-3's unwavering commitment to the importance of details. Intricate, micro-stitch detail complements the clean aesthetic with seams set further back on the shoulders. It's crafted of soft cotton jersey for a light, comfo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soft mock neck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Mock 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GK4497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MN LS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GK4496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Mock Neck Tee reflects Y-3's unwavering commitment to the importance of details. Intricate, micro-stitch detail complements the clean aesthetic with seams set further back on the shoulders. It's crafted of soft cotton jersey for a light, comfo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soft mock neck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Mock 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GK4496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LS POLO</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GV4246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Polo is defined with intricate stitched details. It's crafted of lightweight pique fabric signed off with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Soft, long sleeve Y-3 polo</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279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LS POLO</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GK4553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Polo is defined with intricate stitched details. It's crafted of lightweight pique fabric signed off with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Soft, long sleeve Y-3 polo</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GK4553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Keylook 1</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sp>
        <p:nvSpPr>
          <p:cNvPr id="13" name="TextBox 12"/>
          <p:cNvSpPr txBox="1"/>
          <p:nvPr/>
        </p:nvSpPr>
        <p:spPr>
          <a:xfrm>
            <a:off x="2190750" y="1714500"/>
            <a:ext cx="2095500" cy="2095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CR SWT</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Knit Crew Sweater is crafted with a technical nylon blend on the exterior and a wool mohair interior, exposing the knitted interior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knit pullover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Folded ribbed crewneck</a:t>
                      </a:r>
                    </a:p>
                    <a:p>
                      <a:pPr marL="47625" marR="0" lvl="0" indent="-47625" algn="l" fontAlgn="base">
                        <a:lnSpc>
                          <a:spcPct val="100000"/>
                        </a:lnSpc>
                      </a:pPr>
                      <a:r>
                        <a:rPr lang="en-US" sz="600" u="none" spc="0">
                          <a:solidFill>
                            <a:srgbClr val="000000">
                              <a:alpha val="100000"/>
                            </a:srgbClr>
                          </a:solidFill>
                          <a:latin typeface="AdihausDIN"/>
                        </a:rPr>
                        <a:t>• 65% cotton, 35% nylon seamless knit</a:t>
                      </a:r>
                    </a:p>
                    <a:p>
                      <a:pPr marL="47625" marR="0" lvl="0" indent="-47625" algn="l" fontAlgn="base">
                        <a:lnSpc>
                          <a:spcPct val="100000"/>
                        </a:lnSpc>
                      </a:pPr>
                      <a:r>
                        <a:rPr lang="en-US" sz="600" u="none" spc="0">
                          <a:solidFill>
                            <a:srgbClr val="000000">
                              <a:alpha val="100000"/>
                            </a:srgbClr>
                          </a:solidFill>
                          <a:latin typeface="AdihausDIN"/>
                        </a:rPr>
                        <a:t>• Wool mohair lining</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 on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CR SWT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GV4214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Knit Crew Sweater is crafted with a technical nylon blend on the exterior and a wool mohair interior, exposing the knitted interior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knit pullover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Folded ribbed crewneck</a:t>
                      </a:r>
                    </a:p>
                    <a:p>
                      <a:pPr marL="47625" marR="0" lvl="0" indent="-47625" algn="l" fontAlgn="base">
                        <a:lnSpc>
                          <a:spcPct val="100000"/>
                        </a:lnSpc>
                      </a:pPr>
                      <a:r>
                        <a:rPr lang="en-US" sz="600" u="none" spc="0">
                          <a:solidFill>
                            <a:srgbClr val="000000">
                              <a:alpha val="100000"/>
                            </a:srgbClr>
                          </a:solidFill>
                          <a:latin typeface="AdihausDIN"/>
                        </a:rPr>
                        <a:t>• 65% cotton, 35% nylon seamless knit</a:t>
                      </a:r>
                    </a:p>
                    <a:p>
                      <a:pPr marL="47625" marR="0" lvl="0" indent="-47625" algn="l" fontAlgn="base">
                        <a:lnSpc>
                          <a:spcPct val="100000"/>
                        </a:lnSpc>
                      </a:pPr>
                      <a:r>
                        <a:rPr lang="en-US" sz="600" u="none" spc="0">
                          <a:solidFill>
                            <a:srgbClr val="000000">
                              <a:alpha val="100000"/>
                            </a:srgbClr>
                          </a:solidFill>
                          <a:latin typeface="AdihausDIN"/>
                        </a:rPr>
                        <a:t>• Wool mohair lining</a:t>
                      </a:r>
                    </a:p>
                    <a:p>
                      <a:pPr marL="47625" marR="0" lvl="0" indent="-47625" algn="l" fontAlgn="base">
                        <a:lnSpc>
                          <a:spcPct val="100000"/>
                        </a:lnSpc>
                      </a:pPr>
                      <a:r>
                        <a:rPr lang="en-US" sz="600" u="none" spc="0">
                          <a:solidFill>
                            <a:srgbClr val="000000">
                              <a:alpha val="100000"/>
                            </a:srgbClr>
                          </a:solidFill>
                          <a:latin typeface="AdihausDIN"/>
                        </a:rPr>
                        <a:t>• Ribbed cuffs and hem Y-3 logo on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GV4214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FZ SWT</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Knit Full-Zip Sweater is crafted with a technical nylon blend on the exterior and a wool mohair interior, exposing the knitted inter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knit sweater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folded bomber collar</a:t>
                      </a:r>
                    </a:p>
                    <a:p>
                      <a:pPr marL="47625" marR="0" lvl="0" indent="-47625" algn="l" fontAlgn="base">
                        <a:lnSpc>
                          <a:spcPct val="100000"/>
                        </a:lnSpc>
                      </a:pPr>
                      <a:r>
                        <a:rPr lang="en-US" sz="600" u="none" spc="0">
                          <a:solidFill>
                            <a:srgbClr val="000000">
                              <a:alpha val="100000"/>
                            </a:srgbClr>
                          </a:solidFill>
                          <a:latin typeface="AdihausDIN"/>
                        </a:rPr>
                        <a:t>• 65% cotton, 35% nylon knit</a:t>
                      </a:r>
                    </a:p>
                    <a:p>
                      <a:pPr marL="47625" marR="0" lvl="0" indent="-47625" algn="l" fontAlgn="base">
                        <a:lnSpc>
                          <a:spcPct val="100000"/>
                        </a:lnSpc>
                      </a:pPr>
                      <a:r>
                        <a:rPr lang="en-US" sz="600" u="none" spc="0">
                          <a:solidFill>
                            <a:srgbClr val="000000">
                              <a:alpha val="100000"/>
                            </a:srgbClr>
                          </a:solidFill>
                          <a:latin typeface="AdihausDIN"/>
                        </a:rPr>
                        <a:t>• Wool mohair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FZ SWT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GV4216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Knit Full-Zip Sweater is crafted with a technical nylon blend on the exterior and a wool mohair interior, exposing the knitted inter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knit sweater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folded bomber collar</a:t>
                      </a:r>
                    </a:p>
                    <a:p>
                      <a:pPr marL="47625" marR="0" lvl="0" indent="-47625" algn="l" fontAlgn="base">
                        <a:lnSpc>
                          <a:spcPct val="100000"/>
                        </a:lnSpc>
                      </a:pPr>
                      <a:r>
                        <a:rPr lang="en-US" sz="600" u="none" spc="0">
                          <a:solidFill>
                            <a:srgbClr val="000000">
                              <a:alpha val="100000"/>
                            </a:srgbClr>
                          </a:solidFill>
                          <a:latin typeface="AdihausDIN"/>
                        </a:rPr>
                        <a:t>• 65% cotton, 35% nylon knit</a:t>
                      </a:r>
                    </a:p>
                    <a:p>
                      <a:pPr marL="47625" marR="0" lvl="0" indent="-47625" algn="l" fontAlgn="base">
                        <a:lnSpc>
                          <a:spcPct val="100000"/>
                        </a:lnSpc>
                      </a:pPr>
                      <a:r>
                        <a:rPr lang="en-US" sz="600" u="none" spc="0">
                          <a:solidFill>
                            <a:srgbClr val="000000">
                              <a:alpha val="100000"/>
                            </a:srgbClr>
                          </a:solidFill>
                          <a:latin typeface="AdihausDIN"/>
                        </a:rPr>
                        <a:t>• Wool mohair lining</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VEST</a:t>
            </a:r>
          </a:p>
        </p:txBody>
      </p:sp>
      <p:sp>
        <p:nvSpPr>
          <p:cNvPr id="8" name="TextBox 7"/>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HT2303</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insulated vest by Y-3. Shifting temperatures mean more layers, and more opportunity for play. Instead of covering up your look with the Classic Puffy Down Vest, let the voluminous layer actually be the look. It makes an impression with its clean, sophisticated exterior, crafted from crinkled nylon material. Down fill offers enhanced warmth. The detachable hood with an adjustable brim and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tiecord-adjustable, detachable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Fill: 90% goosedown, 10% feathers</a:t>
                      </a:r>
                    </a:p>
                    <a:p>
                      <a:pPr marL="47625" marR="0" lvl="0" indent="-47625" algn="l" fontAlgn="base">
                        <a:lnSpc>
                          <a:spcPct val="100000"/>
                        </a:lnSpc>
                      </a:pPr>
                      <a:r>
                        <a:rPr lang="en-US" sz="600" u="none" spc="0">
                          <a:solidFill>
                            <a:srgbClr val="000000">
                              <a:alpha val="100000"/>
                            </a:srgbClr>
                          </a:solidFill>
                          <a:latin typeface="AdihausDIN"/>
                        </a:rPr>
                        <a:t>• Shoulder and front panel hood:90% recycled polyester, 10% polyester</a:t>
                      </a:r>
                    </a:p>
                    <a:p>
                      <a:pPr marL="47625" marR="0" lvl="0" indent="-47625" algn="l" fontAlgn="base">
                        <a:lnSpc>
                          <a:spcPct val="100000"/>
                        </a:lnSpc>
                      </a:pPr>
                      <a:r>
                        <a:rPr lang="en-US" sz="600" u="none" spc="0">
                          <a:solidFill>
                            <a:srgbClr val="000000">
                              <a:alpha val="100000"/>
                            </a:srgbClr>
                          </a:solidFill>
                          <a:latin typeface="AdihausDIN"/>
                        </a:rPr>
                        <a:t>• Inner zip pockets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HT2303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C1884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VEST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HA5557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insulated vest by Y-3. Shifting temperatures mean more layers, and more opportunity for play. Instead of covering up your look with the Classic Puffy Down Vest, let the voluminous layer actually be the look. It makes an impression with its clean, sophisticated exterior, crafted from crinkled nylon material. Down fill offers enhanced warmth. The detachable hood with an adjustable brim and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tiecord-adjustable, detachable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Fill: 90% goose, 10% feathers</a:t>
                      </a:r>
                    </a:p>
                    <a:p>
                      <a:pPr marL="47625" marR="0" lvl="0" indent="-47625" algn="l" fontAlgn="base">
                        <a:lnSpc>
                          <a:spcPct val="100000"/>
                        </a:lnSpc>
                      </a:pPr>
                      <a:r>
                        <a:rPr lang="en-US" sz="600" u="none" spc="0">
                          <a:solidFill>
                            <a:srgbClr val="000000">
                              <a:alpha val="100000"/>
                            </a:srgbClr>
                          </a:solidFill>
                          <a:latin typeface="AdihausDIN"/>
                        </a:rPr>
                        <a:t>• Shoulder and front panel hood90% recycled polyester, 10% polyester</a:t>
                      </a:r>
                    </a:p>
                    <a:p>
                      <a:pPr marL="47625" marR="0" lvl="0" indent="-47625" algn="l" fontAlgn="base">
                        <a:lnSpc>
                          <a:spcPct val="100000"/>
                        </a:lnSpc>
                      </a:pPr>
                      <a:r>
                        <a:rPr lang="en-US" sz="600" u="none" spc="0">
                          <a:solidFill>
                            <a:srgbClr val="000000">
                              <a:alpha val="100000"/>
                            </a:srgbClr>
                          </a:solidFill>
                          <a:latin typeface="AdihausDIN"/>
                        </a:rPr>
                        <a:t>• Inner zip pockets, side zip pockets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HA5557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C1884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FLC JKT</a:t>
            </a:r>
          </a:p>
        </p:txBody>
      </p:sp>
      <p:sp>
        <p:nvSpPr>
          <p:cNvPr id="8" name="TextBox 7"/>
          <p:cNvSpPr txBox="1"/>
          <p:nvPr/>
        </p:nvSpPr>
        <p:spPr>
          <a:xfrm>
            <a:off x="285750" y="1333500"/>
            <a:ext cx="285750" cy="381000"/>
          </a:xfrm>
          <a:prstGeom prst="rect">
            <a:avLst/>
          </a:prstGeom>
          <a:solidFill>
            <a:srgbClr val="99857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HS9927</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MULTICOLOR</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Fleece Jacket is crafted from incredibly soft material finished with woven overlays. From the cutlines to the details down to the logo placements — the inspiration from the pitch is clear. It has a relaxed fit and a raglan fit construction for full freedom of movement.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Fleece football-inspired Y-3 jacket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60% wool, 20% polyester, 20% mohair jacquard</a:t>
                      </a:r>
                    </a:p>
                    <a:p>
                      <a:pPr marL="47625" marR="0" lvl="0" indent="-47625" algn="l" fontAlgn="base">
                        <a:lnSpc>
                          <a:spcPct val="100000"/>
                        </a:lnSpc>
                      </a:pPr>
                      <a:r>
                        <a:rPr lang="en-US" sz="600" u="none" spc="0">
                          <a:solidFill>
                            <a:srgbClr val="000000">
                              <a:alpha val="100000"/>
                            </a:srgbClr>
                          </a:solidFill>
                          <a:latin typeface="AdihausDIN"/>
                        </a:rPr>
                        <a:t>• Woven overlay</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Y-3 logo on the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HS9927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C3076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FLC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HN1969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Fleece Jacket is crafted from incredibly soft material finished with woven overlays. From the cutlines to the details down to the logo placements — the inspiration from the pitch is clear. It has a relaxed fit and a raglan fit construction for full freedom of movement.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Fleece football-inspired Y-3 jacket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60% wool, 20% polyester, 20% mohair jacquard</a:t>
                      </a:r>
                    </a:p>
                    <a:p>
                      <a:pPr marL="47625" marR="0" lvl="0" indent="-47625" algn="l" fontAlgn="base">
                        <a:lnSpc>
                          <a:spcPct val="100000"/>
                        </a:lnSpc>
                      </a:pPr>
                      <a:r>
                        <a:rPr lang="en-US" sz="600" u="none" spc="0">
                          <a:solidFill>
                            <a:srgbClr val="000000">
                              <a:alpha val="100000"/>
                            </a:srgbClr>
                          </a:solidFill>
                          <a:latin typeface="AdihausDIN"/>
                        </a:rPr>
                        <a:t>• Woven overlay</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Y-3 logo on the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C3076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ENG 3S TRK JK</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HN1968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football influence on the Y-3 Engineered 3-Stripes Track Jacket is undeniable. The 3-Stripes are engineered into the fabric, cut and placed at the sleeve. The relaxed fit comfortably layers and is fabricated with raglan sleeves to further emphasise the freedom of movement.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Y-3 track jacket with football-inspired cutlines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62% wool, 18% nylon, 16% virgin wool, 4% other jacquard</a:t>
                      </a:r>
                    </a:p>
                    <a:p>
                      <a:pPr marL="47625" marR="0" lvl="0" indent="-47625" algn="l" fontAlgn="base">
                        <a:lnSpc>
                          <a:spcPct val="100000"/>
                        </a:lnSpc>
                      </a:pPr>
                      <a:r>
                        <a:rPr lang="en-US" sz="600" u="none" spc="0">
                          <a:solidFill>
                            <a:srgbClr val="000000">
                              <a:alpha val="100000"/>
                            </a:srgbClr>
                          </a:solidFill>
                          <a:latin typeface="AdihausDIN"/>
                        </a:rPr>
                        <a:t>• Super soft feel</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Elastic cuffs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HN1968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C5585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289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HA5556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Jacket, let the voluminous layer actually be the look. It makes an impression with its clean, sophisticated exterior, crafted from crinkled nylon material. Down fill offers enhanced warmth. The detachable hood with an adjustable brim and the internal hem adjuster personalizes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down jacket by Y-3 with customizable details.Relaxed fit;Full zip with adjustable, detachable hoodShell: 100% recycled nylon plain weave;Lining: 100% nylon ripstop;Fill: 90% goose, 10% feathers;Shoulder and front panel hood90% recycled polyester, 10% polyesterInner zip pockets;side zip pockets;Ribbed inner cuffs;Drawcord-adjustable hem;Y-3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HA5556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CO251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Keylook 2</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sp>
        <p:nvSpPr>
          <p:cNvPr id="13" name="TextBox 12"/>
          <p:cNvSpPr txBox="1"/>
          <p:nvPr/>
        </p:nvSpPr>
        <p:spPr>
          <a:xfrm>
            <a:off x="2190750" y="1714500"/>
            <a:ext cx="2095500" cy="2095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JKT</a:t>
            </a:r>
          </a:p>
        </p:txBody>
      </p:sp>
      <p:sp>
        <p:nvSpPr>
          <p:cNvPr id="8" name="TextBox 7"/>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HT2302</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Jacket, let the voluminous layer actually be the look. It makes an impression with its clean, sophisticated exterior, crafted from crinkled nylon material. Down fill offers enhanced warmth. The detachable hood with an adjustable brim and the internal hem adjuster personalizes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down jacket by Y-3 with customizable details.Relaxed fit;Full zip with adjustable, detachable hoodShell: 100% recycled nylon plain weave;Lining: 100% nylon ripstop;Fill: 90% goose, 10% feathers;Shoulder and front panel hood90% recycled polyester, 10% polyesterInner zip pockets;side zip pockets;Ribbed inner cuffs;Drawcord-adjustable hem;Y-3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CO251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 PARKA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HA5558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insulated jacket by Y-3. Shifting temperatures mean more layers, and more opportunity for play. Instead of covering up your look with the Classic Puffy Down Hooded Parka, let the voluminous layer actually be the look. It makes an impression with its clean, sophisticated exterior, crafted from crinkled nylon material. Down offers enhanced warmth. The detachable hood with adjustable brim and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tiecord-adjustable, detachable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 Lining: 100% nylon ripstop, Fill: 80% duck down, 20% feathers</a:t>
                      </a:r>
                    </a:p>
                    <a:p>
                      <a:pPr marL="47625" marR="0" lvl="0" indent="-47625" algn="l" fontAlgn="base">
                        <a:lnSpc>
                          <a:spcPct val="100000"/>
                        </a:lnSpc>
                      </a:pPr>
                      <a:r>
                        <a:rPr lang="en-US" sz="600" u="none" spc="0">
                          <a:solidFill>
                            <a:srgbClr val="000000">
                              <a:alpha val="100000"/>
                            </a:srgbClr>
                          </a:solidFill>
                          <a:latin typeface="AdihausDIN"/>
                        </a:rPr>
                        <a:t>• Shoulder and other padding: 45% recycled polyester, 55% polyester</a:t>
                      </a:r>
                    </a:p>
                    <a:p>
                      <a:pPr marL="47625" marR="0" lvl="0" indent="-47625" algn="l" fontAlgn="base">
                        <a:lnSpc>
                          <a:spcPct val="100000"/>
                        </a:lnSpc>
                      </a:pPr>
                      <a:r>
                        <a:rPr lang="en-US" sz="600" u="none" spc="0">
                          <a:solidFill>
                            <a:srgbClr val="000000">
                              <a:alpha val="100000"/>
                            </a:srgbClr>
                          </a:solidFill>
                          <a:latin typeface="AdihausDIN"/>
                        </a:rPr>
                        <a:t>• 90% recycled polyester, 10% polyester</a:t>
                      </a:r>
                    </a:p>
                    <a:p>
                      <a:pPr marL="47625" marR="0" lvl="0" indent="-47625" algn="l" fontAlgn="base">
                        <a:lnSpc>
                          <a:spcPct val="100000"/>
                        </a:lnSpc>
                      </a:pPr>
                      <a:r>
                        <a:rPr lang="en-US" sz="600" u="none" spc="0">
                          <a:solidFill>
                            <a:srgbClr val="000000">
                              <a:alpha val="100000"/>
                            </a:srgbClr>
                          </a:solidFill>
                          <a:latin typeface="AdihausDIN"/>
                        </a:rPr>
                        <a:t>• Inner zip pockets, side zip pockets</a:t>
                      </a:r>
                    </a:p>
                    <a:p>
                      <a:pPr marL="47625" marR="0" lvl="0" indent="-47625" algn="l" fontAlgn="base">
                        <a:lnSpc>
                          <a:spcPct val="100000"/>
                        </a:lnSpc>
                      </a:pPr>
                      <a:r>
                        <a:rPr lang="en-US" sz="600" u="none" spc="0">
                          <a:solidFill>
                            <a:srgbClr val="000000">
                              <a:alpha val="100000"/>
                            </a:srgbClr>
                          </a:solidFill>
                          <a:latin typeface="AdihausDIN"/>
                        </a:rPr>
                        <a:t>• Ribbed inner cuffs,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HA5558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CO761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SHR LPRD SKT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HS9930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Memories from the last 20 years of Y-3 are expressed through the Sheer Leopard Print Skirt. The avant-garde look creates an impression with a transparent layer that has an engineered leopard graphic and dramatically drapes over integrated single jersey shorts. Woven overlays contrast against the sheer fabric, evoking a dramatic play of duality.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layered Y-3 skirt with integrated shorts and an engineered leopard graphic</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Main body: 100% polyester plain weave</a:t>
                      </a:r>
                    </a:p>
                    <a:p>
                      <a:pPr marL="47625" marR="0" lvl="0" indent="-47625" algn="l" fontAlgn="base">
                        <a:lnSpc>
                          <a:spcPct val="100000"/>
                        </a:lnSpc>
                      </a:pPr>
                      <a:r>
                        <a:rPr lang="en-US" sz="600" u="none" spc="0">
                          <a:solidFill>
                            <a:srgbClr val="000000">
                              <a:alpha val="100000"/>
                            </a:srgbClr>
                          </a:solidFill>
                          <a:latin typeface="AdihausDIN"/>
                        </a:rPr>
                        <a:t>• Integrated shorts: 96% cotton, 4% elastane single jersey</a:t>
                      </a:r>
                    </a:p>
                    <a:p>
                      <a:pPr marL="47625" marR="0" lvl="0" indent="-47625" algn="l" fontAlgn="base">
                        <a:lnSpc>
                          <a:spcPct val="100000"/>
                        </a:lnSpc>
                      </a:pPr>
                      <a:r>
                        <a:rPr lang="en-US" sz="600" u="none" spc="0">
                          <a:solidFill>
                            <a:srgbClr val="000000">
                              <a:alpha val="100000"/>
                            </a:srgbClr>
                          </a:solidFill>
                          <a:latin typeface="AdihausDIN"/>
                        </a:rPr>
                        <a:t>• Woven overlay: 100% nylon plain weave</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Small tonal Y-3 logo on back body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HS9930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CX926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SHR LPRD SKT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HN1966</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Memories from the last 20 years of Y-3 are expressed through the Sheer Leopard Print Skirt. The avant-garde look creates an impression with a transparent layer that has an engineered leopard graphic and dramatically drapes over integrated single jersey shorts. Woven overlays contrast against the sheer fabric, evoking a dramatic play of duality.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layered Y-3 skirt with integrated shorts and an engineered leopard graphic</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Main body: 100% polyester plain weave</a:t>
                      </a:r>
                    </a:p>
                    <a:p>
                      <a:pPr marL="47625" marR="0" lvl="0" indent="-47625" algn="l" fontAlgn="base">
                        <a:lnSpc>
                          <a:spcPct val="100000"/>
                        </a:lnSpc>
                      </a:pPr>
                      <a:r>
                        <a:rPr lang="en-US" sz="600" u="none" spc="0">
                          <a:solidFill>
                            <a:srgbClr val="000000">
                              <a:alpha val="100000"/>
                            </a:srgbClr>
                          </a:solidFill>
                          <a:latin typeface="AdihausDIN"/>
                        </a:rPr>
                        <a:t>• Integrated shorts: 96% cotton, 4% elastane single jersey</a:t>
                      </a:r>
                    </a:p>
                    <a:p>
                      <a:pPr marL="47625" marR="0" lvl="0" indent="-47625" algn="l" fontAlgn="base">
                        <a:lnSpc>
                          <a:spcPct val="100000"/>
                        </a:lnSpc>
                      </a:pPr>
                      <a:r>
                        <a:rPr lang="en-US" sz="600" u="none" spc="0">
                          <a:solidFill>
                            <a:srgbClr val="000000">
                              <a:alpha val="100000"/>
                            </a:srgbClr>
                          </a:solidFill>
                          <a:latin typeface="AdihausDIN"/>
                        </a:rPr>
                        <a:t>• Woven overlay: 100% nylon plain weave</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Small tonal Y-3 logo on back body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CX926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RS PNT</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Y-3's foundation is clear with the Classic Ripstop Utility Pants. Minimalist yet detailed, the utilitarian silhouette has a relaxed fit with elongated ribbed cuffs, pockets throughout and a small, tonal Y-3 lo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cargo pants with a relaxed fit</a:t>
                      </a:r>
                    </a:p>
                    <a:p>
                      <a:pPr marL="47625" marR="0" lvl="0" indent="-47625" algn="l" fontAlgn="base">
                        <a:lnSpc>
                          <a:spcPct val="100000"/>
                        </a:lnSpc>
                      </a:pPr>
                      <a:r>
                        <a:rPr lang="en-US" sz="600" u="none" spc="0">
                          <a:solidFill>
                            <a:srgbClr val="000000">
                              <a:alpha val="100000"/>
                            </a:srgbClr>
                          </a:solidFill>
                          <a:latin typeface="AdihausDIN"/>
                        </a:rPr>
                        <a:t>• Drawcord-adjustable elastic waist with belt loops</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Front fly zip closure</a:t>
                      </a:r>
                    </a:p>
                    <a:p>
                      <a:pPr marL="47625" marR="0" lvl="0" indent="-47625" algn="l" fontAlgn="base">
                        <a:lnSpc>
                          <a:spcPct val="100000"/>
                        </a:lnSpc>
                      </a:pPr>
                      <a:r>
                        <a:rPr lang="en-US" sz="600" u="none" spc="0">
                          <a:solidFill>
                            <a:srgbClr val="000000">
                              <a:alpha val="100000"/>
                            </a:srgbClr>
                          </a:solidFill>
                          <a:latin typeface="AdihausDIN"/>
                        </a:rPr>
                        <a:t>• Side patch pockets</a:t>
                      </a:r>
                    </a:p>
                    <a:p>
                      <a:pPr marL="47625" marR="0" lvl="0" indent="-47625" algn="l" fontAlgn="base">
                        <a:lnSpc>
                          <a:spcPct val="100000"/>
                        </a:lnSpc>
                      </a:pPr>
                      <a:r>
                        <a:rPr lang="en-US" sz="600" u="none" spc="0">
                          <a:solidFill>
                            <a:srgbClr val="000000">
                              <a:alpha val="100000"/>
                            </a:srgbClr>
                          </a:solidFill>
                          <a:latin typeface="AdihausDIN"/>
                        </a:rPr>
                        <a:t>• Back flap pockets</a:t>
                      </a:r>
                    </a:p>
                    <a:p>
                      <a:pPr marL="47625" marR="0" lvl="0" indent="-47625" algn="l" fontAlgn="base">
                        <a:lnSpc>
                          <a:spcPct val="100000"/>
                        </a:lnSpc>
                      </a:pPr>
                      <a:r>
                        <a:rPr lang="en-US" sz="600" u="none" spc="0">
                          <a:solidFill>
                            <a:srgbClr val="000000">
                              <a:alpha val="100000"/>
                            </a:srgbClr>
                          </a:solidFill>
                          <a:latin typeface="AdihausDIN"/>
                        </a:rPr>
                        <a:t>• Elongated ribbed cuffs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CZ570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RS PNT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Y-3's foundation is clear with the Classic Ripstop Utility Pants. Minimalist yet detailed, the utilitarian silhouette has a relaxed fit with elongated ribbed cuffs, pockets throughout and a small, tonal Y-3 lo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cargo pants with a relaxed fit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Drawcord-adjustable elastic waist with belt loops</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Front fly zip closure</a:t>
                      </a:r>
                    </a:p>
                    <a:p>
                      <a:pPr marL="47625" marR="0" lvl="0" indent="-47625" algn="l" fontAlgn="base">
                        <a:lnSpc>
                          <a:spcPct val="100000"/>
                        </a:lnSpc>
                      </a:pPr>
                      <a:r>
                        <a:rPr lang="en-US" sz="600" u="none" spc="0">
                          <a:solidFill>
                            <a:srgbClr val="000000">
                              <a:alpha val="100000"/>
                            </a:srgbClr>
                          </a:solidFill>
                          <a:latin typeface="AdihausDIN"/>
                        </a:rPr>
                        <a:t>• Side patch pockets</a:t>
                      </a:r>
                    </a:p>
                    <a:p>
                      <a:pPr marL="47625" marR="0" lvl="0" indent="-47625" algn="l" fontAlgn="base">
                        <a:lnSpc>
                          <a:spcPct val="100000"/>
                        </a:lnSpc>
                      </a:pPr>
                      <a:r>
                        <a:rPr lang="en-US" sz="600" u="none" spc="0">
                          <a:solidFill>
                            <a:srgbClr val="000000">
                              <a:alpha val="100000"/>
                            </a:srgbClr>
                          </a:solidFill>
                          <a:latin typeface="AdihausDIN"/>
                        </a:rPr>
                        <a:t>• Back flap pockets</a:t>
                      </a:r>
                    </a:p>
                    <a:p>
                      <a:pPr marL="47625" marR="0" lvl="0" indent="-47625" algn="l" fontAlgn="base">
                        <a:lnSpc>
                          <a:spcPct val="100000"/>
                        </a:lnSpc>
                      </a:pPr>
                      <a:r>
                        <a:rPr lang="en-US" sz="600" u="none" spc="0">
                          <a:solidFill>
                            <a:srgbClr val="000000">
                              <a:alpha val="100000"/>
                            </a:srgbClr>
                          </a:solidFill>
                          <a:latin typeface="AdihausDIN"/>
                        </a:rPr>
                        <a:t>• Elongated ribbed cuffs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CZ570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RS PNT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Y-3's foundation is clear with the Classic Ripstop Utility Pants. Minimalist yet detailed, the utilitarian silhouette has a relaxed fit with elongated ribbed cuffs, pockets throughout and a small, tonal Y-3 lo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cargo pants with a relaxed fit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Drawcord-adjustable elastic waist with belt loops</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Front fly zip closure</a:t>
                      </a:r>
                    </a:p>
                    <a:p>
                      <a:pPr marL="47625" marR="0" lvl="0" indent="-47625" algn="l" fontAlgn="base">
                        <a:lnSpc>
                          <a:spcPct val="100000"/>
                        </a:lnSpc>
                      </a:pPr>
                      <a:r>
                        <a:rPr lang="en-US" sz="600" u="none" spc="0">
                          <a:solidFill>
                            <a:srgbClr val="000000">
                              <a:alpha val="100000"/>
                            </a:srgbClr>
                          </a:solidFill>
                          <a:latin typeface="AdihausDIN"/>
                        </a:rPr>
                        <a:t>• Side patch pockets</a:t>
                      </a:r>
                    </a:p>
                    <a:p>
                      <a:pPr marL="47625" marR="0" lvl="0" indent="-47625" algn="l" fontAlgn="base">
                        <a:lnSpc>
                          <a:spcPct val="100000"/>
                        </a:lnSpc>
                      </a:pPr>
                      <a:r>
                        <a:rPr lang="en-US" sz="600" u="none" spc="0">
                          <a:solidFill>
                            <a:srgbClr val="000000">
                              <a:alpha val="100000"/>
                            </a:srgbClr>
                          </a:solidFill>
                          <a:latin typeface="AdihausDIN"/>
                        </a:rPr>
                        <a:t>• Back flap pockets</a:t>
                      </a:r>
                    </a:p>
                    <a:p>
                      <a:pPr marL="47625" marR="0" lvl="0" indent="-47625" algn="l" fontAlgn="base">
                        <a:lnSpc>
                          <a:spcPct val="100000"/>
                        </a:lnSpc>
                      </a:pPr>
                      <a:r>
                        <a:rPr lang="en-US" sz="600" u="none" spc="0">
                          <a:solidFill>
                            <a:srgbClr val="000000">
                              <a:alpha val="100000"/>
                            </a:srgbClr>
                          </a:solidFill>
                          <a:latin typeface="AdihausDIN"/>
                        </a:rPr>
                        <a:t>• Elongated ribbed cuffs</a:t>
                      </a:r>
                    </a:p>
                    <a:p>
                      <a:pPr marL="47625" marR="0" lvl="0" indent="-47625" algn="l" fontAlgn="base">
                        <a:lnSpc>
                          <a:spcPct val="100000"/>
                        </a:lnSpc>
                      </a:pPr>
                      <a:r>
                        <a:rPr lang="en-US" sz="600" u="none" spc="0">
                          <a:solidFill>
                            <a:srgbClr val="000000">
                              <a:alpha val="100000"/>
                            </a:srgbClr>
                          </a:solidFill>
                          <a:latin typeface="AdihausDIN"/>
                        </a:rPr>
                        <a:t>•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CZ570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MRNO H-ZIP</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HB2782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wool sweater by Y-3. The Y-3 Classic Merino Blend Knit Half-Zip Sweater focuses on sophistication through simplicity. It's crafted from premium wool with engineered rib details on the cuffs, collar and hem. Pintuck lines along the sleeves and body complete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Half zip</a:t>
                      </a:r>
                    </a:p>
                    <a:p>
                      <a:pPr marL="47625" marR="0" lvl="0" indent="-47625" algn="l" fontAlgn="base">
                        <a:lnSpc>
                          <a:spcPct val="100000"/>
                        </a:lnSpc>
                      </a:pPr>
                      <a:r>
                        <a:rPr lang="en-US" sz="600" u="none" spc="0">
                          <a:solidFill>
                            <a:srgbClr val="000000">
                              <a:alpha val="100000"/>
                            </a:srgbClr>
                          </a:solidFill>
                          <a:latin typeface="AdihausDIN"/>
                        </a:rPr>
                        <a:t>• 100% Merino wool and wool blend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Embossed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D6553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WO FL CRGO</a:t>
            </a:r>
          </a:p>
        </p:txBody>
      </p:sp>
      <p:sp>
        <p:nvSpPr>
          <p:cNvPr id="8" name="TextBox 7"/>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HT4476</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expression of sophistication through minimalism, the Y-3 Classic Wool Flannel Cargo Pants focus on the details. They're made for a relaxed fit that falls casually from the elasticised, tiecord waistband. Patch and front pockets throughout emphasise the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Wool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40% wool, 55% recycled polyester, 5% other materials</a:t>
                      </a:r>
                    </a:p>
                    <a:p>
                      <a:pPr marL="47625" marR="0" lvl="0" indent="-47625" algn="l" fontAlgn="base">
                        <a:lnSpc>
                          <a:spcPct val="100000"/>
                        </a:lnSpc>
                      </a:pPr>
                      <a:r>
                        <a:rPr lang="en-US" sz="600" u="none" spc="0">
                          <a:solidFill>
                            <a:srgbClr val="000000">
                              <a:alpha val="100000"/>
                            </a:srgbClr>
                          </a:solidFill>
                          <a:latin typeface="AdihausDIN"/>
                        </a:rPr>
                        <a:t>• Belt loops</a:t>
                      </a:r>
                    </a:p>
                    <a:p>
                      <a:pPr marL="47625" marR="0" lvl="0" indent="-47625" algn="l" fontAlgn="base">
                        <a:lnSpc>
                          <a:spcPct val="100000"/>
                        </a:lnSpc>
                      </a:pPr>
                      <a:r>
                        <a:rPr lang="en-US" sz="600" u="none" spc="0">
                          <a:solidFill>
                            <a:srgbClr val="000000">
                              <a:alpha val="100000"/>
                            </a:srgbClr>
                          </a:solidFill>
                          <a:latin typeface="AdihausDIN"/>
                        </a:rPr>
                        <a:t>• Front fly zip closure</a:t>
                      </a:r>
                    </a:p>
                    <a:p>
                      <a:pPr marL="47625" marR="0" lvl="0" indent="-47625" algn="l" fontAlgn="base">
                        <a:lnSpc>
                          <a:spcPct val="100000"/>
                        </a:lnSpc>
                      </a:pPr>
                      <a:r>
                        <a:rPr lang="en-US" sz="600" u="none" spc="0">
                          <a:solidFill>
                            <a:srgbClr val="000000">
                              <a:alpha val="100000"/>
                            </a:srgbClr>
                          </a:solidFill>
                          <a:latin typeface="AdihausDIN"/>
                        </a:rPr>
                        <a:t>• Cargo patch pockets and back flap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DI301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299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WO FL CRGO</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expression of sophistication through minimalism, the Y-3 Classic Wool Flannel Cargo Pants focus on the details. They're made for a relaxed fit that falls casually from the elasticised, tiecord waistband. Patch and front pockets throughout emphasise the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Wool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40% wool, 55% recycled polyester, 5% other materials</a:t>
                      </a:r>
                    </a:p>
                    <a:p>
                      <a:pPr marL="47625" marR="0" lvl="0" indent="-47625" algn="l" fontAlgn="base">
                        <a:lnSpc>
                          <a:spcPct val="100000"/>
                        </a:lnSpc>
                      </a:pPr>
                      <a:r>
                        <a:rPr lang="en-US" sz="600" u="none" spc="0">
                          <a:solidFill>
                            <a:srgbClr val="000000">
                              <a:alpha val="100000"/>
                            </a:srgbClr>
                          </a:solidFill>
                          <a:latin typeface="AdihausDIN"/>
                        </a:rPr>
                        <a:t>• Belt loops</a:t>
                      </a:r>
                    </a:p>
                    <a:p>
                      <a:pPr marL="47625" marR="0" lvl="0" indent="-47625" algn="l" fontAlgn="base">
                        <a:lnSpc>
                          <a:spcPct val="100000"/>
                        </a:lnSpc>
                      </a:pPr>
                      <a:r>
                        <a:rPr lang="en-US" sz="600" u="none" spc="0">
                          <a:solidFill>
                            <a:srgbClr val="000000">
                              <a:alpha val="100000"/>
                            </a:srgbClr>
                          </a:solidFill>
                          <a:latin typeface="AdihausDIN"/>
                        </a:rPr>
                        <a:t>• Front fly zip closure</a:t>
                      </a:r>
                    </a:p>
                    <a:p>
                      <a:pPr marL="47625" marR="0" lvl="0" indent="-47625" algn="l" fontAlgn="base">
                        <a:lnSpc>
                          <a:spcPct val="100000"/>
                        </a:lnSpc>
                      </a:pPr>
                      <a:r>
                        <a:rPr lang="en-US" sz="600" u="none" spc="0">
                          <a:solidFill>
                            <a:srgbClr val="000000">
                              <a:alpha val="100000"/>
                            </a:srgbClr>
                          </a:solidFill>
                          <a:latin typeface="AdihausDIN"/>
                        </a:rPr>
                        <a:t>• Cargo patch pockets and back flap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DI301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163050" cy="5334000"/>
          <a:chOff x="238125" y="0"/>
          <a:chExt cx="9163050" cy="5334000"/>
        </a:xfrm>
      </p:grpSpPr>
      <p:pic>
        <p:nvPicPr>
          <p:cNvPr id="8" name="Picture 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a:t>
            </a:r>
          </a:p>
        </p:txBody>
      </p:sp>
      <p:graphicFrame>
        <p:nvGraphicFramePr>
          <p:cNvPr id="6" name="Table 5"/>
          <p:cNvGraphicFramePr>
            <a:graphicFrameLocks noGrp="1"/>
          </p:cNvGraphicFramePr>
          <p:nvPr/>
        </p:nvGraphicFramePr>
        <p:xfrm>
          <a:off x="238125" y="762000"/>
          <a:ext cx="3905250" cy="4446270"/>
        </p:xfrm>
        <a:graphic>
          <a:graphicData uri="http://schemas.openxmlformats.org/drawingml/2006/table">
            <a:tbl>
              <a:tblPr firstRow="1" bandRow="1"/>
              <a:tblGrid>
                <a:gridCol w="1952625">
                  <a:extLst>
                    <a:ext uri="{9D8B030D-6E8A-4147-A177-3AD203B41FA5}">
                      <a16:colId xmlns:a16="http://schemas.microsoft.com/office/drawing/2014/main" val="20000"/>
                    </a:ext>
                  </a:extLst>
                </a:gridCol>
                <a:gridCol w="1952625">
                  <a:extLst>
                    <a:ext uri="{9D8B030D-6E8A-4147-A177-3AD203B41FA5}">
                      <a16:colId xmlns:a16="http://schemas.microsoft.com/office/drawing/2014/main" val="20001"/>
                    </a:ext>
                  </a:extLst>
                </a:gridCol>
              </a:tblGrid>
              <a:tr h="361950">
                <a:tc gridSpan="2">
                  <a:txBody>
                    <a:bodyPr/>
                    <a:lstStyle/>
                    <a:p>
                      <a:pPr marL="0" marR="0" lvl="0" indent="0" algn="l" fontAlgn="base">
                        <a:lnSpc>
                          <a:spcPct val="100000"/>
                        </a:lnSpc>
                      </a:pPr>
                      <a:r>
                        <a:rPr lang="en-US" sz="1600" b="1" u="none" spc="0">
                          <a:solidFill>
                            <a:srgbClr val="000000">
                              <a:alpha val="100000"/>
                            </a:srgbClr>
                          </a:solidFill>
                          <a:latin typeface="AdihausDIN"/>
                        </a:rPr>
                        <a:t>Inspiration</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gridSpan="2">
                  <a:txBody>
                    <a:bodyPr/>
                    <a:lstStyle/>
                    <a:p>
                      <a:pPr marL="0" marR="0" lvl="0" indent="0" algn="l" fontAlgn="base">
                        <a:lnSpc>
                          <a:spcPct val="100000"/>
                        </a:lnSpc>
                      </a:pPr>
                      <a:r>
                        <a:rPr lang="en-US" sz="600" b="1" u="none" spc="0">
                          <a:solidFill>
                            <a:srgbClr val="000000">
                              <a:alpha val="100000"/>
                            </a:srgbClr>
                          </a:solidFill>
                          <a:latin typeface="AdihausDIN"/>
                        </a:rPr>
                        <a:t>Chapters</a:t>
                      </a:r>
                      <a:br/>
                      <a:r>
                        <a:rPr lang="en-US" sz="600" u="none" spc="0">
                          <a:solidFill>
                            <a:srgbClr val="000000">
                              <a:alpha val="100000"/>
                            </a:srgbClr>
                          </a:solidFill>
                          <a:latin typeface="AdihausDIN"/>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Chapter 1, referring to the concept of MEMORIES OF ORANGE, sees Y-3 reinterpret one of the most important and eye-catching colors from the brand’s archive. A synonymous symbol for Y-3, Orange has been the primary color of the brand’s logo for many years.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For the First chapter of the season, adidas and Yohji Yamamoto shine a light on this most iconic of signifiers, contrasting the luminosity of the Orange pantone with black and neutral palettes.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3"/>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Following this, for FW22 Chapter 2, Y-3 revisits its relationship with the world of sport through a concept fittingly dubbed: MEMORIES OF FOOTBALL. A core tenet of adidas’ history, Yohji Yamamoto draws on past collaborations with footballing icons such as Real Madrid in order to subvert unconventional sporting silhouettes through his inimitable lens.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4"/>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Arriving in time for the first ever winter World Cup, Y-3 daringly confronts preconceived notions of sporting aesthetics through new takes on football crest logos, reimagined team sponsor graphics, and dynamic cut-lines.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5"/>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Chapter 3, meanwhile, is centered on a distinctly textural concept: MEMORIES OF EXOTICS. For this chapter, adidas and Yohji Yamamoto fearlessly explore animal prints and iconography, reimagining historic looks for a new era.</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6"/>
                  </a:ext>
                </a:extLst>
              </a:tr>
              <a:tr h="361950">
                <a:tc gridSpan="2">
                  <a:txBody>
                    <a:bodyPr/>
                    <a:lstStyle/>
                    <a:p>
                      <a:pPr marL="0" marR="0" lvl="0" indent="0" algn="l" fontAlgn="base">
                        <a:lnSpc>
                          <a:spcPct val="100000"/>
                        </a:lnSpc>
                      </a:pPr>
                      <a:r>
                        <a:rPr lang="en-US" sz="600" u="none" spc="0">
                          <a:solidFill>
                            <a:srgbClr val="000000">
                              <a:alpha val="100000"/>
                            </a:srgbClr>
                          </a:solidFill>
                          <a:latin typeface="AdihausDIN"/>
                        </a:rPr>
                        <a:t>This chapter draws on Yohji Yamamoto’s inherently rebellious spirit as Y-3 presents a slew of distorted all-over leopard print graphics.&amp;nbsp;</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7"/>
                  </a:ext>
                </a:extLst>
              </a:tr>
            </a:tbl>
          </a:graphicData>
        </a:graphic>
      </p:graphicFrame>
      <p:pic>
        <p:nvPicPr>
          <p:cNvPr id="7" name="Picture 6"/>
          <p:cNvPicPr>
            <a:picLocks noChangeAspect="1"/>
          </p:cNvPicPr>
          <p:nvPr/>
        </p:nvPicPr>
        <p:blipFill>
          <a:blip r:embed="rId4"/>
          <a:stretch>
            <a:fillRect/>
          </a:stretch>
        </p:blipFill>
        <p:spPr>
          <a:xfrm>
            <a:off x="4591050" y="1428750"/>
            <a:ext cx="4572000" cy="2857500"/>
          </a:xfrm>
          <a:prstGeom prst="rect">
            <a:avLst/>
          </a:prstGeom>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Keylook 2</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sp>
        <p:nvSpPr>
          <p:cNvPr id="13" name="TextBox 12"/>
          <p:cNvSpPr txBox="1"/>
          <p:nvPr/>
        </p:nvSpPr>
        <p:spPr>
          <a:xfrm>
            <a:off x="2190750" y="1714500"/>
            <a:ext cx="2095500" cy="2095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MRNO CRW</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HB2783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wool sweater by Y-3. The Y-3 Classic Merino Blend Knit Crew Sweater focuses on sophistication through simplicity. It's crafted from premium wool with engineered rib details on the cuffs, collar and hem. Pintuck lines along the sleeves and body complete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Merino wool and wool blend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Embossed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HB2783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DI708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HENLEY</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HF8982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Henley has a minimalist look and feel, with intricately detailed stitching to give the timeles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long sleeve henley shirt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Button closure</a:t>
                      </a:r>
                    </a:p>
                    <a:p>
                      <a:pPr marL="47625" marR="0" lvl="0" indent="-47625" algn="l" fontAlgn="base">
                        <a:lnSpc>
                          <a:spcPct val="100000"/>
                        </a:lnSpc>
                      </a:pPr>
                      <a:r>
                        <a:rPr lang="en-US" sz="600" u="none" spc="0">
                          <a:solidFill>
                            <a:srgbClr val="000000">
                              <a:alpha val="100000"/>
                            </a:srgbClr>
                          </a:solidFill>
                          <a:latin typeface="AdihausDIN"/>
                        </a:rPr>
                        <a:t>• Chest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HF8982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DK318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HENLEY</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Henley has a minimalist look and feel, with intricately detailed stitching to give the timeles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long sleeve henley shirt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Button closure</a:t>
                      </a:r>
                    </a:p>
                    <a:p>
                      <a:pPr marL="47625" marR="0" lvl="0" indent="-47625" algn="l" fontAlgn="base">
                        <a:lnSpc>
                          <a:spcPct val="100000"/>
                        </a:lnSpc>
                      </a:pPr>
                      <a:r>
                        <a:rPr lang="en-US" sz="600" u="none" spc="0">
                          <a:solidFill>
                            <a:srgbClr val="000000">
                              <a:alpha val="100000"/>
                            </a:srgbClr>
                          </a:solidFill>
                          <a:latin typeface="AdihausDIN"/>
                        </a:rPr>
                        <a:t>• Chest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DK318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WO FL PANT</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expression of sophistication through minimalism, the Y-3 Classic Wool Flannel Cuffed Pants focus on the details. They're made for a relaxed fit that falls casually from the elasticised, tiecord waistband. Flap pockets, ribbed cuffs and a Y-3 logo finis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Wool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40% wool, 55% recycled polyester, 5% other fibres</a:t>
                      </a:r>
                    </a:p>
                    <a:p>
                      <a:pPr marL="47625" marR="0" lvl="0" indent="-47625" algn="l" fontAlgn="base">
                        <a:lnSpc>
                          <a:spcPct val="100000"/>
                        </a:lnSpc>
                      </a:pPr>
                      <a:r>
                        <a:rPr lang="en-US" sz="600" u="none" spc="0">
                          <a:solidFill>
                            <a:srgbClr val="000000">
                              <a:alpha val="100000"/>
                            </a:srgbClr>
                          </a:solidFill>
                          <a:latin typeface="AdihausDIN"/>
                        </a:rPr>
                        <a:t>• Belt loops</a:t>
                      </a:r>
                    </a:p>
                    <a:p>
                      <a:pPr marL="47625" marR="0" lvl="0" indent="-47625" algn="l" fontAlgn="base">
                        <a:lnSpc>
                          <a:spcPct val="100000"/>
                        </a:lnSpc>
                      </a:pPr>
                      <a:r>
                        <a:rPr lang="en-US" sz="600" u="none" spc="0">
                          <a:solidFill>
                            <a:srgbClr val="000000">
                              <a:alpha val="100000"/>
                            </a:srgbClr>
                          </a:solidFill>
                          <a:latin typeface="AdihausDIN"/>
                        </a:rPr>
                        <a:t>• Front fly zip</a:t>
                      </a:r>
                    </a:p>
                    <a:p>
                      <a:pPr marL="47625" marR="0" lvl="0" indent="-47625" algn="l" fontAlgn="base">
                        <a:lnSpc>
                          <a:spcPct val="100000"/>
                        </a:lnSpc>
                      </a:pPr>
                      <a:r>
                        <a:rPr lang="en-US" sz="600" u="none" spc="0">
                          <a:solidFill>
                            <a:srgbClr val="000000">
                              <a:alpha val="100000"/>
                            </a:srgbClr>
                          </a:solidFill>
                          <a:latin typeface="AdihausDIN"/>
                        </a:rPr>
                        <a:t>• Back flap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E0487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WO FL PANT</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expression of sophistication through minimalism, the Y-3 Classic Wool Flannel Cuffed Pants focus on the details. They're made for a relaxed fit that falls casually from the elasticised, tiecord waistband. Flap pockets, ribbed cuffs and a Y-3 logo finis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Wool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40% wool, 55% recycled polyester, 5% other fibres</a:t>
                      </a:r>
                    </a:p>
                    <a:p>
                      <a:pPr marL="47625" marR="0" lvl="0" indent="-47625" algn="l" fontAlgn="base">
                        <a:lnSpc>
                          <a:spcPct val="100000"/>
                        </a:lnSpc>
                      </a:pPr>
                      <a:r>
                        <a:rPr lang="en-US" sz="600" u="none" spc="0">
                          <a:solidFill>
                            <a:srgbClr val="000000">
                              <a:alpha val="100000"/>
                            </a:srgbClr>
                          </a:solidFill>
                          <a:latin typeface="AdihausDIN"/>
                        </a:rPr>
                        <a:t>• Belt loops</a:t>
                      </a:r>
                    </a:p>
                    <a:p>
                      <a:pPr marL="47625" marR="0" lvl="0" indent="-47625" algn="l" fontAlgn="base">
                        <a:lnSpc>
                          <a:spcPct val="100000"/>
                        </a:lnSpc>
                      </a:pPr>
                      <a:r>
                        <a:rPr lang="en-US" sz="600" u="none" spc="0">
                          <a:solidFill>
                            <a:srgbClr val="000000">
                              <a:alpha val="100000"/>
                            </a:srgbClr>
                          </a:solidFill>
                          <a:latin typeface="AdihausDIN"/>
                        </a:rPr>
                        <a:t>• Front fly zip</a:t>
                      </a:r>
                    </a:p>
                    <a:p>
                      <a:pPr marL="47625" marR="0" lvl="0" indent="-47625" algn="l" fontAlgn="base">
                        <a:lnSpc>
                          <a:spcPct val="100000"/>
                        </a:lnSpc>
                      </a:pPr>
                      <a:r>
                        <a:rPr lang="en-US" sz="600" u="none" spc="0">
                          <a:solidFill>
                            <a:srgbClr val="000000">
                              <a:alpha val="100000"/>
                            </a:srgbClr>
                          </a:solidFill>
                          <a:latin typeface="AdihausDIN"/>
                        </a:rPr>
                        <a:t>• Back flap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E0487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CRW SWT</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Crew Sweatshirt has a casual, oversize sha</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CRW SWT</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GV4195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Crew Sweatshirt has a casual, oversize sha</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GV4195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HOODIE</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HT4672</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Kangaroo pocket</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HT4672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HOODIE</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GV4199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Hoodie has a casual, oversize shape built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Kangaroo pocket</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GV4199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309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 CUFF PNT</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HT4719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Cuffed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a:t>
                      </a:r>
                    </a:p>
                    <a:p>
                      <a:pPr marL="47625" marR="0" lvl="0" indent="-47625" algn="l" fontAlgn="base">
                        <a:lnSpc>
                          <a:spcPct val="100000"/>
                        </a:lnSpc>
                      </a:pPr>
                      <a:r>
                        <a:rPr lang="en-US" sz="600" u="none" spc="0">
                          <a:solidFill>
                            <a:srgbClr val="000000">
                              <a:alpha val="100000"/>
                            </a:srgbClr>
                          </a:solidFill>
                          <a:latin typeface="AdihausDIN"/>
                        </a:rPr>
                        <a:t>• French terry</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Keylook 3</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sp>
        <p:nvSpPr>
          <p:cNvPr id="13" name="TextBox 12"/>
          <p:cNvSpPr txBox="1"/>
          <p:nvPr/>
        </p:nvSpPr>
        <p:spPr>
          <a:xfrm>
            <a:off x="2190750" y="1714500"/>
            <a:ext cx="2095500" cy="2095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 CUFF PNT</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GV4203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Cuffed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Back pocket</a:t>
                      </a:r>
                    </a:p>
                    <a:p>
                      <a:pPr marL="47625" marR="0" lvl="0" indent="-47625" algn="l" fontAlgn="base">
                        <a:lnSpc>
                          <a:spcPct val="100000"/>
                        </a:lnSpc>
                      </a:pPr>
                      <a:r>
                        <a:rPr lang="en-US" sz="600" u="none" spc="0">
                          <a:solidFill>
                            <a:srgbClr val="000000">
                              <a:alpha val="100000"/>
                            </a:srgbClr>
                          </a:solidFill>
                          <a:latin typeface="AdihausDIN"/>
                        </a:rPr>
                        <a:t>• Side zip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GV4203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HA5562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Jacket, let the voluminous layer actually be the look. It makes an impression with its clean, sophisticated exterior, crafted from crinkled nylon material. Down fill offers enhanced warmth. The detachable hood with an adjustable brim and the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down jacket by Y-3 with customisable details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detachable, tiecord-adjustable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Goose down insulation</a:t>
                      </a:r>
                    </a:p>
                    <a:p>
                      <a:pPr marL="47625" marR="0" lvl="0" indent="-47625" algn="l" fontAlgn="base">
                        <a:lnSpc>
                          <a:spcPct val="100000"/>
                        </a:lnSpc>
                      </a:pPr>
                      <a:r>
                        <a:rPr lang="en-US" sz="600" u="none" spc="0">
                          <a:solidFill>
                            <a:srgbClr val="000000">
                              <a:alpha val="100000"/>
                            </a:srgbClr>
                          </a:solidFill>
                          <a:latin typeface="AdihausDIN"/>
                        </a:rPr>
                        <a:t>• Side seam pockets and inner zip pockets</a:t>
                      </a:r>
                    </a:p>
                    <a:p>
                      <a:pPr marL="47625" marR="0" lvl="0" indent="-47625" algn="l" fontAlgn="base">
                        <a:lnSpc>
                          <a:spcPct val="100000"/>
                        </a:lnSpc>
                      </a:pPr>
                      <a:r>
                        <a:rPr lang="en-US" sz="600" u="none" spc="0">
                          <a:solidFill>
                            <a:srgbClr val="000000">
                              <a:alpha val="100000"/>
                            </a:srgbClr>
                          </a:solidFill>
                          <a:latin typeface="AdihausDIN"/>
                        </a:rPr>
                        <a:t>• Ribbed inner cuffs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HA5562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EP071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JKT</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HS7452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Jacket, let the voluminous layer actually be the look. It makes an impression with its clean, sophisticated exterior, crafted from crinkled nylon material. Down fill offers enhanced warmth. The detachable hood with an adjustable brim and the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down jacket by Y-3 with customisable details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detachable, tiecord-adjustable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Goose down insulation</a:t>
                      </a:r>
                    </a:p>
                    <a:p>
                      <a:pPr marL="47625" marR="0" lvl="0" indent="-47625" algn="l" fontAlgn="base">
                        <a:lnSpc>
                          <a:spcPct val="100000"/>
                        </a:lnSpc>
                      </a:pPr>
                      <a:r>
                        <a:rPr lang="en-US" sz="600" u="none" spc="0">
                          <a:solidFill>
                            <a:srgbClr val="000000">
                              <a:alpha val="100000"/>
                            </a:srgbClr>
                          </a:solidFill>
                          <a:latin typeface="AdihausDIN"/>
                        </a:rPr>
                        <a:t>• Side seam pockets and inner zip pockets</a:t>
                      </a:r>
                    </a:p>
                    <a:p>
                      <a:pPr marL="47625" marR="0" lvl="0" indent="-47625" algn="l" fontAlgn="base">
                        <a:lnSpc>
                          <a:spcPct val="100000"/>
                        </a:lnSpc>
                      </a:pPr>
                      <a:r>
                        <a:rPr lang="en-US" sz="600" u="none" spc="0">
                          <a:solidFill>
                            <a:srgbClr val="000000">
                              <a:alpha val="100000"/>
                            </a:srgbClr>
                          </a:solidFill>
                          <a:latin typeface="AdihausDIN"/>
                        </a:rPr>
                        <a:t>• Ribbed inner cuffs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HS7452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EP071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PIQUE POLO</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GV4250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an essential silhouette with subtle sophistication. The Classic Polo is defined with intricate stitched details. It's crafted of lightweight pique fabric signed off with a subtle contrast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GV4250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SS TEE</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GK4505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Y-3 Classic Chest Logo Tee has a modern, relaxed cut built in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GK4505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 LS TEE</a:t>
            </a:r>
          </a:p>
        </p:txBody>
      </p:sp>
      <p:sp>
        <p:nvSpPr>
          <p:cNvPr id="7" name="TextBox 6"/>
          <p:cNvSpPr txBox="1"/>
          <p:nvPr/>
        </p:nvSpPr>
        <p:spPr>
          <a:xfrm>
            <a:off x="285750" y="1333500"/>
            <a:ext cx="285750" cy="381000"/>
          </a:xfrm>
          <a:prstGeom prst="rect">
            <a:avLst/>
          </a:prstGeom>
          <a:solidFill>
            <a:srgbClr val="525254">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GK4516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MEDIUM GREY HEATHER</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Tee has a modern, relaxed cut built in comfortable single jersey cotton. A tonal, soft-to-the-touch Y-3 logo makes its mark on the front.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long-sleeve Y-3 t-shirt with a subtle logo look</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Side slits in hem</a:t>
                      </a:r>
                    </a:p>
                    <a:p>
                      <a:pPr marL="47625" marR="0" lvl="0" indent="-47625" algn="l" fontAlgn="base">
                        <a:lnSpc>
                          <a:spcPct val="100000"/>
                        </a:lnSpc>
                      </a:pPr>
                      <a:r>
                        <a:rPr lang="en-US" sz="600" u="none" spc="0">
                          <a:solidFill>
                            <a:srgbClr val="000000">
                              <a:alpha val="100000"/>
                            </a:srgbClr>
                          </a:solidFill>
                          <a:latin typeface="AdihausDIN"/>
                        </a:rPr>
                        <a:t>• Narrow double-needle sleeve and hem stitching</a:t>
                      </a:r>
                    </a:p>
                    <a:p>
                      <a:pPr marL="47625" marR="0" lvl="0" indent="-47625" algn="l" fontAlgn="base">
                        <a:lnSpc>
                          <a:spcPct val="100000"/>
                        </a:lnSpc>
                      </a:pPr>
                      <a:r>
                        <a:rPr lang="en-US" sz="600" u="none" spc="0">
                          <a:solidFill>
                            <a:srgbClr val="000000">
                              <a:alpha val="100000"/>
                            </a:srgbClr>
                          </a:solidFill>
                          <a:latin typeface="AdihausDIN"/>
                        </a:rPr>
                        <a:t>• Tonal Y-3 logo on chest</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GK4516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SHORTS</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HT4669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YamamotoExposing strength in simplicity, Y-3 elevates a classic silhouette with subtle sophistication. The Classic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Casual shorts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Tie cord on elastic waist and zip fly</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Double-stitched side seams</a:t>
                      </a:r>
                    </a:p>
                    <a:p>
                      <a:pPr marL="47625" marR="0" lvl="0" indent="-47625" algn="l" fontAlgn="base">
                        <a:lnSpc>
                          <a:spcPct val="100000"/>
                        </a:lnSpc>
                      </a:pPr>
                      <a:r>
                        <a:rPr lang="en-US" sz="600" u="none" spc="0">
                          <a:solidFill>
                            <a:srgbClr val="000000">
                              <a:alpha val="100000"/>
                            </a:srgbClr>
                          </a:solidFill>
                          <a:latin typeface="AdihausDIN"/>
                        </a:rPr>
                        <a:t>• Double side pocket and back patch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HT4669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HBO79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8" name="Picture 2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LPD KNIT CREW</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HN1977</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Memories from the last 20 years of Y-3 are expressed through the Leopard Knit Crew Sweater. Exploring nostalgic exotics, the plush, fuzzy mohair wool build makes an impression in a bold animal print. An engineered Y-3 logo finishes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mohair sweater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Crewneck</a:t>
                      </a:r>
                    </a:p>
                    <a:p>
                      <a:pPr marL="47625" marR="0" lvl="0" indent="-47625" algn="l" fontAlgn="base">
                        <a:lnSpc>
                          <a:spcPct val="100000"/>
                        </a:lnSpc>
                      </a:pPr>
                      <a:r>
                        <a:rPr lang="en-US" sz="600" u="none" spc="0">
                          <a:solidFill>
                            <a:srgbClr val="000000">
                              <a:alpha val="100000"/>
                            </a:srgbClr>
                          </a:solidFill>
                          <a:latin typeface="AdihausDIN"/>
                        </a:rPr>
                        <a:t>• 79% wool, 9% nylon, 8% mohair, 4% viscose</a:t>
                      </a:r>
                    </a:p>
                    <a:p>
                      <a:pPr marL="47625" marR="0" lvl="0" indent="-47625" algn="l" fontAlgn="base">
                        <a:lnSpc>
                          <a:spcPct val="100000"/>
                        </a:lnSpc>
                      </a:pPr>
                      <a:r>
                        <a:rPr lang="en-US" sz="600" u="none" spc="0">
                          <a:solidFill>
                            <a:srgbClr val="000000">
                              <a:alpha val="100000"/>
                            </a:srgbClr>
                          </a:solidFill>
                          <a:latin typeface="AdihausDIN"/>
                        </a:rPr>
                        <a:t>• Soft, fuzzy feel</a:t>
                      </a:r>
                    </a:p>
                    <a:p>
                      <a:pPr marL="47625" marR="0" lvl="0" indent="-47625" algn="l" fontAlgn="base">
                        <a:lnSpc>
                          <a:spcPct val="100000"/>
                        </a:lnSpc>
                      </a:pPr>
                      <a:r>
                        <a:rPr lang="en-US" sz="600" u="none" spc="0">
                          <a:solidFill>
                            <a:srgbClr val="000000">
                              <a:alpha val="100000"/>
                            </a:srgbClr>
                          </a:solidFill>
                          <a:latin typeface="AdihausDIN"/>
                        </a:rPr>
                        <a:t>• Engineered leopard graphic</a:t>
                      </a:r>
                    </a:p>
                    <a:p>
                      <a:pPr marL="47625" marR="0" lvl="0" indent="-47625" algn="l" fontAlgn="base">
                        <a:lnSpc>
                          <a:spcPct val="100000"/>
                        </a:lnSpc>
                      </a:pPr>
                      <a:r>
                        <a:rPr lang="en-US" sz="600" u="none" spc="0">
                          <a:solidFill>
                            <a:srgbClr val="000000">
                              <a:alpha val="100000"/>
                            </a:srgbClr>
                          </a:solidFill>
                          <a:latin typeface="AdihausDIN"/>
                        </a:rPr>
                        <a:t>• Engineered Y-3 logo on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7" name="TextBox 2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319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W VE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Shifting temperatures mean more layers, and more opportunity for play. Instead of covering up your look with the Classic Puffy Down Vest, let the voluminous layer actually be the look. It makes an impression with its clean, sophisticated exterior, crafted from a premium wool blend. Goose down fill offers enhanced warmth. The detachable hood with an adjustable brim and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vest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tiecord-adjustable, detachable hood</a:t>
                      </a:r>
                    </a:p>
                    <a:p>
                      <a:pPr marL="47625" marR="0" lvl="0" indent="-47625" algn="l" fontAlgn="base">
                        <a:lnSpc>
                          <a:spcPct val="100000"/>
                        </a:lnSpc>
                      </a:pPr>
                      <a:r>
                        <a:rPr lang="en-US" sz="600" u="none" spc="0">
                          <a:solidFill>
                            <a:srgbClr val="000000">
                              <a:alpha val="100000"/>
                            </a:srgbClr>
                          </a:solidFill>
                          <a:latin typeface="AdihausDIN"/>
                        </a:rPr>
                        <a:t>• Shell: 60% wool, 40% polyester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Fill: 90% goose down, 10% feather</a:t>
                      </a:r>
                    </a:p>
                    <a:p>
                      <a:pPr marL="47625" marR="0" lvl="0" indent="-47625" algn="l" fontAlgn="base">
                        <a:lnSpc>
                          <a:spcPct val="100000"/>
                        </a:lnSpc>
                      </a:pPr>
                      <a:r>
                        <a:rPr lang="en-US" sz="600" u="none" spc="0">
                          <a:solidFill>
                            <a:srgbClr val="000000">
                              <a:alpha val="100000"/>
                            </a:srgbClr>
                          </a:solidFill>
                          <a:latin typeface="AdihausDIN"/>
                        </a:rPr>
                        <a:t>• Shoulder and other padding: 45% recycled polyester, 55% polyester</a:t>
                      </a:r>
                    </a:p>
                    <a:p>
                      <a:pPr marL="47625" marR="0" lvl="0" indent="-47625" algn="l" fontAlgn="base">
                        <a:lnSpc>
                          <a:spcPct val="100000"/>
                        </a:lnSpc>
                      </a:pPr>
                      <a:r>
                        <a:rPr lang="en-US" sz="600" u="none" spc="0">
                          <a:solidFill>
                            <a:srgbClr val="000000">
                              <a:alpha val="100000"/>
                            </a:srgbClr>
                          </a:solidFill>
                          <a:latin typeface="AdihausDIN"/>
                        </a:rPr>
                        <a:t>• 90% recycled polyester, 10% polyester</a:t>
                      </a:r>
                    </a:p>
                    <a:p>
                      <a:pPr marL="47625" marR="0" lvl="0" indent="-47625" algn="l" fontAlgn="base">
                        <a:lnSpc>
                          <a:spcPct val="100000"/>
                        </a:lnSpc>
                      </a:pPr>
                      <a:r>
                        <a:rPr lang="en-US" sz="600" u="none" spc="0">
                          <a:solidFill>
                            <a:srgbClr val="000000">
                              <a:alpha val="100000"/>
                            </a:srgbClr>
                          </a:solidFill>
                          <a:latin typeface="AdihausDIN"/>
                        </a:rPr>
                        <a:t>• Inner zip pockets, side zip pockets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I7245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7" name="Picture 1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a:t>
            </a:r>
          </a:p>
        </p:txBody>
      </p:sp>
      <p:sp>
        <p:nvSpPr>
          <p:cNvPr id="6" name="TextBox 5"/>
          <p:cNvSpPr txBox="1"/>
          <p:nvPr/>
        </p:nvSpPr>
        <p:spPr>
          <a:xfrm>
            <a:off x="238125" y="762000"/>
            <a:ext cx="3905250" cy="952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Keylook 3</a:t>
            </a:r>
          </a:p>
        </p:txBody>
      </p:sp>
      <p:pic>
        <p:nvPicPr>
          <p:cNvPr id="7" name="Picture 6"/>
          <p:cNvPicPr>
            <a:picLocks noChangeAspect="1"/>
          </p:cNvPicPr>
          <p:nvPr/>
        </p:nvPicPr>
        <p:blipFill>
          <a:blip r:embed="rId4"/>
          <a:stretch>
            <a:fillRect/>
          </a:stretch>
        </p:blipFill>
        <p:spPr>
          <a:xfrm>
            <a:off x="285750" y="1428750"/>
            <a:ext cx="1905000" cy="2190750"/>
          </a:xfrm>
          <a:prstGeom prst="rect">
            <a:avLst/>
          </a:prstGeom>
        </p:spPr>
      </p:pic>
      <p:pic>
        <p:nvPicPr>
          <p:cNvPr id="8" name="Picture 7"/>
          <p:cNvPicPr>
            <a:picLocks noChangeAspect="1"/>
          </p:cNvPicPr>
          <p:nvPr/>
        </p:nvPicPr>
        <p:blipFill>
          <a:blip r:embed="rId5"/>
          <a:stretch>
            <a:fillRect/>
          </a:stretch>
        </p:blipFill>
        <p:spPr>
          <a:xfrm>
            <a:off x="2190750" y="1714500"/>
            <a:ext cx="2095500" cy="2095500"/>
          </a:xfrm>
          <a:prstGeom prst="rect">
            <a:avLst/>
          </a:prstGeom>
        </p:spPr>
      </p:pic>
      <p:pic>
        <p:nvPicPr>
          <p:cNvPr id="9" name="Picture 8"/>
          <p:cNvPicPr>
            <a:picLocks noChangeAspect="1"/>
          </p:cNvPicPr>
          <p:nvPr/>
        </p:nvPicPr>
        <p:blipFill>
          <a:blip r:embed="rId6"/>
          <a:stretch>
            <a:fillRect/>
          </a:stretch>
        </p:blipFill>
        <p:spPr>
          <a:xfrm>
            <a:off x="4857750" y="952500"/>
            <a:ext cx="2095500" cy="2857500"/>
          </a:xfrm>
          <a:prstGeom prst="rect">
            <a:avLst/>
          </a:prstGeom>
        </p:spPr>
      </p:pic>
      <p:pic>
        <p:nvPicPr>
          <p:cNvPr id="10" name="Picture 9"/>
          <p:cNvPicPr>
            <a:picLocks noChangeAspect="1"/>
          </p:cNvPicPr>
          <p:nvPr/>
        </p:nvPicPr>
        <p:blipFill>
          <a:blip r:embed="rId7"/>
          <a:stretch>
            <a:fillRect/>
          </a:stretch>
        </p:blipFill>
        <p:spPr>
          <a:xfrm>
            <a:off x="7143750" y="952500"/>
            <a:ext cx="1619250" cy="1619250"/>
          </a:xfrm>
          <a:prstGeom prst="rect">
            <a:avLst/>
          </a:prstGeom>
        </p:spPr>
      </p:pic>
      <p:pic>
        <p:nvPicPr>
          <p:cNvPr id="11" name="Picture 10"/>
          <p:cNvPicPr>
            <a:picLocks noChangeAspect="1"/>
          </p:cNvPicPr>
          <p:nvPr/>
        </p:nvPicPr>
        <p:blipFill>
          <a:blip r:embed="rId8"/>
          <a:stretch>
            <a:fillRect/>
          </a:stretch>
        </p:blipFill>
        <p:spPr>
          <a:xfrm>
            <a:off x="7143750" y="2857500"/>
            <a:ext cx="1619250" cy="1619250"/>
          </a:xfrm>
          <a:prstGeom prst="rect">
            <a:avLst/>
          </a:prstGeom>
        </p:spPr>
      </p:pic>
      <p:pic>
        <p:nvPicPr>
          <p:cNvPr id="12" name="Picture 11"/>
          <p:cNvPicPr>
            <a:picLocks noChangeAspect="1"/>
          </p:cNvPicPr>
          <p:nvPr/>
        </p:nvPicPr>
        <p:blipFill>
          <a:blip/>
          <a:stretch>
            <a:fillRect/>
          </a:stretch>
        </p:blipFill>
        <p:spPr>
          <a:xfrm>
            <a:off x="285750" y="1428750"/>
            <a:ext cx="1905000" cy="2190750"/>
          </a:xfrm>
          <a:prstGeom prst="rect">
            <a:avLst/>
          </a:prstGeom>
        </p:spPr>
      </p:pic>
      <p:sp>
        <p:nvSpPr>
          <p:cNvPr id="13" name="TextBox 12"/>
          <p:cNvSpPr txBox="1"/>
          <p:nvPr/>
        </p:nvSpPr>
        <p:spPr>
          <a:xfrm>
            <a:off x="2190750" y="1714500"/>
            <a:ext cx="2095500" cy="2095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4857750" y="952500"/>
            <a:ext cx="2095500" cy="2857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5" name="TextBox 14"/>
          <p:cNvSpPr txBox="1"/>
          <p:nvPr/>
        </p:nvSpPr>
        <p:spPr>
          <a:xfrm>
            <a:off x="7143750" y="952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
        <p:nvSpPr>
          <p:cNvPr id="16" name="TextBox 15"/>
          <p:cNvSpPr txBox="1"/>
          <p:nvPr/>
        </p:nvSpPr>
        <p:spPr>
          <a:xfrm>
            <a:off x="7143750" y="2857500"/>
            <a:ext cx="1619250" cy="161925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RS SHRT</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Y-3's foundation is clear with the Classic Ripstop Overshirt. Minimalist yet detailed, the draped, collared shirt has a front zip closure and is finished with patch pockets on the lower body.Made in part wit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Y-3 overshirt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Patch pockets</a:t>
                      </a:r>
                    </a:p>
                    <a:p>
                      <a:pPr marL="47625" marR="0" lvl="0" indent="-47625" algn="l" fontAlgn="base">
                        <a:lnSpc>
                          <a:spcPct val="100000"/>
                        </a:lnSpc>
                      </a:pPr>
                      <a:r>
                        <a:rPr lang="en-US" sz="600" u="none" spc="0">
                          <a:solidFill>
                            <a:srgbClr val="000000">
                              <a:alpha val="100000"/>
                            </a:srgbClr>
                          </a:solidFill>
                          <a:latin typeface="AdihausDIN"/>
                        </a:rPr>
                        <a:t>• Y-3 heat-transfer logo</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JH114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RS SHRT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Y-3's foundation is clear with the Classic Ripstop Overshirt. Minimalist yet detailed, the draped, collared shirt has a front zip closure and is finished with patch pockets on the lower body.Made in part wit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relaxed Y-3 overshirt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Patch pockets</a:t>
                      </a:r>
                    </a:p>
                    <a:p>
                      <a:pPr marL="47625" marR="0" lvl="0" indent="-47625" algn="l" fontAlgn="base">
                        <a:lnSpc>
                          <a:spcPct val="100000"/>
                        </a:lnSpc>
                      </a:pPr>
                      <a:r>
                        <a:rPr lang="en-US" sz="600" u="none" spc="0">
                          <a:solidFill>
                            <a:srgbClr val="000000">
                              <a:alpha val="100000"/>
                            </a:srgbClr>
                          </a:solidFill>
                          <a:latin typeface="AdihausDIN"/>
                        </a:rPr>
                        <a:t>• Y-3 heat-transfer logo</a:t>
                      </a:r>
                    </a:p>
                    <a:p>
                      <a:pPr marL="47625" marR="0" lvl="0" indent="-47625" algn="l" fontAlgn="base">
                        <a:lnSpc>
                          <a:spcPct val="100000"/>
                        </a:lnSpc>
                      </a:pPr>
                      <a:r>
                        <a:rPr lang="en-US" sz="600" u="none" spc="0">
                          <a:solidFill>
                            <a:srgbClr val="000000">
                              <a:alpha val="100000"/>
                            </a:srgbClr>
                          </a:solidFill>
                          <a:latin typeface="AdihausDIN"/>
                        </a:rPr>
                        <a:t>• Contains a minimum of 25% recycled content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JH114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VEST</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HS9813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clothes. The result is timeless pieces, made to last. The Classic Short Puffy Down Vest is crafted from crinkled nylon with goose down filling for enhanced warmth. Adjustable details on the hood, brim and hem customise the look to your needs.Made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vest made in part with recycled materials</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Padding: 90% goose down, 10% feather</a:t>
                      </a:r>
                    </a:p>
                    <a:p>
                      <a:pPr marL="47625" marR="0" lvl="0" indent="-47625" algn="l" fontAlgn="base">
                        <a:lnSpc>
                          <a:spcPct val="100000"/>
                        </a:lnSpc>
                      </a:pPr>
                      <a:r>
                        <a:rPr lang="en-US" sz="600" u="none" spc="0">
                          <a:solidFill>
                            <a:srgbClr val="000000">
                              <a:alpha val="100000"/>
                            </a:srgbClr>
                          </a:solidFill>
                          <a:latin typeface="AdihausDIN"/>
                        </a:rPr>
                        <a:t>• Inner zip pockets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Drawcord-adjustable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HS9813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KO077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VEST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clothes. The result is timeless pieces, made to last. The Classic Short Puffy Down Vest is crafted from crinkled nylon with goose down filling for enhanced warmth. Adjustable details on the hood, brim and hem customise the look to your needs.Made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Y-3 vest made in part with recycled materials</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Padding: 90% goose down, 10% feather</a:t>
                      </a:r>
                    </a:p>
                    <a:p>
                      <a:pPr marL="47625" marR="0" lvl="0" indent="-47625" algn="l" fontAlgn="base">
                        <a:lnSpc>
                          <a:spcPct val="100000"/>
                        </a:lnSpc>
                      </a:pPr>
                      <a:r>
                        <a:rPr lang="en-US" sz="600" u="none" spc="0">
                          <a:solidFill>
                            <a:srgbClr val="000000">
                              <a:alpha val="100000"/>
                            </a:srgbClr>
                          </a:solidFill>
                          <a:latin typeface="AdihausDIN"/>
                        </a:rPr>
                        <a:t>• Inner zip pockets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Drawcord-adjustable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KO077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 LS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3-Stripes Long Sleeve Tee combines inspiration from exotic prints and football kits. The woven fabric features a subtle leopard print, complemented with logos throughout. The relaxed fit creates a deeper sense of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print Y-3 t-shirt inspired by football jerseys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Allover leopard print</a:t>
                      </a:r>
                    </a:p>
                    <a:p>
                      <a:pPr marL="47625" marR="0" lvl="0" indent="-47625" algn="l" fontAlgn="base">
                        <a:lnSpc>
                          <a:spcPct val="100000"/>
                        </a:lnSpc>
                      </a:pPr>
                      <a:r>
                        <a:rPr lang="en-US" sz="600" u="none" spc="0">
                          <a:solidFill>
                            <a:srgbClr val="000000">
                              <a:alpha val="100000"/>
                            </a:srgbClr>
                          </a:solidFill>
                          <a:latin typeface="AdihausDIN"/>
                        </a:rPr>
                        <a:t>• Small Y-3 logo</a:t>
                      </a:r>
                    </a:p>
                    <a:p>
                      <a:pPr marL="47625" marR="0" lvl="0" indent="-47625" algn="l" fontAlgn="base">
                        <a:lnSpc>
                          <a:spcPct val="100000"/>
                        </a:lnSpc>
                      </a:pPr>
                      <a:r>
                        <a:rPr lang="en-US" sz="600" u="none" spc="0">
                          <a:solidFill>
                            <a:srgbClr val="000000">
                              <a:alpha val="100000"/>
                            </a:srgbClr>
                          </a:solidFill>
                          <a:latin typeface="AdihausDIN"/>
                        </a:rPr>
                        <a:t>• Yohji Yamamoto wordmark on the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L4182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 LS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HS9876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graphicFrame>
        <p:nvGraphicFramePr>
          <p:cNvPr id="11" name="Table 10"/>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3-Stripes Long Sleeve Tee combines inspiration from exotic prints and football kits. The woven fabric features a subtle leopard print, complemented with logos throughout. The relaxed fit creates a deeper sense of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print Y-3 t-shirt inspired by football jerseys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Allover leopard print</a:t>
                      </a:r>
                    </a:p>
                    <a:p>
                      <a:pPr marL="47625" marR="0" lvl="0" indent="-47625" algn="l" fontAlgn="base">
                        <a:lnSpc>
                          <a:spcPct val="100000"/>
                        </a:lnSpc>
                      </a:pPr>
                      <a:r>
                        <a:rPr lang="en-US" sz="600" u="none" spc="0">
                          <a:solidFill>
                            <a:srgbClr val="000000">
                              <a:alpha val="100000"/>
                            </a:srgbClr>
                          </a:solidFill>
                          <a:latin typeface="AdihausDIN"/>
                        </a:rPr>
                        <a:t>• Small Y-3 logo</a:t>
                      </a:r>
                    </a:p>
                    <a:p>
                      <a:pPr marL="47625" marR="0" lvl="0" indent="-47625" algn="l" fontAlgn="base">
                        <a:lnSpc>
                          <a:spcPct val="100000"/>
                        </a:lnSpc>
                      </a:pPr>
                      <a:r>
                        <a:rPr lang="en-US" sz="600" u="none" spc="0">
                          <a:solidFill>
                            <a:srgbClr val="000000">
                              <a:alpha val="100000"/>
                            </a:srgbClr>
                          </a:solidFill>
                          <a:latin typeface="AdihausDIN"/>
                        </a:rPr>
                        <a:t>• Yohji Yamamoto wordmark on the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L4182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2" name="TextBox 11"/>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3" name="TextBox 12"/>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5" name="TextBox 14"/>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6" name="TextBox 15"/>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17" name="TextBox 16"/>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18" name="TextBox 17"/>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19" name="TextBox 18"/>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0" name="TextBox 19"/>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GTX PARKA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HB3317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water-resistant down jacket by Y-3. The shifting temperatures mean more layers, and more opportunity for play. Make the Y-3 Classic Cotton GORE-TEX Down Parka the highlight, not just the cover up. The sophisticated design has an effortless, relaxed shape crafted from breathable, water-resistant two-layer GORE-TEX fabric. A hidden elastic tiecord at the waist adjusts the shape.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Water-resistant front zip with snap-button storm flap</a:t>
                      </a:r>
                    </a:p>
                    <a:p>
                      <a:pPr marL="47625" marR="0" lvl="0" indent="-47625" algn="l" fontAlgn="base">
                        <a:lnSpc>
                          <a:spcPct val="100000"/>
                        </a:lnSpc>
                      </a:pPr>
                      <a:r>
                        <a:rPr lang="en-US" sz="600" u="none" spc="0">
                          <a:solidFill>
                            <a:srgbClr val="000000">
                              <a:alpha val="100000"/>
                            </a:srgbClr>
                          </a:solidFill>
                          <a:latin typeface="AdihausDIN"/>
                        </a:rPr>
                        <a:t>• Shell: Two-layer GORE-TEX 70% cotton, 30% nylon plain weave</a:t>
                      </a:r>
                    </a:p>
                    <a:p>
                      <a:pPr marL="47625" marR="0" lvl="0" indent="-47625" algn="l" fontAlgn="base">
                        <a:lnSpc>
                          <a:spcPct val="100000"/>
                        </a:lnSpc>
                      </a:pPr>
                      <a:r>
                        <a:rPr lang="en-US" sz="600" u="none" spc="0">
                          <a:solidFill>
                            <a:srgbClr val="000000">
                              <a:alpha val="100000"/>
                            </a:srgbClr>
                          </a:solidFill>
                          <a:latin typeface="AdihausDIN"/>
                        </a:rPr>
                        <a:t>• Fill: 90% duck down, 10% feathers</a:t>
                      </a:r>
                    </a:p>
                    <a:p>
                      <a:pPr marL="47625" marR="0" lvl="0" indent="-47625" algn="l" fontAlgn="base">
                        <a:lnSpc>
                          <a:spcPct val="100000"/>
                        </a:lnSpc>
                      </a:pPr>
                      <a:r>
                        <a:rPr lang="en-US" sz="600" u="none" spc="0">
                          <a:solidFill>
                            <a:srgbClr val="000000">
                              <a:alpha val="100000"/>
                            </a:srgbClr>
                          </a:solidFill>
                          <a:latin typeface="AdihausDIN"/>
                        </a:rPr>
                        <a:t>• Hidden chest and side pockets</a:t>
                      </a:r>
                    </a:p>
                    <a:p>
                      <a:pPr marL="47625" marR="0" lvl="0" indent="-47625" algn="l" fontAlgn="base">
                        <a:lnSpc>
                          <a:spcPct val="100000"/>
                        </a:lnSpc>
                      </a:pPr>
                      <a:r>
                        <a:rPr lang="en-US" sz="600" u="none" spc="0">
                          <a:solidFill>
                            <a:srgbClr val="000000">
                              <a:alpha val="100000"/>
                            </a:srgbClr>
                          </a:solidFill>
                          <a:latin typeface="AdihausDIN"/>
                        </a:rPr>
                        <a:t>• Inner zip and drop-in pockets</a:t>
                      </a:r>
                    </a:p>
                    <a:p>
                      <a:pPr marL="47625" marR="0" lvl="0" indent="-47625" algn="l" fontAlgn="base">
                        <a:lnSpc>
                          <a:spcPct val="100000"/>
                        </a:lnSpc>
                      </a:pPr>
                      <a:r>
                        <a:rPr lang="en-US" sz="600" u="none" spc="0">
                          <a:solidFill>
                            <a:srgbClr val="000000">
                              <a:alpha val="100000"/>
                            </a:srgbClr>
                          </a:solidFill>
                          <a:latin typeface="AdihausDIN"/>
                        </a:rPr>
                        <a:t>• Hidden ribbed cuffs and collar</a:t>
                      </a:r>
                    </a:p>
                    <a:p>
                      <a:pPr marL="47625" marR="0" lvl="0" indent="-47625" algn="l" fontAlgn="base">
                        <a:lnSpc>
                          <a:spcPct val="100000"/>
                        </a:lnSpc>
                      </a:pPr>
                      <a:r>
                        <a:rPr lang="en-US" sz="600" u="none" spc="0">
                          <a:solidFill>
                            <a:srgbClr val="000000">
                              <a:alpha val="100000"/>
                            </a:srgbClr>
                          </a:solidFill>
                          <a:latin typeface="AdihausDIN"/>
                        </a:rPr>
                        <a:t>• Hidden elastic tiecord on waist</a:t>
                      </a:r>
                    </a:p>
                    <a:p>
                      <a:pPr marL="47625" marR="0" lvl="0" indent="-47625" algn="l" fontAlgn="base">
                        <a:lnSpc>
                          <a:spcPct val="100000"/>
                        </a:lnSpc>
                      </a:pPr>
                      <a:r>
                        <a:rPr lang="en-US" sz="600" u="none" spc="0">
                          <a:solidFill>
                            <a:srgbClr val="000000">
                              <a:alpha val="100000"/>
                            </a:srgbClr>
                          </a:solidFill>
                          <a:latin typeface="AdihausDIN"/>
                        </a:rPr>
                        <a:t>• Y-3 and GORE-TEX logos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HB3317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L6058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CO GTX JKT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HB3462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down jacket by Y-3. The unassuming exterior of the Y-3 Classic CO GORE-TEX Harrington Jacket surprises with its concealed functional elements. Hidden pockets and hidden shaped cuffs add to the design, while down fill and a removable hood focus on elevated warmth and customisable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stowaway hood</a:t>
                      </a:r>
                    </a:p>
                    <a:p>
                      <a:pPr marL="47625" marR="0" lvl="0" indent="-47625" algn="l" fontAlgn="base">
                        <a:lnSpc>
                          <a:spcPct val="100000"/>
                        </a:lnSpc>
                      </a:pPr>
                      <a:r>
                        <a:rPr lang="en-US" sz="600" u="none" spc="0">
                          <a:solidFill>
                            <a:srgbClr val="000000">
                              <a:alpha val="100000"/>
                            </a:srgbClr>
                          </a:solidFill>
                          <a:latin typeface="AdihausDIN"/>
                        </a:rPr>
                        <a:t>• Shell: GORE-TEX 70% cotton, 30% nylon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Fill: HyperDRY™ 90% duck down, 10% feathers</a:t>
                      </a:r>
                    </a:p>
                    <a:p>
                      <a:pPr marL="47625" marR="0" lvl="0" indent="-47625" algn="l" fontAlgn="base">
                        <a:lnSpc>
                          <a:spcPct val="100000"/>
                        </a:lnSpc>
                      </a:pPr>
                      <a:r>
                        <a:rPr lang="en-US" sz="600" u="none" spc="0">
                          <a:solidFill>
                            <a:srgbClr val="000000">
                              <a:alpha val="100000"/>
                            </a:srgbClr>
                          </a:solidFill>
                          <a:latin typeface="AdihausDIN"/>
                        </a:rPr>
                        <a:t>• Fully seam-sealed</a:t>
                      </a:r>
                    </a:p>
                    <a:p>
                      <a:pPr marL="47625" marR="0" lvl="0" indent="-47625" algn="l" fontAlgn="base">
                        <a:lnSpc>
                          <a:spcPct val="100000"/>
                        </a:lnSpc>
                      </a:pPr>
                      <a:r>
                        <a:rPr lang="en-US" sz="600" u="none" spc="0">
                          <a:solidFill>
                            <a:srgbClr val="000000">
                              <a:alpha val="100000"/>
                            </a:srgbClr>
                          </a:solidFill>
                          <a:latin typeface="AdihausDIN"/>
                        </a:rPr>
                        <a:t>• Hidden front pockets</a:t>
                      </a:r>
                    </a:p>
                    <a:p>
                      <a:pPr marL="47625" marR="0" lvl="0" indent="-47625" algn="l" fontAlgn="base">
                        <a:lnSpc>
                          <a:spcPct val="100000"/>
                        </a:lnSpc>
                      </a:pPr>
                      <a:r>
                        <a:rPr lang="en-US" sz="600" u="none" spc="0">
                          <a:solidFill>
                            <a:srgbClr val="000000">
                              <a:alpha val="100000"/>
                            </a:srgbClr>
                          </a:solidFill>
                          <a:latin typeface="AdihausDIN"/>
                        </a:rPr>
                        <a:t>• back storage pocket</a:t>
                      </a:r>
                    </a:p>
                    <a:p>
                      <a:pPr marL="47625" marR="0" lvl="0" indent="-47625" algn="l" fontAlgn="base">
                        <a:lnSpc>
                          <a:spcPct val="100000"/>
                        </a:lnSpc>
                      </a:pPr>
                      <a:r>
                        <a:rPr lang="en-US" sz="600" u="none" spc="0">
                          <a:solidFill>
                            <a:srgbClr val="000000">
                              <a:alpha val="100000"/>
                            </a:srgbClr>
                          </a:solidFill>
                          <a:latin typeface="AdihausDIN"/>
                        </a:rPr>
                        <a:t>• Hidden cuffs and ribbed hem</a:t>
                      </a:r>
                    </a:p>
                    <a:p>
                      <a:pPr marL="47625" marR="0" lvl="0" indent="-47625" algn="l" fontAlgn="base">
                        <a:lnSpc>
                          <a:spcPct val="100000"/>
                        </a:lnSpc>
                      </a:pPr>
                      <a:r>
                        <a:rPr lang="en-US" sz="600" u="none" spc="0">
                          <a:solidFill>
                            <a:srgbClr val="000000">
                              <a:alpha val="100000"/>
                            </a:srgbClr>
                          </a:solidFill>
                          <a:latin typeface="AdihausDIN"/>
                        </a:rPr>
                        <a:t>• Y-3 and GORE-TEX logos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HB3462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N0998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RGTX COAT</a:t>
            </a:r>
          </a:p>
        </p:txBody>
      </p:sp>
      <p:sp>
        <p:nvSpPr>
          <p:cNvPr id="8" name="TextBox 7"/>
          <p:cNvSpPr txBox="1"/>
          <p:nvPr/>
        </p:nvSpPr>
        <p:spPr>
          <a:xfrm>
            <a:off x="285750" y="1333500"/>
            <a:ext cx="285750" cy="381000"/>
          </a:xfrm>
          <a:prstGeom prst="rect">
            <a:avLst/>
          </a:prstGeom>
          <a:solidFill>
            <a:srgbClr val="29282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HP1346</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CHARCOAL MELANGE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Melton GORE-TEX Coat is tailored to be entirely waterproof and features light padding for enhanced warmth. External seams are sealed, ensuring protection from the elements. A zip panel extends across the front, with pockets concealed underneath.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fully waterproof jacket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folded collar</a:t>
                      </a:r>
                    </a:p>
                    <a:p>
                      <a:pPr marL="47625" marR="0" lvl="0" indent="-47625" algn="l" fontAlgn="base">
                        <a:lnSpc>
                          <a:spcPct val="100000"/>
                        </a:lnSpc>
                      </a:pPr>
                      <a:r>
                        <a:rPr lang="en-US" sz="600" u="none" spc="0">
                          <a:solidFill>
                            <a:srgbClr val="000000">
                              <a:alpha val="100000"/>
                            </a:srgbClr>
                          </a:solidFill>
                          <a:latin typeface="AdihausDIN"/>
                        </a:rPr>
                        <a:t>• GORE-TEX 48% wool, 31% nylon, 21% polyester plain weave</a:t>
                      </a:r>
                    </a:p>
                    <a:p>
                      <a:pPr marL="47625" marR="0" lvl="0" indent="-47625" algn="l" fontAlgn="base">
                        <a:lnSpc>
                          <a:spcPct val="100000"/>
                        </a:lnSpc>
                      </a:pPr>
                      <a:r>
                        <a:rPr lang="en-US" sz="600" u="none" spc="0">
                          <a:solidFill>
                            <a:srgbClr val="000000">
                              <a:alpha val="100000"/>
                            </a:srgbClr>
                          </a:solidFill>
                          <a:latin typeface="AdihausDIN"/>
                        </a:rPr>
                        <a:t>• PrimaLoft® insulation for warmth, even in wet conditions</a:t>
                      </a:r>
                    </a:p>
                    <a:p>
                      <a:pPr marL="47625" marR="0" lvl="0" indent="-47625" algn="l" fontAlgn="base">
                        <a:lnSpc>
                          <a:spcPct val="100000"/>
                        </a:lnSpc>
                      </a:pPr>
                      <a:r>
                        <a:rPr lang="en-US" sz="600" u="none" spc="0">
                          <a:solidFill>
                            <a:srgbClr val="000000">
                              <a:alpha val="100000"/>
                            </a:srgbClr>
                          </a:solidFill>
                          <a:latin typeface="AdihausDIN"/>
                        </a:rPr>
                        <a:t>• Fully seam-sealed</a:t>
                      </a:r>
                    </a:p>
                    <a:p>
                      <a:pPr marL="47625" marR="0" lvl="0" indent="-47625" algn="l" fontAlgn="base">
                        <a:lnSpc>
                          <a:spcPct val="100000"/>
                        </a:lnSpc>
                      </a:pPr>
                      <a:r>
                        <a:rPr lang="en-US" sz="600" u="none" spc="0">
                          <a:solidFill>
                            <a:srgbClr val="000000">
                              <a:alpha val="100000"/>
                            </a:srgbClr>
                          </a:solidFill>
                          <a:latin typeface="AdihausDIN"/>
                        </a:rPr>
                        <a:t>• Hidden zip chest pocket</a:t>
                      </a:r>
                    </a:p>
                    <a:p>
                      <a:pPr marL="47625" marR="0" lvl="0" indent="-47625" algn="l" fontAlgn="base">
                        <a:lnSpc>
                          <a:spcPct val="100000"/>
                        </a:lnSpc>
                      </a:pPr>
                      <a:r>
                        <a:rPr lang="en-US" sz="600" u="none" spc="0">
                          <a:solidFill>
                            <a:srgbClr val="000000">
                              <a:alpha val="100000"/>
                            </a:srgbClr>
                          </a:solidFill>
                          <a:latin typeface="AdihausDIN"/>
                        </a:rPr>
                        <a:t>• Snap-button front pockets</a:t>
                      </a:r>
                    </a:p>
                    <a:p>
                      <a:pPr marL="47625" marR="0" lvl="0" indent="-47625" algn="l" fontAlgn="base">
                        <a:lnSpc>
                          <a:spcPct val="100000"/>
                        </a:lnSpc>
                      </a:pPr>
                      <a:r>
                        <a:rPr lang="en-US" sz="600" u="none" spc="0">
                          <a:solidFill>
                            <a:srgbClr val="000000">
                              <a:alpha val="100000"/>
                            </a:srgbClr>
                          </a:solidFill>
                          <a:latin typeface="AdihausDIN"/>
                        </a:rPr>
                        <a:t>• Zip hand pockets</a:t>
                      </a:r>
                    </a:p>
                    <a:p>
                      <a:pPr marL="47625" marR="0" lvl="0" indent="-47625" algn="l" fontAlgn="base">
                        <a:lnSpc>
                          <a:spcPct val="100000"/>
                        </a:lnSpc>
                      </a:pPr>
                      <a:r>
                        <a:rPr lang="en-US" sz="600" u="none" spc="0">
                          <a:solidFill>
                            <a:srgbClr val="000000">
                              <a:alpha val="100000"/>
                            </a:srgbClr>
                          </a:solidFill>
                          <a:latin typeface="AdihausDIN"/>
                        </a:rPr>
                        <a:t>• Y-3 and GORE-TEX logos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HP1346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O6698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329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CO GTX PRK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HB3452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breathable, weatherproof jacket by Y-3. The Y-3 Classic CO GORE-TEX Down Parka has a sophisticated exterior concealing a plethora of functional details. Ribbed cuffs, an internal baffling construction and hidden hand pockets beneath the waist belt all surprise with their placement. The relaxed shape layers effortlessly, with a water- and windproof GORE-TEX design to block out the elements.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storm flap and hood</a:t>
                      </a:r>
                    </a:p>
                    <a:p>
                      <a:pPr marL="47625" marR="0" lvl="0" indent="-47625" algn="l" fontAlgn="base">
                        <a:lnSpc>
                          <a:spcPct val="100000"/>
                        </a:lnSpc>
                      </a:pPr>
                      <a:r>
                        <a:rPr lang="en-US" sz="600" u="none" spc="0">
                          <a:solidFill>
                            <a:srgbClr val="000000">
                              <a:alpha val="100000"/>
                            </a:srgbClr>
                          </a:solidFill>
                          <a:latin typeface="AdihausDIN"/>
                        </a:rPr>
                        <a:t>• GORE-TEX 70% cotton, 30% nylon plain weave</a:t>
                      </a:r>
                    </a:p>
                    <a:p>
                      <a:pPr marL="47625" marR="0" lvl="0" indent="-47625" algn="l" fontAlgn="base">
                        <a:lnSpc>
                          <a:spcPct val="100000"/>
                        </a:lnSpc>
                      </a:pPr>
                      <a:r>
                        <a:rPr lang="en-US" sz="600" u="none" spc="0">
                          <a:solidFill>
                            <a:srgbClr val="000000">
                              <a:alpha val="100000"/>
                            </a:srgbClr>
                          </a:solidFill>
                          <a:latin typeface="AdihausDIN"/>
                        </a:rPr>
                        <a:t>• Fill: HyperDRY™ 90% duck down, 10% feathers</a:t>
                      </a:r>
                    </a:p>
                    <a:p>
                      <a:pPr marL="47625" marR="0" lvl="0" indent="-47625" algn="l" fontAlgn="base">
                        <a:lnSpc>
                          <a:spcPct val="100000"/>
                        </a:lnSpc>
                      </a:pPr>
                      <a:r>
                        <a:rPr lang="en-US" sz="600" u="none" spc="0">
                          <a:solidFill>
                            <a:srgbClr val="000000">
                              <a:alpha val="100000"/>
                            </a:srgbClr>
                          </a:solidFill>
                          <a:latin typeface="AdihausDIN"/>
                        </a:rPr>
                        <a:t>• Double-entry chest pocket</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Inner zip pocket</a:t>
                      </a:r>
                    </a:p>
                    <a:p>
                      <a:pPr marL="47625" marR="0" lvl="0" indent="-47625" algn="l" fontAlgn="base">
                        <a:lnSpc>
                          <a:spcPct val="100000"/>
                        </a:lnSpc>
                      </a:pPr>
                      <a:r>
                        <a:rPr lang="en-US" sz="600" u="none" spc="0">
                          <a:solidFill>
                            <a:srgbClr val="000000">
                              <a:alpha val="100000"/>
                            </a:srgbClr>
                          </a:solidFill>
                          <a:latin typeface="AdihausDIN"/>
                        </a:rPr>
                        <a:t>• Adjustable waist strap</a:t>
                      </a:r>
                    </a:p>
                    <a:p>
                      <a:pPr marL="47625" marR="0" lvl="0" indent="-47625" algn="l" fontAlgn="base">
                        <a:lnSpc>
                          <a:spcPct val="100000"/>
                        </a:lnSpc>
                      </a:pPr>
                      <a:r>
                        <a:rPr lang="en-US" sz="600" u="none" spc="0">
                          <a:solidFill>
                            <a:srgbClr val="000000">
                              <a:alpha val="100000"/>
                            </a:srgbClr>
                          </a:solidFill>
                          <a:latin typeface="AdihausDIN"/>
                        </a:rPr>
                        <a:t>• Ribbed inner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HB3452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OO357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0" name="Picture 2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SLIDE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HR1938</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Y-3 adds dramatics to a celebrated adidas style with an exaggerated silhouette. The Y-3 Slides have a bulky, statement design crafted with a PU-coated synthetic microfibre upper. They offer enhanced cushioning for unparalleled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Platform slides by Y-3</a:t>
                      </a:r>
                    </a:p>
                    <a:p>
                      <a:pPr marL="47625" marR="0" lvl="0" indent="-47625" algn="l" fontAlgn="base">
                        <a:lnSpc>
                          <a:spcPct val="100000"/>
                        </a:lnSpc>
                      </a:pPr>
                      <a:r>
                        <a:rPr lang="en-US" sz="600" u="none" spc="0">
                          <a:solidFill>
                            <a:srgbClr val="000000">
                              <a:alpha val="100000"/>
                            </a:srgbClr>
                          </a:solidFill>
                          <a:latin typeface="AdihausDIN"/>
                        </a:rPr>
                        <a:t>• Slip-on</a:t>
                      </a:r>
                    </a:p>
                    <a:p>
                      <a:pPr marL="47625" marR="0" lvl="0" indent="-47625" algn="l" fontAlgn="base">
                        <a:lnSpc>
                          <a:spcPct val="100000"/>
                        </a:lnSpc>
                      </a:pPr>
                      <a:r>
                        <a:rPr lang="en-US" sz="600" u="none" spc="0">
                          <a:solidFill>
                            <a:srgbClr val="000000">
                              <a:alpha val="100000"/>
                            </a:srgbClr>
                          </a:solidFill>
                          <a:latin typeface="AdihausDIN"/>
                        </a:rPr>
                        <a:t>• Heavy tumbled leather upper</a:t>
                      </a:r>
                    </a:p>
                    <a:p>
                      <a:pPr marL="47625" marR="0" lvl="0" indent="-47625" algn="l" fontAlgn="base">
                        <a:lnSpc>
                          <a:spcPct val="100000"/>
                        </a:lnSpc>
                      </a:pPr>
                      <a:r>
                        <a:rPr lang="en-US" sz="600" u="none" spc="0">
                          <a:solidFill>
                            <a:srgbClr val="000000">
                              <a:alpha val="100000"/>
                            </a:srgbClr>
                          </a:solidFill>
                          <a:latin typeface="AdihausDIN"/>
                        </a:rPr>
                        <a:t>• PORON® cushioning</a:t>
                      </a:r>
                    </a:p>
                    <a:p>
                      <a:pPr marL="47625" marR="0" lvl="0" indent="-47625" algn="l" fontAlgn="base">
                        <a:lnSpc>
                          <a:spcPct val="100000"/>
                        </a:lnSpc>
                      </a:pPr>
                      <a:r>
                        <a:rPr lang="en-US" sz="600" u="none" spc="0">
                          <a:solidFill>
                            <a:srgbClr val="000000">
                              <a:alpha val="100000"/>
                            </a:srgbClr>
                          </a:solidFill>
                          <a:latin typeface="AdihausDIN"/>
                        </a:rPr>
                        <a:t>• Mesh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JUN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29" name="TextBox 2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CF CRG PNT</a:t>
            </a:r>
          </a:p>
        </p:txBody>
      </p:sp>
      <p:sp>
        <p:nvSpPr>
          <p:cNvPr id="8" name="TextBox 7"/>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worlds of sport and fashion come together on the Y-3 Classic Sport Uniform Cuffed Cargo Pants. One inf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Slouchy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Drawcord-adjustable waist and zip fly</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Cargo pockets</a:t>
                      </a:r>
                    </a:p>
                    <a:p>
                      <a:pPr marL="47625" marR="0" lvl="0" indent="-47625" algn="l" fontAlgn="base">
                        <a:lnSpc>
                          <a:spcPct val="100000"/>
                        </a:lnSpc>
                      </a:pPr>
                      <a:r>
                        <a:rPr lang="en-US" sz="600" u="none" spc="0">
                          <a:solidFill>
                            <a:srgbClr val="000000">
                              <a:alpha val="100000"/>
                            </a:srgbClr>
                          </a:solidFill>
                          <a:latin typeface="AdihausDIN"/>
                        </a:rPr>
                        <a:t>• Side pockets</a:t>
                      </a:r>
                    </a:p>
                    <a:p>
                      <a:pPr marL="47625" marR="0" lvl="0" indent="-47625" algn="l" fontAlgn="base">
                        <a:lnSpc>
                          <a:spcPct val="100000"/>
                        </a:lnSpc>
                      </a:pPr>
                      <a:r>
                        <a:rPr lang="en-US" sz="600" u="none" spc="0">
                          <a:solidFill>
                            <a:srgbClr val="000000">
                              <a:alpha val="100000"/>
                            </a:srgbClr>
                          </a:solidFill>
                          <a:latin typeface="AdihausDIN"/>
                        </a:rPr>
                        <a:t>• Back pockets with flap closure</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QY442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SHR LPRD DRS</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Memories from the last 20 years of Y-3 are expressed through the Sheer Leopard Print Dress. The avant-garde look creates an impression with a transparent, engineered-print leopard layer that dramatically drapes over a single jersey slip dress. It can be removed and worn as a jacket on its own, as can the sport-inspired, sleeveless dress crafted with football-inspired cutlines and details. Ribbed details play throughout both pieces.Our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versatile Y-3 dress with a sheer, long-sleeve top layer and an engineered leopard graphic</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Outer layer: Full zip</a:t>
                      </a:r>
                    </a:p>
                    <a:p>
                      <a:pPr marL="47625" marR="0" lvl="0" indent="-47625" algn="l" fontAlgn="base">
                        <a:lnSpc>
                          <a:spcPct val="100000"/>
                        </a:lnSpc>
                      </a:pPr>
                      <a:r>
                        <a:rPr lang="en-US" sz="600" u="none" spc="0">
                          <a:solidFill>
                            <a:srgbClr val="000000">
                              <a:alpha val="100000"/>
                            </a:srgbClr>
                          </a:solidFill>
                          <a:latin typeface="AdihausDIN"/>
                        </a:rPr>
                        <a:t>• Outer layer: 100% polyester plain weave</a:t>
                      </a:r>
                    </a:p>
                    <a:p>
                      <a:pPr marL="47625" marR="0" lvl="0" indent="-47625" algn="l" fontAlgn="base">
                        <a:lnSpc>
                          <a:spcPct val="100000"/>
                        </a:lnSpc>
                      </a:pPr>
                      <a:r>
                        <a:rPr lang="en-US" sz="600" u="none" spc="0">
                          <a:solidFill>
                            <a:srgbClr val="000000">
                              <a:alpha val="100000"/>
                            </a:srgbClr>
                          </a:solidFill>
                          <a:latin typeface="AdihausDIN"/>
                        </a:rPr>
                        <a:t>• Inner layer: 96% cotton, 4% elastane single jersey</a:t>
                      </a:r>
                    </a:p>
                    <a:p>
                      <a:pPr marL="47625" marR="0" lvl="0" indent="-47625" algn="l" fontAlgn="base">
                        <a:lnSpc>
                          <a:spcPct val="100000"/>
                        </a:lnSpc>
                      </a:pPr>
                      <a:r>
                        <a:rPr lang="en-US" sz="600" u="none" spc="0">
                          <a:solidFill>
                            <a:srgbClr val="000000">
                              <a:alpha val="100000"/>
                            </a:srgbClr>
                          </a:solidFill>
                          <a:latin typeface="AdihausDIN"/>
                        </a:rPr>
                        <a:t>• Outer layer: Sheer engineered-print leopard fabric</a:t>
                      </a:r>
                    </a:p>
                    <a:p>
                      <a:pPr marL="47625" marR="0" lvl="0" indent="-47625" algn="l" fontAlgn="base">
                        <a:lnSpc>
                          <a:spcPct val="100000"/>
                        </a:lnSpc>
                      </a:pPr>
                      <a:r>
                        <a:rPr lang="en-US" sz="600" u="none" spc="0">
                          <a:solidFill>
                            <a:srgbClr val="000000">
                              <a:alpha val="100000"/>
                            </a:srgbClr>
                          </a:solidFill>
                          <a:latin typeface="AdihausDIN"/>
                        </a:rPr>
                        <a:t>• Inner layer: V-neck</a:t>
                      </a:r>
                    </a:p>
                    <a:p>
                      <a:pPr marL="47625" marR="0" lvl="0" indent="-47625" algn="l" fontAlgn="base">
                        <a:lnSpc>
                          <a:spcPct val="100000"/>
                        </a:lnSpc>
                      </a:pPr>
                      <a:r>
                        <a:rPr lang="en-US" sz="600" u="none" spc="0">
                          <a:solidFill>
                            <a:srgbClr val="000000">
                              <a:alpha val="100000"/>
                            </a:srgbClr>
                          </a:solidFill>
                          <a:latin typeface="AdihausDIN"/>
                        </a:rPr>
                        <a:t>• Inner layer: Sleeveless with armhole binding</a:t>
                      </a:r>
                    </a:p>
                    <a:p>
                      <a:pPr marL="47625" marR="0" lvl="0" indent="-47625" algn="l" fontAlgn="base">
                        <a:lnSpc>
                          <a:spcPct val="100000"/>
                        </a:lnSpc>
                      </a:pPr>
                      <a:r>
                        <a:rPr lang="en-US" sz="600" u="none" spc="0">
                          <a:solidFill>
                            <a:srgbClr val="000000">
                              <a:alpha val="100000"/>
                            </a:srgbClr>
                          </a:solidFill>
                          <a:latin typeface="AdihausDIN"/>
                        </a:rPr>
                        <a:t>• Side slip-in pockets</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RB325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SL CRG PNT</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point of fusion between sport and fashion has always been the central foundation of Y-3. An exploratio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Cargo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Integrated belt with buckle closure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Tiecords on cuffs</a:t>
                      </a:r>
                    </a:p>
                    <a:p>
                      <a:pPr marL="47625" marR="0" lvl="0" indent="-47625" algn="l" fontAlgn="base">
                        <a:lnSpc>
                          <a:spcPct val="100000"/>
                        </a:lnSpc>
                      </a:pPr>
                      <a:r>
                        <a:rPr lang="en-US" sz="600" u="none" spc="0">
                          <a:solidFill>
                            <a:srgbClr val="000000">
                              <a:alpha val="100000"/>
                            </a:srgbClr>
                          </a:solidFill>
                          <a:latin typeface="AdihausDIN"/>
                        </a:rPr>
                        <a:t>• Two front cargo pockets</a:t>
                      </a:r>
                    </a:p>
                    <a:p>
                      <a:pPr marL="47625" marR="0" lvl="0" indent="-47625" algn="l" fontAlgn="base">
                        <a:lnSpc>
                          <a:spcPct val="100000"/>
                        </a:lnSpc>
                      </a:pPr>
                      <a:r>
                        <a:rPr lang="en-US" sz="600" u="none" spc="0">
                          <a:solidFill>
                            <a:srgbClr val="000000">
                              <a:alpha val="100000"/>
                            </a:srgbClr>
                          </a:solidFill>
                          <a:latin typeface="AdihausDIN"/>
                        </a:rPr>
                        <a:t>• One side cargo pocket</a:t>
                      </a:r>
                    </a:p>
                    <a:p>
                      <a:pPr marL="47625" marR="0" lvl="0" indent="-47625" algn="l" fontAlgn="base">
                        <a:lnSpc>
                          <a:spcPct val="100000"/>
                        </a:lnSpc>
                      </a:pPr>
                      <a:r>
                        <a:rPr lang="en-US" sz="600" u="none" spc="0">
                          <a:solidFill>
                            <a:srgbClr val="000000">
                              <a:alpha val="100000"/>
                            </a:srgbClr>
                          </a:solidFill>
                          <a:latin typeface="AdihausDIN"/>
                        </a:rPr>
                        <a:t>• Two side pockets and one back pocket</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RO312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ENG 3S TP</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HN1967</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football influence on the Y-3 Engineered 3-Stripes Straight Leg Track Pants is undeniable. The 3-Stripes are engineered into the fabric, cut and placed at the side leg panel. Designed for a relaxed silhouette with a straight leg, they're crafted from incredibly soft, premium wool flannel jacquard fabric.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track pants with a loose fit and straight legs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62% wool, 18% nylon, 16% virgin wool, 4% other jacquard</a:t>
                      </a:r>
                    </a:p>
                    <a:p>
                      <a:pPr marL="47625" marR="0" lvl="0" indent="-47625" algn="l" fontAlgn="base">
                        <a:lnSpc>
                          <a:spcPct val="100000"/>
                        </a:lnSpc>
                      </a:pPr>
                      <a:r>
                        <a:rPr lang="en-US" sz="600" u="none" spc="0">
                          <a:solidFill>
                            <a:srgbClr val="000000">
                              <a:alpha val="100000"/>
                            </a:srgbClr>
                          </a:solidFill>
                          <a:latin typeface="AdihausDIN"/>
                        </a:rPr>
                        <a:t>• Super soft feel</a:t>
                      </a:r>
                    </a:p>
                    <a:p>
                      <a:pPr marL="47625" marR="0" lvl="0" indent="-47625" algn="l" fontAlgn="base">
                        <a:lnSpc>
                          <a:spcPct val="100000"/>
                        </a:lnSpc>
                      </a:pPr>
                      <a:r>
                        <a:rPr lang="en-US" sz="600" u="none" spc="0">
                          <a:solidFill>
                            <a:srgbClr val="000000">
                              <a:alpha val="100000"/>
                            </a:srgbClr>
                          </a:solidFill>
                          <a:latin typeface="AdihausDIN"/>
                        </a:rPr>
                        <a:t>• Straight legs</a:t>
                      </a:r>
                    </a:p>
                    <a:p>
                      <a:pPr marL="47625" marR="0" lvl="0" indent="-47625" algn="l" fontAlgn="base">
                        <a:lnSpc>
                          <a:spcPct val="100000"/>
                        </a:lnSpc>
                      </a:pPr>
                      <a:r>
                        <a:rPr lang="en-US" sz="600" u="none" spc="0">
                          <a:solidFill>
                            <a:srgbClr val="000000">
                              <a:alpha val="100000"/>
                            </a:srgbClr>
                          </a:solidFill>
                          <a:latin typeface="AdihausDIN"/>
                        </a:rPr>
                        <a:t>• Elastic cuffs</a:t>
                      </a:r>
                    </a:p>
                    <a:p>
                      <a:pPr marL="47625" marR="0" lvl="0" indent="-47625" algn="l" fontAlgn="base">
                        <a:lnSpc>
                          <a:spcPct val="100000"/>
                        </a:lnSpc>
                      </a:pPr>
                      <a:r>
                        <a:rPr lang="en-US" sz="600" u="none" spc="0">
                          <a:solidFill>
                            <a:srgbClr val="000000">
                              <a:alpha val="100000"/>
                            </a:srgbClr>
                          </a:solidFill>
                          <a:latin typeface="AdihausDIN"/>
                        </a:rPr>
                        <a:t>• Back welt pockets</a:t>
                      </a:r>
                    </a:p>
                    <a:p>
                      <a:pPr marL="47625" marR="0" lvl="0" indent="-47625" algn="l" fontAlgn="base">
                        <a:lnSpc>
                          <a:spcPct val="100000"/>
                        </a:lnSpc>
                      </a:pPr>
                      <a:r>
                        <a:rPr lang="en-US" sz="600" u="none" spc="0">
                          <a:solidFill>
                            <a:srgbClr val="000000">
                              <a:alpha val="100000"/>
                            </a:srgbClr>
                          </a:solidFill>
                          <a:latin typeface="AdihausDIN"/>
                        </a:rPr>
                        <a:t>• Small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RO925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COAT</a:t>
            </a:r>
          </a:p>
        </p:txBody>
      </p:sp>
      <p:sp>
        <p:nvSpPr>
          <p:cNvPr id="8" name="TextBox 7"/>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HS7455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Hooded Coat, let the voluminous jacket actually be the look. It makes an impression with its clean, sophisticated exterior, crafted from crinkled nylon material. Down filling offers enhanced warmth.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down coat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Goose down insulation</a:t>
                      </a:r>
                    </a:p>
                    <a:p>
                      <a:pPr marL="47625" marR="0" lvl="0" indent="-47625" algn="l" fontAlgn="base">
                        <a:lnSpc>
                          <a:spcPct val="100000"/>
                        </a:lnSpc>
                      </a:pPr>
                      <a:r>
                        <a:rPr lang="en-US" sz="600" u="none" spc="0">
                          <a:solidFill>
                            <a:srgbClr val="000000">
                              <a:alpha val="100000"/>
                            </a:srgbClr>
                          </a:solidFill>
                          <a:latin typeface="AdihausDIN"/>
                        </a:rPr>
                        <a:t>• Crinkle fabric</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HS7455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SU021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COAT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HB3316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Hooded Coat, let the voluminous jacket actually be the look. It makes an impression with its clean, sophisticated exterior, crafted from crinkled nylon material. Down filling offers enhanced warmth.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down coat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100% recycled nylon plain weave</a:t>
                      </a:r>
                    </a:p>
                    <a:p>
                      <a:pPr marL="47625" marR="0" lvl="0" indent="-47625" algn="l" fontAlgn="base">
                        <a:lnSpc>
                          <a:spcPct val="100000"/>
                        </a:lnSpc>
                      </a:pPr>
                      <a:r>
                        <a:rPr lang="en-US" sz="600" u="none" spc="0">
                          <a:solidFill>
                            <a:srgbClr val="000000">
                              <a:alpha val="100000"/>
                            </a:srgbClr>
                          </a:solidFill>
                          <a:latin typeface="AdihausDIN"/>
                        </a:rPr>
                        <a:t>• Goose down insulation</a:t>
                      </a:r>
                    </a:p>
                    <a:p>
                      <a:pPr marL="47625" marR="0" lvl="0" indent="-47625" algn="l" fontAlgn="base">
                        <a:lnSpc>
                          <a:spcPct val="100000"/>
                        </a:lnSpc>
                      </a:pPr>
                      <a:r>
                        <a:rPr lang="en-US" sz="600" u="none" spc="0">
                          <a:solidFill>
                            <a:srgbClr val="000000">
                              <a:alpha val="100000"/>
                            </a:srgbClr>
                          </a:solidFill>
                          <a:latin typeface="AdihausDIN"/>
                        </a:rPr>
                        <a:t>• Crinkle fabric</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HB3316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SU021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LPRD FLC FB S</a:t>
            </a:r>
          </a:p>
        </p:txBody>
      </p:sp>
      <p:sp>
        <p:nvSpPr>
          <p:cNvPr id="8" name="TextBox 7"/>
          <p:cNvSpPr txBox="1"/>
          <p:nvPr/>
        </p:nvSpPr>
        <p:spPr>
          <a:xfrm>
            <a:off x="285750" y="1333500"/>
            <a:ext cx="285750" cy="381000"/>
          </a:xfrm>
          <a:prstGeom prst="rect">
            <a:avLst/>
          </a:prstGeom>
          <a:solidFill>
            <a:srgbClr val="99857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HS9929</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MULTICOLOR</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Fleece Football Shorts are crafted from incredibly soft material finished with woven overlays. From the cutlines to the details down to the logo placements — the inspiration from the pitch is clear. The relaxed fit falls casually from the elasticised waist with integrated webbing.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Fleece football-inspired Y-3 shorts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belt loops</a:t>
                      </a:r>
                    </a:p>
                    <a:p>
                      <a:pPr marL="47625" marR="0" lvl="0" indent="-47625" algn="l" fontAlgn="base">
                        <a:lnSpc>
                          <a:spcPct val="100000"/>
                        </a:lnSpc>
                      </a:pPr>
                      <a:r>
                        <a:rPr lang="en-US" sz="600" u="none" spc="0">
                          <a:solidFill>
                            <a:srgbClr val="000000">
                              <a:alpha val="100000"/>
                            </a:srgbClr>
                          </a:solidFill>
                          <a:latin typeface="AdihausDIN"/>
                        </a:rPr>
                        <a:t>• Main body: Minimum 60% wool</a:t>
                      </a:r>
                    </a:p>
                    <a:p>
                      <a:pPr marL="47625" marR="0" lvl="0" indent="-47625" algn="l" fontAlgn="base">
                        <a:lnSpc>
                          <a:spcPct val="100000"/>
                        </a:lnSpc>
                      </a:pPr>
                      <a:r>
                        <a:rPr lang="en-US" sz="600" u="none" spc="0">
                          <a:solidFill>
                            <a:srgbClr val="000000">
                              <a:alpha val="100000"/>
                            </a:srgbClr>
                          </a:solidFill>
                          <a:latin typeface="AdihausDIN"/>
                        </a:rPr>
                        <a:t>• Insert: 100% recycled nylon plain weave</a:t>
                      </a:r>
                    </a:p>
                    <a:p>
                      <a:pPr marL="47625" marR="0" lvl="0" indent="-47625" algn="l" fontAlgn="base">
                        <a:lnSpc>
                          <a:spcPct val="100000"/>
                        </a:lnSpc>
                      </a:pPr>
                      <a:r>
                        <a:rPr lang="en-US" sz="600" u="none" spc="0">
                          <a:solidFill>
                            <a:srgbClr val="000000">
                              <a:alpha val="100000"/>
                            </a:srgbClr>
                          </a:solidFill>
                          <a:latin typeface="AdihausDIN"/>
                        </a:rPr>
                        <a:t>• Soft feel</a:t>
                      </a:r>
                    </a:p>
                    <a:p>
                      <a:pPr marL="47625" marR="0" lvl="0" indent="-47625" algn="l" fontAlgn="base">
                        <a:lnSpc>
                          <a:spcPct val="100000"/>
                        </a:lnSpc>
                      </a:pPr>
                      <a:r>
                        <a:rPr lang="en-US" sz="600" u="none" spc="0">
                          <a:solidFill>
                            <a:srgbClr val="000000">
                              <a:alpha val="100000"/>
                            </a:srgbClr>
                          </a:solidFill>
                          <a:latin typeface="AdihausDIN"/>
                        </a:rPr>
                        <a:t>• Front fly zip</a:t>
                      </a:r>
                    </a:p>
                    <a:p>
                      <a:pPr marL="47625" marR="0" lvl="0" indent="-47625" algn="l" fontAlgn="base">
                        <a:lnSpc>
                          <a:spcPct val="100000"/>
                        </a:lnSpc>
                      </a:pPr>
                      <a:r>
                        <a:rPr lang="en-US" sz="600" u="none" spc="0">
                          <a:solidFill>
                            <a:srgbClr val="000000">
                              <a:alpha val="100000"/>
                            </a:srgbClr>
                          </a:solidFill>
                          <a:latin typeface="AdihausDIN"/>
                        </a:rPr>
                        <a:t>• Integrated webbing and buckle</a:t>
                      </a:r>
                    </a:p>
                    <a:p>
                      <a:pPr marL="47625" marR="0" lvl="0" indent="-47625" algn="l" fontAlgn="base">
                        <a:lnSpc>
                          <a:spcPct val="100000"/>
                        </a:lnSpc>
                      </a:pPr>
                      <a:r>
                        <a:rPr lang="en-US" sz="600" u="none" spc="0">
                          <a:solidFill>
                            <a:srgbClr val="000000">
                              <a:alpha val="100000"/>
                            </a:srgbClr>
                          </a:solidFill>
                          <a:latin typeface="AdihausDIN"/>
                        </a:rPr>
                        <a:t>• Front and back pockets plus a front zip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HS9929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SW078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LPRD FLC FB 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Fleece Football Shorts are crafted from incredibly soft material finished with woven overlays. From the cutlines to the details down to the logo placements — the inspiration from the pitch is clear. The relaxed fit falls casually from the elasticised waist with integrated webbing.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Fleece football-inspired Y-3 shorts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 with belt loops</a:t>
                      </a:r>
                    </a:p>
                    <a:p>
                      <a:pPr marL="47625" marR="0" lvl="0" indent="-47625" algn="l" fontAlgn="base">
                        <a:lnSpc>
                          <a:spcPct val="100000"/>
                        </a:lnSpc>
                      </a:pPr>
                      <a:r>
                        <a:rPr lang="en-US" sz="600" u="none" spc="0">
                          <a:solidFill>
                            <a:srgbClr val="000000">
                              <a:alpha val="100000"/>
                            </a:srgbClr>
                          </a:solidFill>
                          <a:latin typeface="AdihausDIN"/>
                        </a:rPr>
                        <a:t>• Main body: Minimum 60% wool</a:t>
                      </a:r>
                    </a:p>
                    <a:p>
                      <a:pPr marL="47625" marR="0" lvl="0" indent="-47625" algn="l" fontAlgn="base">
                        <a:lnSpc>
                          <a:spcPct val="100000"/>
                        </a:lnSpc>
                      </a:pPr>
                      <a:r>
                        <a:rPr lang="en-US" sz="600" u="none" spc="0">
                          <a:solidFill>
                            <a:srgbClr val="000000">
                              <a:alpha val="100000"/>
                            </a:srgbClr>
                          </a:solidFill>
                          <a:latin typeface="AdihausDIN"/>
                        </a:rPr>
                        <a:t>• Insert: 100% recycled nylon plain weave</a:t>
                      </a:r>
                    </a:p>
                    <a:p>
                      <a:pPr marL="47625" marR="0" lvl="0" indent="-47625" algn="l" fontAlgn="base">
                        <a:lnSpc>
                          <a:spcPct val="100000"/>
                        </a:lnSpc>
                      </a:pPr>
                      <a:r>
                        <a:rPr lang="en-US" sz="600" u="none" spc="0">
                          <a:solidFill>
                            <a:srgbClr val="000000">
                              <a:alpha val="100000"/>
                            </a:srgbClr>
                          </a:solidFill>
                          <a:latin typeface="AdihausDIN"/>
                        </a:rPr>
                        <a:t>• Soft feel</a:t>
                      </a:r>
                    </a:p>
                    <a:p>
                      <a:pPr marL="47625" marR="0" lvl="0" indent="-47625" algn="l" fontAlgn="base">
                        <a:lnSpc>
                          <a:spcPct val="100000"/>
                        </a:lnSpc>
                      </a:pPr>
                      <a:r>
                        <a:rPr lang="en-US" sz="600" u="none" spc="0">
                          <a:solidFill>
                            <a:srgbClr val="000000">
                              <a:alpha val="100000"/>
                            </a:srgbClr>
                          </a:solidFill>
                          <a:latin typeface="AdihausDIN"/>
                        </a:rPr>
                        <a:t>• Front fly zip</a:t>
                      </a:r>
                    </a:p>
                    <a:p>
                      <a:pPr marL="47625" marR="0" lvl="0" indent="-47625" algn="l" fontAlgn="base">
                        <a:lnSpc>
                          <a:spcPct val="100000"/>
                        </a:lnSpc>
                      </a:pPr>
                      <a:r>
                        <a:rPr lang="en-US" sz="600" u="none" spc="0">
                          <a:solidFill>
                            <a:srgbClr val="000000">
                              <a:alpha val="100000"/>
                            </a:srgbClr>
                          </a:solidFill>
                          <a:latin typeface="AdihausDIN"/>
                        </a:rPr>
                        <a:t>• Integrated webbing and buckle</a:t>
                      </a:r>
                    </a:p>
                    <a:p>
                      <a:pPr marL="47625" marR="0" lvl="0" indent="-47625" algn="l" fontAlgn="base">
                        <a:lnSpc>
                          <a:spcPct val="100000"/>
                        </a:lnSpc>
                      </a:pPr>
                      <a:r>
                        <a:rPr lang="en-US" sz="600" u="none" spc="0">
                          <a:solidFill>
                            <a:srgbClr val="000000">
                              <a:alpha val="100000"/>
                            </a:srgbClr>
                          </a:solidFill>
                          <a:latin typeface="AdihausDIN"/>
                        </a:rPr>
                        <a:t>• Front and back pockets plus a front zip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SW078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338</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PUFFY W JK</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HN4330</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Jacket, let the voluminous layer actually be the look. It makes an impression with its clean, sophisticated exterior, crafted from a premium wool blend. Goose down filling offers enhanced warmth. The detachable hood with an adjustable brim and the internal hem adjuster personalises the style.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down jacket by Y-3 with customisable details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tiecord-adjustable, detachable hood</a:t>
                      </a:r>
                    </a:p>
                    <a:p>
                      <a:pPr marL="47625" marR="0" lvl="0" indent="-47625" algn="l" fontAlgn="base">
                        <a:lnSpc>
                          <a:spcPct val="100000"/>
                        </a:lnSpc>
                      </a:pPr>
                      <a:r>
                        <a:rPr lang="en-US" sz="600" u="none" spc="0">
                          <a:solidFill>
                            <a:srgbClr val="000000">
                              <a:alpha val="100000"/>
                            </a:srgbClr>
                          </a:solidFill>
                          <a:latin typeface="AdihausDIN"/>
                        </a:rPr>
                        <a:t>• Shell: 60% wool, 40% polyester plain weave</a:t>
                      </a:r>
                    </a:p>
                    <a:p>
                      <a:pPr marL="47625" marR="0" lvl="0" indent="-47625" algn="l" fontAlgn="base">
                        <a:lnSpc>
                          <a:spcPct val="100000"/>
                        </a:lnSpc>
                      </a:pPr>
                      <a:r>
                        <a:rPr lang="en-US" sz="600" u="none" spc="0">
                          <a:solidFill>
                            <a:srgbClr val="000000">
                              <a:alpha val="100000"/>
                            </a:srgbClr>
                          </a:solidFill>
                          <a:latin typeface="AdihausDIN"/>
                        </a:rPr>
                        <a:t>• Lining: 100% nylon ripstop</a:t>
                      </a:r>
                    </a:p>
                    <a:p>
                      <a:pPr marL="47625" marR="0" lvl="0" indent="-47625" algn="l" fontAlgn="base">
                        <a:lnSpc>
                          <a:spcPct val="100000"/>
                        </a:lnSpc>
                      </a:pPr>
                      <a:r>
                        <a:rPr lang="en-US" sz="600" u="none" spc="0">
                          <a:solidFill>
                            <a:srgbClr val="000000">
                              <a:alpha val="100000"/>
                            </a:srgbClr>
                          </a:solidFill>
                          <a:latin typeface="AdihausDIN"/>
                        </a:rPr>
                        <a:t>• Fill: 90% goose down, 10% feathers</a:t>
                      </a:r>
                    </a:p>
                    <a:p>
                      <a:pPr marL="47625" marR="0" lvl="0" indent="-47625" algn="l" fontAlgn="base">
                        <a:lnSpc>
                          <a:spcPct val="100000"/>
                        </a:lnSpc>
                      </a:pPr>
                      <a:r>
                        <a:rPr lang="en-US" sz="600" u="none" spc="0">
                          <a:solidFill>
                            <a:srgbClr val="000000">
                              <a:alpha val="100000"/>
                            </a:srgbClr>
                          </a:solidFill>
                          <a:latin typeface="AdihausDIN"/>
                        </a:rPr>
                        <a:t>• Shoulder and other padding: 45% recycled polyester, 55% polyester</a:t>
                      </a:r>
                    </a:p>
                    <a:p>
                      <a:pPr marL="47625" marR="0" lvl="0" indent="-47625" algn="l" fontAlgn="base">
                        <a:lnSpc>
                          <a:spcPct val="100000"/>
                        </a:lnSpc>
                      </a:pPr>
                      <a:r>
                        <a:rPr lang="en-US" sz="600" u="none" spc="0">
                          <a:solidFill>
                            <a:srgbClr val="000000">
                              <a:alpha val="100000"/>
                            </a:srgbClr>
                          </a:solidFill>
                          <a:latin typeface="AdihausDIN"/>
                        </a:rPr>
                        <a:t>• 90% recycled polyester, 10% polyester</a:t>
                      </a:r>
                    </a:p>
                    <a:p>
                      <a:pPr marL="47625" marR="0" lvl="0" indent="-47625" algn="l" fontAlgn="base">
                        <a:lnSpc>
                          <a:spcPct val="100000"/>
                        </a:lnSpc>
                      </a:pPr>
                      <a:r>
                        <a:rPr lang="en-US" sz="600" u="none" spc="0">
                          <a:solidFill>
                            <a:srgbClr val="000000">
                              <a:alpha val="100000"/>
                            </a:srgbClr>
                          </a:solidFill>
                          <a:latin typeface="AdihausDIN"/>
                        </a:rPr>
                        <a:t>• Inner zip pockets, side zip pockets</a:t>
                      </a:r>
                    </a:p>
                    <a:p>
                      <a:pPr marL="47625" marR="0" lvl="0" indent="-47625" algn="l" fontAlgn="base">
                        <a:lnSpc>
                          <a:spcPct val="100000"/>
                        </a:lnSpc>
                      </a:pPr>
                      <a:r>
                        <a:rPr lang="en-US" sz="600" u="none" spc="0">
                          <a:solidFill>
                            <a:srgbClr val="000000">
                              <a:alpha val="100000"/>
                            </a:srgbClr>
                          </a:solidFill>
                          <a:latin typeface="AdihausDIN"/>
                        </a:rPr>
                        <a:t>• Ribbed inner cuffs</a:t>
                      </a:r>
                    </a:p>
                    <a:p>
                      <a:pPr marL="47625" marR="0" lvl="0" indent="-47625" algn="l" fontAlgn="base">
                        <a:lnSpc>
                          <a:spcPct val="100000"/>
                        </a:lnSpc>
                      </a:pPr>
                      <a:r>
                        <a:rPr lang="en-US" sz="600" u="none" spc="0">
                          <a:solidFill>
                            <a:srgbClr val="000000">
                              <a:alpha val="100000"/>
                            </a:srgbClr>
                          </a:solidFill>
                          <a:latin typeface="AdihausDIN"/>
                        </a:rPr>
                        <a:t>• Drawcord-adjustable hem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T4847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8" name="Picture 2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339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LPD KNT CRDGN</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HN1976</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Memories from the last 20 years of Y-3 are expressed through the Leopard Knit Cardigan. Exploring nostalgic exotics, the plush, fuzzy mohair wool build makes an impression in a bold animal print. An engineered Y-3 logo finishes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mohair button-down cardigan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Button front closure</a:t>
                      </a:r>
                    </a:p>
                    <a:p>
                      <a:pPr marL="47625" marR="0" lvl="0" indent="-47625" algn="l" fontAlgn="base">
                        <a:lnSpc>
                          <a:spcPct val="100000"/>
                        </a:lnSpc>
                      </a:pPr>
                      <a:r>
                        <a:rPr lang="en-US" sz="600" u="none" spc="0">
                          <a:solidFill>
                            <a:srgbClr val="000000">
                              <a:alpha val="100000"/>
                            </a:srgbClr>
                          </a:solidFill>
                          <a:latin typeface="AdihausDIN"/>
                        </a:rPr>
                        <a:t>• 72% wool, 12% mohair, 10% nylon, 6% viscose</a:t>
                      </a:r>
                    </a:p>
                    <a:p>
                      <a:pPr marL="47625" marR="0" lvl="0" indent="-47625" algn="l" fontAlgn="base">
                        <a:lnSpc>
                          <a:spcPct val="100000"/>
                        </a:lnSpc>
                      </a:pPr>
                      <a:r>
                        <a:rPr lang="en-US" sz="600" u="none" spc="0">
                          <a:solidFill>
                            <a:srgbClr val="000000">
                              <a:alpha val="100000"/>
                            </a:srgbClr>
                          </a:solidFill>
                          <a:latin typeface="AdihausDIN"/>
                        </a:rPr>
                        <a:t>• Soft and fuzzy</a:t>
                      </a:r>
                    </a:p>
                    <a:p>
                      <a:pPr marL="47625" marR="0" lvl="0" indent="-47625" algn="l" fontAlgn="base">
                        <a:lnSpc>
                          <a:spcPct val="100000"/>
                        </a:lnSpc>
                      </a:pPr>
                      <a:r>
                        <a:rPr lang="en-US" sz="600" u="none" spc="0">
                          <a:solidFill>
                            <a:srgbClr val="000000">
                              <a:alpha val="100000"/>
                            </a:srgbClr>
                          </a:solidFill>
                          <a:latin typeface="AdihausDIN"/>
                        </a:rPr>
                        <a:t>• Engineered leopard print</a:t>
                      </a:r>
                    </a:p>
                    <a:p>
                      <a:pPr marL="47625" marR="0" lvl="0" indent="-47625" algn="l" fontAlgn="base">
                        <a:lnSpc>
                          <a:spcPct val="100000"/>
                        </a:lnSpc>
                      </a:pPr>
                      <a:r>
                        <a:rPr lang="en-US" sz="600" u="none" spc="0">
                          <a:solidFill>
                            <a:srgbClr val="000000">
                              <a:alpha val="100000"/>
                            </a:srgbClr>
                          </a:solidFill>
                          <a:latin typeface="AdihausDIN"/>
                        </a:rPr>
                        <a:t>•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TA200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7" name="TextBox 2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0" name="Picture 2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SLIDE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HR1940</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Y-3 adds dramatics to a celebrated adidas style with an exaggerated silhouette. The Y-3 Slides have a bulky, statement design crafted with a PU-coated synthetic microfibre upper. They offer enhanced cushioning for unparalleled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Platform slides by Y-3.</a:t>
                      </a:r>
                    </a:p>
                    <a:p>
                      <a:pPr marL="47625" marR="0" lvl="0" indent="-47625" algn="l" fontAlgn="base">
                        <a:lnSpc>
                          <a:spcPct val="100000"/>
                        </a:lnSpc>
                      </a:pPr>
                      <a:r>
                        <a:rPr lang="en-US" sz="600" u="none" spc="0">
                          <a:solidFill>
                            <a:srgbClr val="000000">
                              <a:alpha val="100000"/>
                            </a:srgbClr>
                          </a:solidFill>
                          <a:latin typeface="AdihausDIN"/>
                        </a:rPr>
                        <a:t>• Slip-on</a:t>
                      </a:r>
                    </a:p>
                    <a:p>
                      <a:pPr marL="47625" marR="0" lvl="0" indent="-47625" algn="l" fontAlgn="base">
                        <a:lnSpc>
                          <a:spcPct val="100000"/>
                        </a:lnSpc>
                      </a:pPr>
                      <a:r>
                        <a:rPr lang="en-US" sz="600" u="none" spc="0">
                          <a:solidFill>
                            <a:srgbClr val="000000">
                              <a:alpha val="100000"/>
                            </a:srgbClr>
                          </a:solidFill>
                          <a:latin typeface="AdihausDIN"/>
                        </a:rPr>
                        <a:t>• Heavy tumbled leather upper</a:t>
                      </a:r>
                    </a:p>
                    <a:p>
                      <a:pPr marL="47625" marR="0" lvl="0" indent="-47625" algn="l" fontAlgn="base">
                        <a:lnSpc>
                          <a:spcPct val="100000"/>
                        </a:lnSpc>
                      </a:pPr>
                      <a:r>
                        <a:rPr lang="en-US" sz="600" u="none" spc="0">
                          <a:solidFill>
                            <a:srgbClr val="000000">
                              <a:alpha val="100000"/>
                            </a:srgbClr>
                          </a:solidFill>
                          <a:latin typeface="AdihausDIN"/>
                        </a:rPr>
                        <a:t>• PORON® cushioning</a:t>
                      </a:r>
                    </a:p>
                    <a:p>
                      <a:pPr marL="47625" marR="0" lvl="0" indent="-47625" algn="l" fontAlgn="base">
                        <a:lnSpc>
                          <a:spcPct val="100000"/>
                        </a:lnSpc>
                      </a:pPr>
                      <a:r>
                        <a:rPr lang="en-US" sz="600" u="none" spc="0">
                          <a:solidFill>
                            <a:srgbClr val="000000">
                              <a:alpha val="100000"/>
                            </a:srgbClr>
                          </a:solidFill>
                          <a:latin typeface="AdihausDIN"/>
                        </a:rPr>
                        <a:t>• Mesh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JUN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29" name="TextBox 2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 SS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3-Stripes Short Sleeve Tee combines inspiration from exotic prints and football kits. The woven fabric features a subtle leopard print, complemented with logos throughout. The relaxed fit creates a deeper sense of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print Y-3 t-shirt inspired by football jerseys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Allover leopard print</a:t>
                      </a:r>
                    </a:p>
                    <a:p>
                      <a:pPr marL="47625" marR="0" lvl="0" indent="-47625" algn="l" fontAlgn="base">
                        <a:lnSpc>
                          <a:spcPct val="100000"/>
                        </a:lnSpc>
                      </a:pPr>
                      <a:r>
                        <a:rPr lang="en-US" sz="600" u="none" spc="0">
                          <a:solidFill>
                            <a:srgbClr val="000000">
                              <a:alpha val="100000"/>
                            </a:srgbClr>
                          </a:solidFill>
                          <a:latin typeface="AdihausDIN"/>
                        </a:rPr>
                        <a:t>• Small Y-3 logo</a:t>
                      </a:r>
                    </a:p>
                    <a:p>
                      <a:pPr marL="47625" marR="0" lvl="0" indent="-47625" algn="l" fontAlgn="base">
                        <a:lnSpc>
                          <a:spcPct val="100000"/>
                        </a:lnSpc>
                      </a:pPr>
                      <a:r>
                        <a:rPr lang="en-US" sz="600" u="none" spc="0">
                          <a:solidFill>
                            <a:srgbClr val="000000">
                              <a:alpha val="100000"/>
                            </a:srgbClr>
                          </a:solidFill>
                          <a:latin typeface="AdihausDIN"/>
                        </a:rPr>
                        <a:t>• Yohji Yamamoto wordmark on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TG588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LPRD F SS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HS9875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graphicFrame>
        <p:nvGraphicFramePr>
          <p:cNvPr id="11" name="Table 10"/>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3-Stripes Short Sleeve Tee combines inspiration from exotic prints and football kits. The woven fabric features a subtle leopard print, complemented with logos throughout. The relaxed fit creates a deeper sense of ease.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leopard print Y-3 t-shirt inspired by football jerseys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Allover leopard print</a:t>
                      </a:r>
                    </a:p>
                    <a:p>
                      <a:pPr marL="47625" marR="0" lvl="0" indent="-47625" algn="l" fontAlgn="base">
                        <a:lnSpc>
                          <a:spcPct val="100000"/>
                        </a:lnSpc>
                      </a:pPr>
                      <a:r>
                        <a:rPr lang="en-US" sz="600" u="none" spc="0">
                          <a:solidFill>
                            <a:srgbClr val="000000">
                              <a:alpha val="100000"/>
                            </a:srgbClr>
                          </a:solidFill>
                          <a:latin typeface="AdihausDIN"/>
                        </a:rPr>
                        <a:t>• Small Y-3 logo</a:t>
                      </a:r>
                    </a:p>
                    <a:p>
                      <a:pPr marL="47625" marR="0" lvl="0" indent="-47625" algn="l" fontAlgn="base">
                        <a:lnSpc>
                          <a:spcPct val="100000"/>
                        </a:lnSpc>
                      </a:pPr>
                      <a:r>
                        <a:rPr lang="en-US" sz="600" u="none" spc="0">
                          <a:solidFill>
                            <a:srgbClr val="000000">
                              <a:alpha val="100000"/>
                            </a:srgbClr>
                          </a:solidFill>
                          <a:latin typeface="AdihausDIN"/>
                        </a:rPr>
                        <a:t>• Yohji Yamamoto wordmark on chest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TG588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2" name="TextBox 11"/>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3" name="TextBox 12"/>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5" name="TextBox 14"/>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6" name="TextBox 15"/>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17" name="TextBox 16"/>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18" name="TextBox 17"/>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19" name="TextBox 18"/>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0" name="TextBox 19"/>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RS HD PK</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HN4324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Bonded Ripstop Hooded Parka is made from smooth material that drapes the body in a relaxed fit. An internal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parka with adjustable details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closure flap</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Drawcord-adjustable hood with brim</a:t>
                      </a:r>
                    </a:p>
                    <a:p>
                      <a:pPr marL="47625" marR="0" lvl="0" indent="-47625" algn="l" fontAlgn="base">
                        <a:lnSpc>
                          <a:spcPct val="100000"/>
                        </a:lnSpc>
                      </a:pPr>
                      <a:r>
                        <a:rPr lang="en-US" sz="600" u="none" spc="0">
                          <a:solidFill>
                            <a:srgbClr val="000000">
                              <a:alpha val="100000"/>
                            </a:srgbClr>
                          </a:solidFill>
                          <a:latin typeface="AdihausDIN"/>
                        </a:rPr>
                        <a:t>• Patch pocket on the sleeve</a:t>
                      </a:r>
                    </a:p>
                    <a:p>
                      <a:pPr marL="47625" marR="0" lvl="0" indent="-47625" algn="l" fontAlgn="base">
                        <a:lnSpc>
                          <a:spcPct val="100000"/>
                        </a:lnSpc>
                      </a:pPr>
                      <a:r>
                        <a:rPr lang="en-US" sz="600" u="none" spc="0">
                          <a:solidFill>
                            <a:srgbClr val="000000">
                              <a:alpha val="100000"/>
                            </a:srgbClr>
                          </a:solidFill>
                          <a:latin typeface="AdihausDIN"/>
                        </a:rPr>
                        <a:t>• Drawcord-adjustable waist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TM782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B RS HD PK</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Bonded Ripstop Hooded Parka is made from smooth material that drapes the body in a relaxed fit. An internal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parka with adjustable details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closure flap</a:t>
                      </a:r>
                    </a:p>
                    <a:p>
                      <a:pPr marL="47625" marR="0" lvl="0" indent="-47625" algn="l" fontAlgn="base">
                        <a:lnSpc>
                          <a:spcPct val="100000"/>
                        </a:lnSpc>
                      </a:pPr>
                      <a:r>
                        <a:rPr lang="en-US" sz="600" u="none" spc="0">
                          <a:solidFill>
                            <a:srgbClr val="000000">
                              <a:alpha val="100000"/>
                            </a:srgbClr>
                          </a:solidFill>
                          <a:latin typeface="AdihausDIN"/>
                        </a:rPr>
                        <a:t>• 100% recycled nylon ripstop</a:t>
                      </a:r>
                    </a:p>
                    <a:p>
                      <a:pPr marL="47625" marR="0" lvl="0" indent="-47625" algn="l" fontAlgn="base">
                        <a:lnSpc>
                          <a:spcPct val="100000"/>
                        </a:lnSpc>
                      </a:pPr>
                      <a:r>
                        <a:rPr lang="en-US" sz="600" u="none" spc="0">
                          <a:solidFill>
                            <a:srgbClr val="000000">
                              <a:alpha val="100000"/>
                            </a:srgbClr>
                          </a:solidFill>
                          <a:latin typeface="AdihausDIN"/>
                        </a:rPr>
                        <a:t>• Drawcord-adjustable hood with brim</a:t>
                      </a:r>
                    </a:p>
                    <a:p>
                      <a:pPr marL="47625" marR="0" lvl="0" indent="-47625" algn="l" fontAlgn="base">
                        <a:lnSpc>
                          <a:spcPct val="100000"/>
                        </a:lnSpc>
                      </a:pPr>
                      <a:r>
                        <a:rPr lang="en-US" sz="600" u="none" spc="0">
                          <a:solidFill>
                            <a:srgbClr val="000000">
                              <a:alpha val="100000"/>
                            </a:srgbClr>
                          </a:solidFill>
                          <a:latin typeface="AdihausDIN"/>
                        </a:rPr>
                        <a:t>• Patch pocket on the sleeve</a:t>
                      </a:r>
                    </a:p>
                    <a:p>
                      <a:pPr marL="47625" marR="0" lvl="0" indent="-47625" algn="l" fontAlgn="base">
                        <a:lnSpc>
                          <a:spcPct val="100000"/>
                        </a:lnSpc>
                      </a:pPr>
                      <a:r>
                        <a:rPr lang="en-US" sz="600" u="none" spc="0">
                          <a:solidFill>
                            <a:srgbClr val="000000">
                              <a:alpha val="100000"/>
                            </a:srgbClr>
                          </a:solidFill>
                          <a:latin typeface="AdihausDIN"/>
                        </a:rPr>
                        <a:t>• Drawcord-adjustable waist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TM782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PUFFY W VE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HN4316</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shifting temperatures mean more layers, and more opportunity for play. Instead of covering up your look with the Classic Puffy Down Long Vest, let the voluminous style actually be the look. It makes an impression with its clean, sophisticated exterior, crafted from a premium wool blend. Goose down fill offers enhanced warmth.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elongated puffy vest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 with drawcord-adjustable hood</a:t>
                      </a:r>
                    </a:p>
                    <a:p>
                      <a:pPr marL="47625" marR="0" lvl="0" indent="-47625" algn="l" fontAlgn="base">
                        <a:lnSpc>
                          <a:spcPct val="100000"/>
                        </a:lnSpc>
                      </a:pPr>
                      <a:r>
                        <a:rPr lang="en-US" sz="600" u="none" spc="0">
                          <a:solidFill>
                            <a:srgbClr val="000000">
                              <a:alpha val="100000"/>
                            </a:srgbClr>
                          </a:solidFill>
                          <a:latin typeface="AdihausDIN"/>
                        </a:rPr>
                        <a:t>• 60% wool, 40% polyester plain weave</a:t>
                      </a:r>
                    </a:p>
                    <a:p>
                      <a:pPr marL="47625" marR="0" lvl="0" indent="-47625" algn="l" fontAlgn="base">
                        <a:lnSpc>
                          <a:spcPct val="100000"/>
                        </a:lnSpc>
                      </a:pPr>
                      <a:r>
                        <a:rPr lang="en-US" sz="600" u="none" spc="0">
                          <a:solidFill>
                            <a:srgbClr val="000000">
                              <a:alpha val="100000"/>
                            </a:srgbClr>
                          </a:solidFill>
                          <a:latin typeface="AdihausDIN"/>
                        </a:rPr>
                        <a:t>• Fill: 90% goose down, 10% feather</a:t>
                      </a:r>
                    </a:p>
                    <a:p>
                      <a:pPr marL="47625" marR="0" lvl="0" indent="-47625" algn="l" fontAlgn="base">
                        <a:lnSpc>
                          <a:spcPct val="100000"/>
                        </a:lnSpc>
                      </a:pPr>
                      <a:r>
                        <a:rPr lang="en-US" sz="600" u="none" spc="0">
                          <a:solidFill>
                            <a:srgbClr val="000000">
                              <a:alpha val="100000"/>
                            </a:srgbClr>
                          </a:solidFill>
                          <a:latin typeface="AdihausDIN"/>
                        </a:rPr>
                        <a:t>• Side seam pockets</a:t>
                      </a:r>
                    </a:p>
                    <a:p>
                      <a:pPr marL="47625" marR="0" lvl="0" indent="-47625" algn="l" fontAlgn="base">
                        <a:lnSpc>
                          <a:spcPct val="100000"/>
                        </a:lnSpc>
                      </a:pPr>
                      <a:r>
                        <a:rPr lang="en-US" sz="600" u="none" spc="0">
                          <a:solidFill>
                            <a:srgbClr val="000000">
                              <a:alpha val="100000"/>
                            </a:srgbClr>
                          </a:solidFill>
                          <a:latin typeface="AdihausDIN"/>
                        </a:rPr>
                        <a:t>• Inner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TP349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LPRD FB PANTS</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HN1973</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Leopard Print Football Pants combines inspiration from exotic prints and football kits. The woven fabric features a subtle animal print, complemented with logos throughout. They have a relaxed fit finished with cuffed hems and an elasticised waist.Made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Leopard print Y-3 pants made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Shell: 100% recycled polyester</a:t>
                      </a:r>
                    </a:p>
                    <a:p>
                      <a:pPr marL="47625" marR="0" lvl="0" indent="-47625" algn="l" fontAlgn="base">
                        <a:lnSpc>
                          <a:spcPct val="100000"/>
                        </a:lnSpc>
                      </a:pPr>
                      <a:r>
                        <a:rPr lang="en-US" sz="600" u="none" spc="0">
                          <a:solidFill>
                            <a:srgbClr val="000000">
                              <a:alpha val="100000"/>
                            </a:srgbClr>
                          </a:solidFill>
                          <a:latin typeface="AdihausDIN"/>
                        </a:rPr>
                        <a:t>• Lining: 100% recycled polyester mesh</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Angled side seams</a:t>
                      </a:r>
                    </a:p>
                    <a:p>
                      <a:pPr marL="47625" marR="0" lvl="0" indent="-47625" algn="l" fontAlgn="base">
                        <a:lnSpc>
                          <a:spcPct val="100000"/>
                        </a:lnSpc>
                      </a:pPr>
                      <a:r>
                        <a:rPr lang="en-US" sz="600" u="none" spc="0">
                          <a:solidFill>
                            <a:srgbClr val="000000">
                              <a:alpha val="100000"/>
                            </a:srgbClr>
                          </a:solidFill>
                          <a:latin typeface="AdihausDIN"/>
                        </a:rPr>
                        <a:t>• Ribbed detail on back</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 Y-3 logo and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HN1973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TX172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1" name="Picture 2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LPRD FB PANTS</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HS9928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graphicFrame>
        <p:nvGraphicFramePr>
          <p:cNvPr id="11" name="Table 10"/>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20 years, Y-3 journeys through its history to recontextualise memories from the past. The look of the Leopard Print Football Pants combines inspiration from exotic prints and football kits. The woven fabric features a subtle animal print, complemented with logos throughout. They have a relaxed fit finished with cuffed hems and an elasticised waist.Made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Leopard print Y-3 pants made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Shell: 100% recycled polyester</a:t>
                      </a:r>
                    </a:p>
                    <a:p>
                      <a:pPr marL="47625" marR="0" lvl="0" indent="-47625" algn="l" fontAlgn="base">
                        <a:lnSpc>
                          <a:spcPct val="100000"/>
                        </a:lnSpc>
                      </a:pPr>
                      <a:r>
                        <a:rPr lang="en-US" sz="600" u="none" spc="0">
                          <a:solidFill>
                            <a:srgbClr val="000000">
                              <a:alpha val="100000"/>
                            </a:srgbClr>
                          </a:solidFill>
                          <a:latin typeface="AdihausDIN"/>
                        </a:rPr>
                        <a:t>• Lining: 100% recycled polyester mesh</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Angled side seams</a:t>
                      </a:r>
                    </a:p>
                    <a:p>
                      <a:pPr marL="47625" marR="0" lvl="0" indent="-47625" algn="l" fontAlgn="base">
                        <a:lnSpc>
                          <a:spcPct val="100000"/>
                        </a:lnSpc>
                      </a:pPr>
                      <a:r>
                        <a:rPr lang="en-US" sz="600" u="none" spc="0">
                          <a:solidFill>
                            <a:srgbClr val="000000">
                              <a:alpha val="100000"/>
                            </a:srgbClr>
                          </a:solidFill>
                          <a:latin typeface="AdihausDIN"/>
                        </a:rPr>
                        <a:t>• Ribbed detail on back</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Small tonal Y-3 logo and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HS9928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TX172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2" name="TextBox 11"/>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3" name="TextBox 12"/>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4" name="TextBox 13"/>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5" name="TextBox 14"/>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16" name="TextBox 15"/>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17" name="TextBox 16"/>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18" name="TextBox 17"/>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19" name="TextBox 18"/>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0" name="TextBox 1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CLASSIC TIGHT</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HT4722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Classic Tights bring signature Y-3 refinement to an everyday silhouette. Made of stretchy nylon fabric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Matte tights by Y-3</a:t>
                      </a:r>
                    </a:p>
                    <a:p>
                      <a:pPr marL="47625" marR="0" lvl="0" indent="-47625" algn="l" fontAlgn="base">
                        <a:lnSpc>
                          <a:spcPct val="100000"/>
                        </a:lnSpc>
                      </a:pPr>
                      <a:r>
                        <a:rPr lang="en-US" sz="600" u="none" spc="0">
                          <a:solidFill>
                            <a:srgbClr val="000000">
                              <a:alpha val="100000"/>
                            </a:srgbClr>
                          </a:solidFill>
                          <a:latin typeface="AdihausDIN"/>
                        </a:rPr>
                        <a:t>• Slim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75% nylon, 25% elastane doubleknit</a:t>
                      </a:r>
                    </a:p>
                    <a:p>
                      <a:pPr marL="47625" marR="0" lvl="0" indent="-47625" algn="l" fontAlgn="base">
                        <a:lnSpc>
                          <a:spcPct val="100000"/>
                        </a:lnSpc>
                      </a:pPr>
                      <a:r>
                        <a:rPr lang="en-US" sz="600" u="none" spc="0">
                          <a:solidFill>
                            <a:srgbClr val="000000">
                              <a:alpha val="100000"/>
                            </a:srgbClr>
                          </a:solidFill>
                          <a:latin typeface="AdihausDIN"/>
                        </a:rPr>
                        <a:t>• Stretchy fabric</a:t>
                      </a:r>
                    </a:p>
                    <a:p>
                      <a:pPr marL="47625" marR="0" lvl="0" indent="-47625" algn="l" fontAlgn="base">
                        <a:lnSpc>
                          <a:spcPct val="100000"/>
                        </a:lnSpc>
                      </a:pPr>
                      <a:r>
                        <a:rPr lang="en-US" sz="600" u="none" spc="0">
                          <a:solidFill>
                            <a:srgbClr val="000000">
                              <a:alpha val="100000"/>
                            </a:srgbClr>
                          </a:solidFill>
                          <a:latin typeface="AdihausDIN"/>
                        </a:rPr>
                        <a:t>• Back zip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WF622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 UNI PNTS</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HT2301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takes a classic streetwear style and elevates it with luxe materials. The Y-3 Classic Sport Uniform Pants have a utilitarian look and feel. The drop-crotch cut adds a modern feel to the tailored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Workwear-inspired pants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drop crotch</a:t>
                      </a:r>
                    </a:p>
                    <a:p>
                      <a:pPr marL="47625" marR="0" lvl="0" indent="-47625" algn="l" fontAlgn="base">
                        <a:lnSpc>
                          <a:spcPct val="100000"/>
                        </a:lnSpc>
                      </a:pPr>
                      <a:r>
                        <a:rPr lang="en-US" sz="600" u="none" spc="0">
                          <a:solidFill>
                            <a:srgbClr val="000000">
                              <a:alpha val="100000"/>
                            </a:srgbClr>
                          </a:solidFill>
                          <a:latin typeface="AdihausDIN"/>
                        </a:rPr>
                        <a:t>• Elastic waist with drawcord</a:t>
                      </a:r>
                    </a:p>
                    <a:p>
                      <a:pPr marL="47625" marR="0" lvl="0" indent="-47625" algn="l" fontAlgn="base">
                        <a:lnSpc>
                          <a:spcPct val="100000"/>
                        </a:lnSpc>
                      </a:pPr>
                      <a:r>
                        <a:rPr lang="en-US" sz="600" u="none" spc="0">
                          <a:solidFill>
                            <a:srgbClr val="000000">
                              <a:alpha val="100000"/>
                            </a:srgbClr>
                          </a:solidFill>
                          <a:latin typeface="AdihausDIN"/>
                        </a:rPr>
                        <a:t>• 100% polyester plain weave</a:t>
                      </a:r>
                    </a:p>
                    <a:p>
                      <a:pPr marL="47625" marR="0" lvl="0" indent="-47625" algn="l" fontAlgn="base">
                        <a:lnSpc>
                          <a:spcPct val="100000"/>
                        </a:lnSpc>
                      </a:pPr>
                      <a:r>
                        <a:rPr lang="en-US" sz="600" u="none" spc="0">
                          <a:solidFill>
                            <a:srgbClr val="000000">
                              <a:alpha val="100000"/>
                            </a:srgbClr>
                          </a:solidFill>
                          <a:latin typeface="AdihausDIN"/>
                        </a:rPr>
                        <a:t>• Side and back pockets</a:t>
                      </a:r>
                    </a:p>
                    <a:p>
                      <a:pPr marL="47625" marR="0" lvl="0" indent="-47625" algn="l" fontAlgn="base">
                        <a:lnSpc>
                          <a:spcPct val="100000"/>
                        </a:lnSpc>
                      </a:pPr>
                      <a:r>
                        <a:rPr lang="en-US" sz="600" u="none" spc="0">
                          <a:solidFill>
                            <a:srgbClr val="000000">
                              <a:alpha val="100000"/>
                            </a:srgbClr>
                          </a:solidFill>
                          <a:latin typeface="AdihausDIN"/>
                        </a:rPr>
                        <a:t>• Pencil pocket and D-ring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WO841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349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ENG 3S W L TP</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HN1965</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football influence on the Y-3 Engineered 3-Stripes Wide Leg Track Pants is undeniable. The 3-Stripes are engineered into the fabric, cut and placed at the side leg panel. Designed for a loose, flowing silhouette that falls into a wide leg, they're crafted from incredibly soft, premium wool flannel jacquard fabric.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Wide-leg Y-3 pants inspired by football aesthetics</a:t>
                      </a:r>
                    </a:p>
                    <a:p>
                      <a:pPr marL="47625" marR="0" lvl="0" indent="-47625" algn="l" fontAlgn="base">
                        <a:lnSpc>
                          <a:spcPct val="100000"/>
                        </a:lnSpc>
                      </a:pPr>
                      <a:r>
                        <a:rPr lang="en-US" sz="600" u="none" spc="0">
                          <a:solidFill>
                            <a:srgbClr val="000000">
                              <a:alpha val="100000"/>
                            </a:srgbClr>
                          </a:solidFill>
                          <a:latin typeface="AdihausDIN"/>
                        </a:rPr>
                        <a:t>• Loose fit</a:t>
                      </a:r>
                    </a:p>
                    <a:p>
                      <a:pPr marL="47625" marR="0" lvl="0" indent="-47625" algn="l" fontAlgn="base">
                        <a:lnSpc>
                          <a:spcPct val="100000"/>
                        </a:lnSpc>
                      </a:pPr>
                      <a:r>
                        <a:rPr lang="en-US" sz="600" u="none" spc="0">
                          <a:solidFill>
                            <a:srgbClr val="000000">
                              <a:alpha val="100000"/>
                            </a:srgbClr>
                          </a:solidFill>
                          <a:latin typeface="AdihausDIN"/>
                        </a:rPr>
                        <a:t>• Elastic waist with front fly zip</a:t>
                      </a:r>
                    </a:p>
                    <a:p>
                      <a:pPr marL="47625" marR="0" lvl="0" indent="-47625" algn="l" fontAlgn="base">
                        <a:lnSpc>
                          <a:spcPct val="100000"/>
                        </a:lnSpc>
                      </a:pPr>
                      <a:r>
                        <a:rPr lang="en-US" sz="600" u="none" spc="0">
                          <a:solidFill>
                            <a:srgbClr val="000000">
                              <a:alpha val="100000"/>
                            </a:srgbClr>
                          </a:solidFill>
                          <a:latin typeface="AdihausDIN"/>
                        </a:rPr>
                        <a:t>• Main body: 62% wool, 18% nylon, 16% virgin wool, 4% other jacquard</a:t>
                      </a:r>
                    </a:p>
                    <a:p>
                      <a:pPr marL="47625" marR="0" lvl="0" indent="-47625" algn="l" fontAlgn="base">
                        <a:lnSpc>
                          <a:spcPct val="100000"/>
                        </a:lnSpc>
                      </a:pPr>
                      <a:r>
                        <a:rPr lang="en-US" sz="600" u="none" spc="0">
                          <a:solidFill>
                            <a:srgbClr val="000000">
                              <a:alpha val="100000"/>
                            </a:srgbClr>
                          </a:solidFill>
                          <a:latin typeface="AdihausDIN"/>
                        </a:rPr>
                        <a:t>• Insert: 100% polyester plain weave</a:t>
                      </a:r>
                    </a:p>
                    <a:p>
                      <a:pPr marL="47625" marR="0" lvl="0" indent="-47625" algn="l" fontAlgn="base">
                        <a:lnSpc>
                          <a:spcPct val="100000"/>
                        </a:lnSpc>
                      </a:pPr>
                      <a:r>
                        <a:rPr lang="en-US" sz="600" u="none" spc="0">
                          <a:solidFill>
                            <a:srgbClr val="000000">
                              <a:alpha val="100000"/>
                            </a:srgbClr>
                          </a:solidFill>
                          <a:latin typeface="AdihausDIN"/>
                        </a:rPr>
                        <a:t>• Super soft feel</a:t>
                      </a:r>
                    </a:p>
                    <a:p>
                      <a:pPr marL="47625" marR="0" lvl="0" indent="-47625" algn="l" fontAlgn="base">
                        <a:lnSpc>
                          <a:spcPct val="100000"/>
                        </a:lnSpc>
                      </a:pPr>
                      <a:r>
                        <a:rPr lang="en-US" sz="600" u="none" spc="0">
                          <a:solidFill>
                            <a:srgbClr val="000000">
                              <a:alpha val="100000"/>
                            </a:srgbClr>
                          </a:solidFill>
                          <a:latin typeface="AdihausDIN"/>
                        </a:rPr>
                        <a:t>• Wide legs</a:t>
                      </a:r>
                    </a:p>
                    <a:p>
                      <a:pPr marL="47625" marR="0" lvl="0" indent="-47625" algn="l" fontAlgn="base">
                        <a:lnSpc>
                          <a:spcPct val="100000"/>
                        </a:lnSpc>
                      </a:pPr>
                      <a:r>
                        <a:rPr lang="en-US" sz="600" u="none" spc="0">
                          <a:solidFill>
                            <a:srgbClr val="000000">
                              <a:alpha val="100000"/>
                            </a:srgbClr>
                          </a:solidFill>
                          <a:latin typeface="AdihausDIN"/>
                        </a:rPr>
                        <a:t>• Front pockets</a:t>
                      </a:r>
                    </a:p>
                    <a:p>
                      <a:pPr marL="47625" marR="0" lvl="0" indent="-47625" algn="l" fontAlgn="base">
                        <a:lnSpc>
                          <a:spcPct val="100000"/>
                        </a:lnSpc>
                      </a:pPr>
                      <a:r>
                        <a:rPr lang="en-US" sz="600" u="none" spc="0">
                          <a:solidFill>
                            <a:srgbClr val="000000">
                              <a:alpha val="100000"/>
                            </a:srgbClr>
                          </a:solidFill>
                          <a:latin typeface="AdihausDIN"/>
                        </a:rPr>
                        <a:t>• Small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HN1965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Y7825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1" name="Picture 3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SLIDE</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HQ3665</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CREAM WHITE / CORE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Y-3 adds dramatics to a celebrated adidas style with an exaggerated silhouette. The Y-3 Slides have a bulky, statement design crafted with a PU-coated synthetic microfibre upper. They offer enhanced cushioning for unparalleled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Platform slides by Y-3. Slip-on</a:t>
                      </a:r>
                    </a:p>
                    <a:p>
                      <a:pPr marL="47625" marR="0" lvl="0" indent="-47625" algn="l" fontAlgn="base">
                        <a:lnSpc>
                          <a:spcPct val="100000"/>
                        </a:lnSpc>
                      </a:pPr>
                      <a:r>
                        <a:rPr lang="en-US" sz="600" u="none" spc="0">
                          <a:solidFill>
                            <a:srgbClr val="000000">
                              <a:alpha val="100000"/>
                            </a:srgbClr>
                          </a:solidFill>
                          <a:latin typeface="AdihausDIN"/>
                        </a:rPr>
                        <a:t>• Polyurethane coated synthetic microfibre upper</a:t>
                      </a:r>
                    </a:p>
                    <a:p>
                      <a:pPr marL="47625" marR="0" lvl="0" indent="-47625" algn="l" fontAlgn="base">
                        <a:lnSpc>
                          <a:spcPct val="100000"/>
                        </a:lnSpc>
                      </a:pPr>
                      <a:r>
                        <a:rPr lang="en-US" sz="600" u="none" spc="0">
                          <a:solidFill>
                            <a:srgbClr val="000000">
                              <a:alpha val="100000"/>
                            </a:srgbClr>
                          </a:solidFill>
                          <a:latin typeface="AdihausDIN"/>
                        </a:rPr>
                        <a:t>• PORON® cushioning</a:t>
                      </a:r>
                    </a:p>
                    <a:p>
                      <a:pPr marL="47625" marR="0" lvl="0" indent="-47625" algn="l" fontAlgn="base">
                        <a:lnSpc>
                          <a:spcPct val="100000"/>
                        </a:lnSpc>
                      </a:pPr>
                      <a:r>
                        <a:rPr lang="en-US" sz="600" u="none" spc="0">
                          <a:solidFill>
                            <a:srgbClr val="000000">
                              <a:alpha val="100000"/>
                            </a:srgbClr>
                          </a:solidFill>
                          <a:latin typeface="AdihausDIN"/>
                        </a:rPr>
                        <a:t>• Mesh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HQ3665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JUN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0" name="TextBox 2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HEADBAND</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Headband follows through on minimalism. It's crafted from 100% merino wool for a premium look and feel. The rubber Y-3 square logo is finished with tatami stitching.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knit Y-3 headband. One size fits most</a:t>
                      </a:r>
                    </a:p>
                    <a:p>
                      <a:pPr marL="47625" marR="0" lvl="0" indent="-47625" algn="l" fontAlgn="base">
                        <a:lnSpc>
                          <a:spcPct val="100000"/>
                        </a:lnSpc>
                      </a:pPr>
                      <a:r>
                        <a:rPr lang="en-US" sz="600" u="none" spc="0">
                          <a:solidFill>
                            <a:srgbClr val="000000">
                              <a:alpha val="100000"/>
                            </a:srgbClr>
                          </a:solidFill>
                          <a:latin typeface="AdihausDIN"/>
                        </a:rPr>
                        <a:t>• 100% Merino wool plain knit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BW663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HEADBAND</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Headband follows through on minimalism. It's crafted from 100% merino wool for a premium look and feel. The rubber Y-3 square logo is finished with tatami stitching.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knit Y-3 headband. One size fits most</a:t>
                      </a:r>
                    </a:p>
                    <a:p>
                      <a:pPr marL="47625" marR="0" lvl="0" indent="-47625" algn="l" fontAlgn="base">
                        <a:lnSpc>
                          <a:spcPct val="100000"/>
                        </a:lnSpc>
                      </a:pPr>
                      <a:r>
                        <a:rPr lang="en-US" sz="600" u="none" spc="0">
                          <a:solidFill>
                            <a:srgbClr val="000000">
                              <a:alpha val="100000"/>
                            </a:srgbClr>
                          </a:solidFill>
                          <a:latin typeface="AdihausDIN"/>
                        </a:rPr>
                        <a:t>• 100% Merino wool plain knit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BW663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BP</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HR8454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Backpack is built on a foundation of versatility and minimalism. Its timeless aesthetic is crafted in washed canvas, complemented with leather for the base and handles. Two pockets on the interior offer extra organisation — one zip, and one with a hook-and-loop flap.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simple, sophisticated Y-3 backpack</a:t>
                      </a:r>
                    </a:p>
                    <a:p>
                      <a:pPr marL="47625" marR="0" lvl="0" indent="-47625" algn="l" fontAlgn="base">
                        <a:lnSpc>
                          <a:spcPct val="100000"/>
                        </a:lnSpc>
                      </a:pPr>
                      <a:r>
                        <a:rPr lang="en-US" sz="600" u="none" spc="0">
                          <a:solidFill>
                            <a:srgbClr val="000000">
                              <a:alpha val="100000"/>
                            </a:srgbClr>
                          </a:solidFill>
                          <a:latin typeface="AdihausDIN"/>
                        </a:rPr>
                        <a:t>• Dimensions: 32 cm x 46 cm x 12 cm</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Front zip pocke</a:t>
                      </a:r>
                    </a:p>
                    <a:p>
                      <a:pPr marL="47625" marR="0" lvl="0" indent="-47625" algn="l" fontAlgn="base">
                        <a:lnSpc>
                          <a:spcPct val="100000"/>
                        </a:lnSpc>
                      </a:pPr>
                      <a:r>
                        <a:rPr lang="en-US" sz="600" u="none" spc="0">
                          <a:solidFill>
                            <a:srgbClr val="000000">
                              <a:alpha val="100000"/>
                            </a:srgbClr>
                          </a:solidFill>
                          <a:latin typeface="AdihausDIN"/>
                        </a:rPr>
                        <a:t>• Chest belt with buckle</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HR8454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DAV92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LEO SOCK</a:t>
            </a:r>
          </a:p>
        </p:txBody>
      </p:sp>
      <p:sp>
        <p:nvSpPr>
          <p:cNvPr id="8" name="TextBox 7"/>
          <p:cNvSpPr txBox="1"/>
          <p:nvPr/>
        </p:nvSpPr>
        <p:spPr>
          <a:xfrm>
            <a:off x="285750" y="1333500"/>
            <a:ext cx="285750" cy="381000"/>
          </a:xfrm>
          <a:prstGeom prst="rect">
            <a:avLst/>
          </a:prstGeom>
          <a:solidFill>
            <a:srgbClr val="7B776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HS2721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CHALKY BROWN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 years of Y-3. The Leo Socks celebrate moments of Y-3's past, expressed here in an exotic animal print. The design is fabricated in a premium material mix to create a plush, fuzzy look and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Ultra-soft fuzzy, Y-3 socks</a:t>
                      </a:r>
                    </a:p>
                    <a:p>
                      <a:pPr marL="47625" marR="0" lvl="0" indent="-47625" algn="l" fontAlgn="base">
                        <a:lnSpc>
                          <a:spcPct val="100000"/>
                        </a:lnSpc>
                      </a:pPr>
                      <a:r>
                        <a:rPr lang="en-US" sz="600" u="none" spc="0">
                          <a:solidFill>
                            <a:srgbClr val="000000">
                              <a:alpha val="100000"/>
                            </a:srgbClr>
                          </a:solidFill>
                          <a:latin typeface="AdihausDIN"/>
                        </a:rPr>
                        <a:t>• Length: 19.5cm</a:t>
                      </a:r>
                    </a:p>
                    <a:p>
                      <a:pPr marL="47625" marR="0" lvl="0" indent="-47625" algn="l" fontAlgn="base">
                        <a:lnSpc>
                          <a:spcPct val="100000"/>
                        </a:lnSpc>
                      </a:pPr>
                      <a:r>
                        <a:rPr lang="en-US" sz="600" u="none" spc="0">
                          <a:solidFill>
                            <a:srgbClr val="000000">
                              <a:alpha val="100000"/>
                            </a:srgbClr>
                          </a:solidFill>
                          <a:latin typeface="AdihausDIN"/>
                        </a:rPr>
                        <a:t>• Polyester and nylon</a:t>
                      </a:r>
                    </a:p>
                    <a:p>
                      <a:pPr marL="47625" marR="0" lvl="0" indent="-47625" algn="l" fontAlgn="base">
                        <a:lnSpc>
                          <a:spcPct val="100000"/>
                        </a:lnSpc>
                      </a:pPr>
                      <a:r>
                        <a:rPr lang="en-US" sz="600" u="none" spc="0">
                          <a:solidFill>
                            <a:srgbClr val="000000">
                              <a:alpha val="100000"/>
                            </a:srgbClr>
                          </a:solidFill>
                          <a:latin typeface="AdihausDIN"/>
                        </a:rPr>
                        <a:t>• Seasonal allover print leopard graphic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HS2721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F5737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3</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3" name="Picture 22"/>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GLOVES GTX</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streamlined design of the Y-3 Utility Gloves find inspiration from performance functionality, complete with silicone rubber textured details. Technical thought allows for smart phone usage while wearing the gloves, and the GORE-TEX™ INFINIUM™ insulation traps in heat against the cold.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Insulted, running-inspired gloves by Y-3</a:t>
                      </a:r>
                    </a:p>
                    <a:p>
                      <a:pPr marL="47625" marR="0" lvl="0" indent="-47625" algn="l" fontAlgn="base">
                        <a:lnSpc>
                          <a:spcPct val="100000"/>
                        </a:lnSpc>
                      </a:pPr>
                      <a:r>
                        <a:rPr lang="en-US" sz="600" u="none" spc="0">
                          <a:solidFill>
                            <a:srgbClr val="000000">
                              <a:alpha val="100000"/>
                            </a:srgbClr>
                          </a:solidFill>
                          <a:latin typeface="AdihausDIN"/>
                        </a:rPr>
                        <a:t>• 100% polyester plain knit</a:t>
                      </a:r>
                    </a:p>
                    <a:p>
                      <a:pPr marL="47625" marR="0" lvl="0" indent="-47625" algn="l" fontAlgn="base">
                        <a:lnSpc>
                          <a:spcPct val="100000"/>
                        </a:lnSpc>
                      </a:pPr>
                      <a:r>
                        <a:rPr lang="en-US" sz="600" u="none" spc="0">
                          <a:solidFill>
                            <a:srgbClr val="000000">
                              <a:alpha val="100000"/>
                            </a:srgbClr>
                          </a:solidFill>
                          <a:latin typeface="AdihausDIN"/>
                        </a:rPr>
                        <a:t>• Hook-and-loop closure</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Q3727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a:t>
            </a:r>
          </a:p>
        </p:txBody>
      </p:sp>
      <p:sp>
        <p:nvSpPr>
          <p:cNvPr id="22" name="TextBox 21"/>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SCARF</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HA6527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classic Y-3 scarf. The Y-3 Classic Logo Scarf has a jacquard pattern of different logos, complementing the different colours on both sides. It's made from premium knit with an oversize shape.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Dimensions: 200 cm x 40 cm</a:t>
                      </a:r>
                    </a:p>
                    <a:p>
                      <a:pPr marL="47625" marR="0" lvl="0" indent="-47625" algn="l" fontAlgn="base">
                        <a:lnSpc>
                          <a:spcPct val="100000"/>
                        </a:lnSpc>
                      </a:pPr>
                      <a:r>
                        <a:rPr lang="en-US" sz="600" u="none" spc="0">
                          <a:solidFill>
                            <a:srgbClr val="000000">
                              <a:alpha val="100000"/>
                            </a:srgbClr>
                          </a:solidFill>
                          <a:latin typeface="AdihausDIN"/>
                        </a:rPr>
                        <a:t>• 60.5% wool, 21.7% polyester, 17.8% lyocell</a:t>
                      </a:r>
                    </a:p>
                    <a:p>
                      <a:pPr marL="47625" marR="0" lvl="0" indent="-47625" algn="l" fontAlgn="base">
                        <a:lnSpc>
                          <a:spcPct val="100000"/>
                        </a:lnSpc>
                      </a:pPr>
                      <a:r>
                        <a:rPr lang="en-US" sz="600" u="none" spc="0">
                          <a:solidFill>
                            <a:srgbClr val="000000">
                              <a:alpha val="100000"/>
                            </a:srgbClr>
                          </a:solidFill>
                          <a:latin typeface="AdihausDIN"/>
                        </a:rPr>
                        <a:t>• Y-3 and Yohji Yamamoto wordmarks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HA6527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QD279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1" name="Picture 2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SCARF</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HR7115</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 / CORE WHITE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classic Y-3 scarf. The Y-3 Classic Logo Scarf has a jacquard pattern of different logos, complementing the different colours on both sides. It's made from premium knit with an oversize shape.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Dimensions: 200 cm x 40 cm</a:t>
                      </a:r>
                    </a:p>
                    <a:p>
                      <a:pPr marL="47625" marR="0" lvl="0" indent="-47625" algn="l" fontAlgn="base">
                        <a:lnSpc>
                          <a:spcPct val="100000"/>
                        </a:lnSpc>
                      </a:pPr>
                      <a:r>
                        <a:rPr lang="en-US" sz="600" u="none" spc="0">
                          <a:solidFill>
                            <a:srgbClr val="000000">
                              <a:alpha val="100000"/>
                            </a:srgbClr>
                          </a:solidFill>
                          <a:latin typeface="AdihausDIN"/>
                        </a:rPr>
                        <a:t>• 60.5% wool, 21.7% polyester, 17.8% lyocell</a:t>
                      </a:r>
                    </a:p>
                    <a:p>
                      <a:pPr marL="47625" marR="0" lvl="0" indent="-47625" algn="l" fontAlgn="base">
                        <a:lnSpc>
                          <a:spcPct val="100000"/>
                        </a:lnSpc>
                      </a:pPr>
                      <a:r>
                        <a:rPr lang="en-US" sz="600" u="none" spc="0">
                          <a:solidFill>
                            <a:srgbClr val="000000">
                              <a:alpha val="100000"/>
                            </a:srgbClr>
                          </a:solidFill>
                          <a:latin typeface="AdihausDIN"/>
                        </a:rPr>
                        <a:t>• Y-3 and Yohji Yamamoto wordmarks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HR7115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QD279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20" name="TextBox 1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TOTE</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HS3517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Tote is built on a foundation of versatility and minimalism. Its timeless aesthetic is crafted in washed canvas, complemented with leather for the base and handles. Two pockets on the interior offer extra organisation — one zip, and one with a hook-and-loop flap.</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simple, sophisticated Y-3 tote bag</a:t>
                      </a:r>
                    </a:p>
                    <a:p>
                      <a:pPr marL="47625" marR="0" lvl="0" indent="-47625" algn="l" fontAlgn="base">
                        <a:lnSpc>
                          <a:spcPct val="100000"/>
                        </a:lnSpc>
                      </a:pPr>
                      <a:r>
                        <a:rPr lang="en-US" sz="600" u="none" spc="0">
                          <a:solidFill>
                            <a:srgbClr val="000000">
                              <a:alpha val="100000"/>
                            </a:srgbClr>
                          </a:solidFill>
                          <a:latin typeface="AdihausDIN"/>
                        </a:rPr>
                        <a:t>• Dimensions: 35 cm x 46 cm x 5 cm</a:t>
                      </a:r>
                    </a:p>
                    <a:p>
                      <a:pPr marL="47625" marR="0" lvl="0" indent="-47625" algn="l" fontAlgn="base">
                        <a:lnSpc>
                          <a:spcPct val="100000"/>
                        </a:lnSpc>
                      </a:pPr>
                      <a:r>
                        <a:rPr lang="en-US" sz="600" u="none" spc="0">
                          <a:solidFill>
                            <a:srgbClr val="000000">
                              <a:alpha val="100000"/>
                            </a:srgbClr>
                          </a:solidFill>
                          <a:latin typeface="AdihausDIN"/>
                        </a:rPr>
                        <a:t>• Volume: 20.7L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Lining: 100% recycled polyester twill</a:t>
                      </a:r>
                    </a:p>
                    <a:p>
                      <a:pPr marL="47625" marR="0" lvl="0" indent="-47625" algn="l" fontAlgn="base">
                        <a:lnSpc>
                          <a:spcPct val="100000"/>
                        </a:lnSpc>
                      </a:pPr>
                      <a:r>
                        <a:rPr lang="en-US" sz="600" u="none" spc="0">
                          <a:solidFill>
                            <a:srgbClr val="000000">
                              <a:alpha val="100000"/>
                            </a:srgbClr>
                          </a:solidFill>
                          <a:latin typeface="AdihausDIN"/>
                        </a:rPr>
                        <a:t>• Inner zip pocket</a:t>
                      </a:r>
                    </a:p>
                    <a:p>
                      <a:pPr marL="47625" marR="0" lvl="0" indent="-47625" algn="l" fontAlgn="base">
                        <a:lnSpc>
                          <a:spcPct val="100000"/>
                        </a:lnSpc>
                      </a:pPr>
                      <a:r>
                        <a:rPr lang="en-US" sz="600" u="none" spc="0">
                          <a:solidFill>
                            <a:srgbClr val="000000">
                              <a:alpha val="100000"/>
                            </a:srgbClr>
                          </a:solidFill>
                          <a:latin typeface="AdihausDIN"/>
                        </a:rPr>
                        <a:t>• Tonal Y-3 logo</a:t>
                      </a:r>
                    </a:p>
                    <a:p>
                      <a:pPr marL="47625" marR="0" lvl="0" indent="-47625" algn="l" fontAlgn="base">
                        <a:lnSpc>
                          <a:spcPct val="100000"/>
                        </a:lnSpc>
                      </a:pPr>
                      <a:r>
                        <a:rPr lang="en-US" sz="600" u="none" spc="0">
                          <a:solidFill>
                            <a:srgbClr val="000000">
                              <a:alpha val="100000"/>
                            </a:srgbClr>
                          </a:solidFill>
                          <a:latin typeface="AdihausDIN"/>
                        </a:rPr>
                        <a:t>• Leather handle and base</a:t>
                      </a:r>
                    </a:p>
                    <a:p>
                      <a:pPr marL="47625" marR="0" lvl="0" indent="-47625" algn="l" fontAlgn="base">
                        <a:lnSpc>
                          <a:spcPct val="100000"/>
                        </a:lnSpc>
                      </a:pPr>
                      <a:r>
                        <a:rPr lang="en-US" sz="600" u="none" spc="0">
                          <a:solidFill>
                            <a:srgbClr val="000000">
                              <a:alpha val="100000"/>
                            </a:srgbClr>
                          </a:solidFill>
                          <a:latin typeface="AdihausDIN"/>
                        </a:rPr>
                        <a:t>• Inner hook-and-loop pocket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HS3517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UU151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SNOOD</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Nothing will be seen but your eyes when you have on the Y-3 Snood. Technical. Engineered. Functional. It's crafted with different ribbed structures and panelling, and mesh over the mouth for enhanced breathability.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knit Y-3 balaclava cover. 92% recycled nylon, 6% recycled polyester, 2% elastane plain knit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VE060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359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SNOOD</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HM8345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Nothing will be seen but your eyes when you have on the Y-3 Snood. Technical. Engineered. Functional. It's crafted with different ribbed structures and panelling, and mesh over the mouth for enhanced breathability.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knit Y-3 balaclava cover. 92% recycled nylon, 6% recycled polyester, 2% elastane plain knit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VE060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COURT LOW</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HR1929</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Y-3 builds on the legend of the famed adidas Nizza basketball shoes, using them as inspiration to create the experimental style and completely new look of the Ajatu Court Low. Exaggerated tooling creates a more sculpted volume for an elevated take on the timeless silhouette.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Sophisticated basketball-inspired shoes by Y-3. Lace closure</a:t>
                      </a:r>
                    </a:p>
                    <a:p>
                      <a:pPr marL="47625" marR="0" lvl="0" indent="-47625" algn="l" fontAlgn="base">
                        <a:lnSpc>
                          <a:spcPct val="100000"/>
                        </a:lnSpc>
                      </a:pPr>
                      <a:r>
                        <a:rPr lang="en-US" sz="600" u="none" spc="0">
                          <a:solidFill>
                            <a:srgbClr val="000000">
                              <a:alpha val="100000"/>
                            </a:srgbClr>
                          </a:solidFill>
                          <a:latin typeface="AdihausDIN"/>
                        </a:rPr>
                        <a:t>• Textile and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LRG15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2" name="Picture 2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AOP SCARF</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7B776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HM8324</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CHALKY BROWN</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sp>
        <p:nvSpPr>
          <p:cNvPr id="16" name="TextBox 15"/>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AOP scarf celebrates 20 years of Y-3, exploring animal prints through a lens on the past. The oversize shape hangs or wraps to create added volume and texture with its plush, fuzzy feel. Fringe on the ends rounds out the bold expression.</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fuzzy, animal-print scarf by Y-3</a:t>
                      </a:r>
                    </a:p>
                    <a:p>
                      <a:pPr marL="47625" marR="0" lvl="0" indent="-47625" algn="l" fontAlgn="base">
                        <a:lnSpc>
                          <a:spcPct val="100000"/>
                        </a:lnSpc>
                      </a:pPr>
                      <a:r>
                        <a:rPr lang="en-US" sz="600" u="none" spc="0">
                          <a:solidFill>
                            <a:srgbClr val="000000">
                              <a:alpha val="100000"/>
                            </a:srgbClr>
                          </a:solidFill>
                          <a:latin typeface="AdihausDIN"/>
                        </a:rPr>
                        <a:t>• 40% wool, 36% mohair, 23% nylon, 1% elastane</a:t>
                      </a:r>
                    </a:p>
                    <a:p>
                      <a:pPr marL="47625" marR="0" lvl="0" indent="-47625" algn="l" fontAlgn="base">
                        <a:lnSpc>
                          <a:spcPct val="100000"/>
                        </a:lnSpc>
                      </a:pPr>
                      <a:r>
                        <a:rPr lang="en-US" sz="600" u="none" spc="0">
                          <a:solidFill>
                            <a:srgbClr val="000000">
                              <a:alpha val="100000"/>
                            </a:srgbClr>
                          </a:solidFill>
                          <a:latin typeface="AdihausDIN"/>
                        </a:rPr>
                        <a:t>• Dimensions: 240 x 45cm</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VX244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21" name="TextBox 20"/>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BEANIE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H54025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ribbed Y-3 beanie. Y-3 reflects on simplicity with the Classic Beanie. The soft, premium wool build enhances warmth, heightened with a fold-up cuff. A silicone Y-3 square label badge signs it off.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wool</a:t>
                      </a:r>
                    </a:p>
                    <a:p>
                      <a:pPr marL="47625" marR="0" lvl="0" indent="-47625" algn="l" fontAlgn="base">
                        <a:lnSpc>
                          <a:spcPct val="100000"/>
                        </a:lnSpc>
                      </a:pPr>
                      <a:r>
                        <a:rPr lang="en-US" sz="600" u="none" spc="0">
                          <a:solidFill>
                            <a:srgbClr val="000000">
                              <a:alpha val="100000"/>
                            </a:srgbClr>
                          </a:solidFill>
                          <a:latin typeface="AdihausDIN"/>
                        </a:rPr>
                        <a:t>• Ribbed fabric</a:t>
                      </a:r>
                    </a:p>
                    <a:p>
                      <a:pPr marL="47625" marR="0" lvl="0" indent="-47625" algn="l" fontAlgn="base">
                        <a:lnSpc>
                          <a:spcPct val="100000"/>
                        </a:lnSpc>
                      </a:pPr>
                      <a:r>
                        <a:rPr lang="en-US" sz="600" u="none" spc="0">
                          <a:solidFill>
                            <a:srgbClr val="000000">
                              <a:alpha val="100000"/>
                            </a:srgbClr>
                          </a:solidFill>
                          <a:latin typeface="AdihausDIN"/>
                        </a:rPr>
                        <a:t>• Fold-up cuff</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H54025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VZ902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BEANIE</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ribbed Y-3 beanie. Y-3 reflects on simplicity with the Classic Beanie. The soft, premium wool build enhances warmth, heightened with a fold-up cuff. A silicone Y-3 square label badge signs it off.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wool</a:t>
                      </a:r>
                    </a:p>
                    <a:p>
                      <a:pPr marL="47625" marR="0" lvl="0" indent="-47625" algn="l" fontAlgn="base">
                        <a:lnSpc>
                          <a:spcPct val="100000"/>
                        </a:lnSpc>
                      </a:pPr>
                      <a:r>
                        <a:rPr lang="en-US" sz="600" u="none" spc="0">
                          <a:solidFill>
                            <a:srgbClr val="000000">
                              <a:alpha val="100000"/>
                            </a:srgbClr>
                          </a:solidFill>
                          <a:latin typeface="AdihausDIN"/>
                        </a:rPr>
                        <a:t>• Ribbed fabric</a:t>
                      </a:r>
                    </a:p>
                    <a:p>
                      <a:pPr marL="47625" marR="0" lvl="0" indent="-47625" algn="l" fontAlgn="base">
                        <a:lnSpc>
                          <a:spcPct val="100000"/>
                        </a:lnSpc>
                      </a:pPr>
                      <a:r>
                        <a:rPr lang="en-US" sz="600" u="none" spc="0">
                          <a:solidFill>
                            <a:srgbClr val="000000">
                              <a:alpha val="100000"/>
                            </a:srgbClr>
                          </a:solidFill>
                          <a:latin typeface="AdihausDIN"/>
                        </a:rPr>
                        <a:t>• Fold-up cuff</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VZ902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BEANIE</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HM8338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ribbed Y-3 beanie. Y-3 reflects on simplicity with the Classic Beanie. The soft, premium wool build enhances warmth, heightened with a fold-up cuff. A silicone Y-3 square label badge signs it off.</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100% wool</a:t>
                      </a:r>
                    </a:p>
                    <a:p>
                      <a:pPr marL="47625" marR="0" lvl="0" indent="-47625" algn="l" fontAlgn="base">
                        <a:lnSpc>
                          <a:spcPct val="100000"/>
                        </a:lnSpc>
                      </a:pPr>
                      <a:r>
                        <a:rPr lang="en-US" sz="600" u="none" spc="0">
                          <a:solidFill>
                            <a:srgbClr val="000000">
                              <a:alpha val="100000"/>
                            </a:srgbClr>
                          </a:solidFill>
                          <a:latin typeface="AdihausDIN"/>
                        </a:rPr>
                        <a:t>• Ribbed fabric</a:t>
                      </a:r>
                    </a:p>
                    <a:p>
                      <a:pPr marL="47625" marR="0" lvl="0" indent="-47625" algn="l" fontAlgn="base">
                        <a:lnSpc>
                          <a:spcPct val="100000"/>
                        </a:lnSpc>
                      </a:pPr>
                      <a:r>
                        <a:rPr lang="en-US" sz="600" u="none" spc="0">
                          <a:solidFill>
                            <a:srgbClr val="000000">
                              <a:alpha val="100000"/>
                            </a:srgbClr>
                          </a:solidFill>
                          <a:latin typeface="AdihausDIN"/>
                        </a:rPr>
                        <a:t>• Fold-up cuff</a:t>
                      </a:r>
                    </a:p>
                    <a:p>
                      <a:pPr marL="47625" marR="0" lvl="0" indent="-47625" algn="l" fontAlgn="base">
                        <a:lnSpc>
                          <a:spcPct val="100000"/>
                        </a:lnSpc>
                      </a:pPr>
                      <a:r>
                        <a:rPr lang="en-US" sz="600" u="none" spc="0">
                          <a:solidFill>
                            <a:srgbClr val="000000">
                              <a:alpha val="100000"/>
                            </a:srgbClr>
                          </a:solidFill>
                          <a:latin typeface="AdihausDIN"/>
                        </a:rPr>
                        <a:t>• Y-3 logo badge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VZ902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1" name="Picture 2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364</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ICON BEANIE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HM8327</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sp>
        <p:nvSpPr>
          <p:cNvPr id="15" name="TextBox 14"/>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Icon Beanie is fabricated with a loose construction to create a more laid-back aesthetic while exposing the face. It's done as a single piece, crafted from 100% premium merino wool.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one-piece construction, the Y-3 beanie offers warmth and style. One size fits most</a:t>
                      </a:r>
                    </a:p>
                    <a:p>
                      <a:pPr marL="47625" marR="0" lvl="0" indent="-47625" algn="l" fontAlgn="base">
                        <a:lnSpc>
                          <a:spcPct val="100000"/>
                        </a:lnSpc>
                      </a:pPr>
                      <a:r>
                        <a:rPr lang="en-US" sz="600" u="none" spc="0">
                          <a:solidFill>
                            <a:srgbClr val="000000">
                              <a:alpha val="100000"/>
                            </a:srgbClr>
                          </a:solidFill>
                          <a:latin typeface="AdihausDIN"/>
                        </a:rPr>
                        <a:t>• 100% Merino wool plain knit</a:t>
                      </a:r>
                    </a:p>
                    <a:p>
                      <a:pPr marL="47625" marR="0" lvl="0" indent="-47625" algn="l" fontAlgn="base">
                        <a:lnSpc>
                          <a:spcPct val="100000"/>
                        </a:lnSpc>
                      </a:pPr>
                      <a:r>
                        <a:rPr lang="en-US" sz="600" u="none" spc="0">
                          <a:solidFill>
                            <a:srgbClr val="000000">
                              <a:alpha val="100000"/>
                            </a:srgbClr>
                          </a:solidFill>
                          <a:latin typeface="AdihausDIN"/>
                        </a:rPr>
                        <a:t>• Can be worn two ways</a:t>
                      </a:r>
                    </a:p>
                    <a:p>
                      <a:pPr marL="47625" marR="0" lvl="0" indent="-47625" algn="l" fontAlgn="base">
                        <a:lnSpc>
                          <a:spcPct val="100000"/>
                        </a:lnSpc>
                      </a:pPr>
                      <a:r>
                        <a:rPr lang="en-US" sz="600" u="none" spc="0">
                          <a:solidFill>
                            <a:srgbClr val="000000">
                              <a:alpha val="100000"/>
                            </a:srgbClr>
                          </a:solidFill>
                          <a:latin typeface="AdihausDIN"/>
                        </a:rPr>
                        <a:t>• Square label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WY484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20" name="TextBox 1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ICON BEANIE</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HM8326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Icon Beanie is fabricated with a loose construction to create a more laid-back aesthetic while exposing the face. It's done as a single piece, crafted from 100% premium merino wool.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one-piece construction, the Y-3 beanie offers warmth and style. One size fits most</a:t>
                      </a:r>
                    </a:p>
                    <a:p>
                      <a:pPr marL="47625" marR="0" lvl="0" indent="-47625" algn="l" fontAlgn="base">
                        <a:lnSpc>
                          <a:spcPct val="100000"/>
                        </a:lnSpc>
                      </a:pPr>
                      <a:r>
                        <a:rPr lang="en-US" sz="600" u="none" spc="0">
                          <a:solidFill>
                            <a:srgbClr val="000000">
                              <a:alpha val="100000"/>
                            </a:srgbClr>
                          </a:solidFill>
                          <a:latin typeface="AdihausDIN"/>
                        </a:rPr>
                        <a:t>• 100% Merino wool plain knit</a:t>
                      </a:r>
                    </a:p>
                    <a:p>
                      <a:pPr marL="47625" marR="0" lvl="0" indent="-47625" algn="l" fontAlgn="base">
                        <a:lnSpc>
                          <a:spcPct val="100000"/>
                        </a:lnSpc>
                      </a:pPr>
                      <a:r>
                        <a:rPr lang="en-US" sz="600" u="none" spc="0">
                          <a:solidFill>
                            <a:srgbClr val="000000">
                              <a:alpha val="100000"/>
                            </a:srgbClr>
                          </a:solidFill>
                          <a:latin typeface="AdihausDIN"/>
                        </a:rPr>
                        <a:t>• Can be worn two ways</a:t>
                      </a:r>
                    </a:p>
                    <a:p>
                      <a:pPr marL="47625" marR="0" lvl="0" indent="-47625" algn="l" fontAlgn="base">
                        <a:lnSpc>
                          <a:spcPct val="100000"/>
                        </a:lnSpc>
                      </a:pPr>
                      <a:r>
                        <a:rPr lang="en-US" sz="600" u="none" spc="0">
                          <a:solidFill>
                            <a:srgbClr val="000000">
                              <a:alpha val="100000"/>
                            </a:srgbClr>
                          </a:solidFill>
                          <a:latin typeface="AdihausDIN"/>
                        </a:rPr>
                        <a:t>• Square label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HM8326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WY484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OSFA</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0" name="Picture 1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CL WE</a:t>
            </a:r>
          </a:p>
        </p:txBody>
      </p:sp>
      <p:sp>
        <p:nvSpPr>
          <p:cNvPr id="7" name="TextBox 6"/>
          <p:cNvSpPr txBox="1"/>
          <p:nvPr/>
        </p:nvSpPr>
        <p:spPr>
          <a:xfrm>
            <a:off x="285750" y="1333500"/>
            <a:ext cx="285750" cy="381000"/>
          </a:xfrm>
          <a:prstGeom prst="rect">
            <a:avLst/>
          </a:prstGeom>
          <a:solidFill>
            <a:srgbClr val="3C3E31">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HS3499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NIGHT CARGO</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essential Y-3 style. Built on versatility and minimalism, the Classic Weekender Bag can be used as a getaway travel companion or for shorter trips to the gym. The timeless, simplistic look pairs waxed canvas with premium leather for the handles and bottom.</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weekender bag that goes everywhere</a:t>
                      </a:r>
                    </a:p>
                    <a:p>
                      <a:pPr marL="47625" marR="0" lvl="0" indent="-47625" algn="l" fontAlgn="base">
                        <a:lnSpc>
                          <a:spcPct val="100000"/>
                        </a:lnSpc>
                      </a:pPr>
                      <a:r>
                        <a:rPr lang="en-US" sz="600" u="none" spc="0">
                          <a:solidFill>
                            <a:srgbClr val="000000">
                              <a:alpha val="100000"/>
                            </a:srgbClr>
                          </a:solidFill>
                          <a:latin typeface="AdihausDIN"/>
                        </a:rPr>
                        <a:t>• Dimensions: 52 x 33 x 22.5</a:t>
                      </a:r>
                    </a:p>
                    <a:p>
                      <a:pPr marL="47625" marR="0" lvl="0" indent="-47625" algn="l" fontAlgn="base">
                        <a:lnSpc>
                          <a:spcPct val="100000"/>
                        </a:lnSpc>
                      </a:pPr>
                      <a:r>
                        <a:rPr lang="en-US" sz="600" u="none" spc="0">
                          <a:solidFill>
                            <a:srgbClr val="000000">
                              <a:alpha val="100000"/>
                            </a:srgbClr>
                          </a:solidFill>
                          <a:latin typeface="AdihausDIN"/>
                        </a:rPr>
                        <a:t>• Volume: 45.7L</a:t>
                      </a:r>
                    </a:p>
                    <a:p>
                      <a:pPr marL="47625" marR="0" lvl="0" indent="-47625" algn="l" fontAlgn="base">
                        <a:lnSpc>
                          <a:spcPct val="100000"/>
                        </a:lnSpc>
                      </a:pPr>
                      <a:r>
                        <a:rPr lang="en-US" sz="600" u="none" spc="0">
                          <a:solidFill>
                            <a:srgbClr val="000000">
                              <a:alpha val="100000"/>
                            </a:srgbClr>
                          </a:solidFill>
                          <a:latin typeface="AdihausDIN"/>
                        </a:rPr>
                        <a:t>• Shell: 100% CORDURA® nylon plain weave</a:t>
                      </a:r>
                    </a:p>
                    <a:p>
                      <a:pPr marL="47625" marR="0" lvl="0" indent="-47625" algn="l" fontAlgn="base">
                        <a:lnSpc>
                          <a:spcPct val="100000"/>
                        </a:lnSpc>
                      </a:pPr>
                      <a:r>
                        <a:rPr lang="en-US" sz="600" u="none" spc="0">
                          <a:solidFill>
                            <a:srgbClr val="000000">
                              <a:alpha val="100000"/>
                            </a:srgbClr>
                          </a:solidFill>
                          <a:latin typeface="AdihausDIN"/>
                        </a:rPr>
                        <a:t>• Zip main compartment</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HS3499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SEP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ZR816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OG</a:t>
            </a:r>
          </a:p>
        </p:txBody>
      </p:sp>
      <p:sp>
        <p:nvSpPr>
          <p:cNvPr id="19" name="TextBox 18"/>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GR.1P HIGH</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HR1967</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TECH EARTH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evolves the adidas legacy with the Y-3 GR.1P High Shoes. The smooth, minimalist suede leather upper contrasts against strong statement details to create a distinctive edge. Transparent tooling continues to showcase the 3-Stripes and upper from beneath. The heel collar features neoprene ankle padding for enhanced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trainers by Y-3. Lace closure</a:t>
                      </a:r>
                    </a:p>
                    <a:p>
                      <a:pPr marL="47625" marR="0" lvl="0" indent="-47625" algn="l" fontAlgn="base">
                        <a:lnSpc>
                          <a:spcPct val="100000"/>
                        </a:lnSpc>
                      </a:pPr>
                      <a:r>
                        <a:rPr lang="en-US" sz="600" u="none" spc="0">
                          <a:solidFill>
                            <a:srgbClr val="000000">
                              <a:alpha val="100000"/>
                            </a:srgbClr>
                          </a:solidFill>
                          <a:latin typeface="AdihausDIN"/>
                        </a:rPr>
                        <a:t>• Suede leather upper with neoprene padded collar</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Transparent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MAKURA</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HR2000</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CREAM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Makura Shoes experiment with a new approach to comfort, playing with proportions, sensations and inspirations to explore an innovative new concept. Foam padding wraps around the cushioned EVA midsole, which goes beyond the feeling of comfort and creates a cloud-like visual representation of it. The rubber outsole takes inspiration from track and field runners with a spikes aesthetic.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Running-inspired Y-3 shoes that experiment with dimension, colour and comfort. Lace closure</a:t>
                      </a:r>
                    </a:p>
                    <a:p>
                      <a:pPr marL="47625" marR="0" lvl="0" indent="-47625" algn="l" fontAlgn="base">
                        <a:lnSpc>
                          <a:spcPct val="100000"/>
                        </a:lnSpc>
                      </a:pPr>
                      <a:r>
                        <a:rPr lang="en-US" sz="600" u="none" spc="0">
                          <a:solidFill>
                            <a:srgbClr val="000000">
                              <a:alpha val="100000"/>
                            </a:srgbClr>
                          </a:solidFill>
                          <a:latin typeface="AdihausDIN"/>
                        </a:rPr>
                        <a:t>• Synthetic leather upper with suede hits</a:t>
                      </a:r>
                    </a:p>
                    <a:p>
                      <a:pPr marL="47625" marR="0" lvl="0" indent="-47625" algn="l" fontAlgn="base">
                        <a:lnSpc>
                          <a:spcPct val="100000"/>
                        </a:lnSpc>
                      </a:pPr>
                      <a:r>
                        <a:rPr lang="en-US" sz="600" u="none" spc="0">
                          <a:solidFill>
                            <a:srgbClr val="000000">
                              <a:alpha val="100000"/>
                            </a:srgbClr>
                          </a:solidFill>
                          <a:latin typeface="AdihausDIN"/>
                        </a:rPr>
                        <a:t>• Mesh, leather and neoprene lining</a:t>
                      </a:r>
                    </a:p>
                    <a:p>
                      <a:pPr marL="47625" marR="0" lvl="0" indent="-47625" algn="l" fontAlgn="base">
                        <a:lnSpc>
                          <a:spcPct val="100000"/>
                        </a:lnSpc>
                      </a:pPr>
                      <a:r>
                        <a:rPr lang="en-US" sz="600" u="none" spc="0">
                          <a:solidFill>
                            <a:srgbClr val="000000">
                              <a:alpha val="100000"/>
                            </a:srgbClr>
                          </a:solidFill>
                          <a:latin typeface="AdihausDIN"/>
                        </a:rPr>
                        <a:t>• EVA midsole with foam padding</a:t>
                      </a:r>
                    </a:p>
                    <a:p>
                      <a:pPr marL="47625" marR="0" lvl="0" indent="-47625" algn="l" fontAlgn="base">
                        <a:lnSpc>
                          <a:spcPct val="100000"/>
                        </a:lnSpc>
                      </a:pPr>
                      <a:r>
                        <a:rPr lang="en-US" sz="600" u="none" spc="0">
                          <a:solidFill>
                            <a:srgbClr val="000000">
                              <a:alpha val="100000"/>
                            </a:srgbClr>
                          </a:solidFill>
                          <a:latin typeface="AdihausDIN"/>
                        </a:rPr>
                        <a:t>• Rubber outsole</a:t>
                      </a:r>
                    </a:p>
                    <a:p>
                      <a:pPr marL="47625" marR="0" lvl="0" indent="-47625" algn="l" fontAlgn="base">
                        <a:lnSpc>
                          <a:spcPct val="100000"/>
                        </a:lnSpc>
                      </a:pPr>
                      <a:r>
                        <a:rPr lang="en-US" sz="600" u="none" spc="0">
                          <a:solidFill>
                            <a:srgbClr val="000000">
                              <a:alpha val="100000"/>
                            </a:srgbClr>
                          </a:solidFill>
                          <a:latin typeface="AdihausDIN"/>
                        </a:rPr>
                        <a:t>• Y-3 logo print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HR2000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369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KAIWA</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HQ3672</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CREAM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YamamotoPulling from the archives, Y-3 returns a running silhouette to the streets with the progressive Kaiwa shoes. A minimalist design philosophy exposes the roots of the pioneering sport style. They have a coated synthetic microfibre and neoprene upper with suede details, and offer enhanced comfort with lightweight cushioning.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modern runner style by Y-3. Lace closure</a:t>
                      </a:r>
                    </a:p>
                    <a:p>
                      <a:pPr marL="47625" marR="0" lvl="0" indent="-47625" algn="l" fontAlgn="base">
                        <a:lnSpc>
                          <a:spcPct val="100000"/>
                        </a:lnSpc>
                      </a:pPr>
                      <a:r>
                        <a:rPr lang="en-US" sz="600" u="none" spc="0">
                          <a:solidFill>
                            <a:srgbClr val="000000">
                              <a:alpha val="100000"/>
                            </a:srgbClr>
                          </a:solidFill>
                          <a:latin typeface="AdihausDIN"/>
                        </a:rPr>
                        <a:t>• Coated synthetic microfibre and neoprene upper with suede details</a:t>
                      </a:r>
                    </a:p>
                    <a:p>
                      <a:pPr marL="47625" marR="0" lvl="0" indent="-47625" algn="l" fontAlgn="base">
                        <a:lnSpc>
                          <a:spcPct val="100000"/>
                        </a:lnSpc>
                      </a:pPr>
                      <a:r>
                        <a:rPr lang="en-US" sz="600" u="none" spc="0">
                          <a:solidFill>
                            <a:srgbClr val="000000">
                              <a:alpha val="100000"/>
                            </a:srgbClr>
                          </a:solidFill>
                          <a:latin typeface="AdihausDIN"/>
                        </a:rPr>
                        <a:t>• Leather and neoprene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HQ3672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LRJ28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COURT HIGH</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HR1932</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builds on the legend of the famed adidas Nizza basketball shoes, using them as inspiration to create the experimental style and completely new look of the Ajatu Court High Shoes. Exaggerated tooling creates a more sculpted volume for an elevated take on the timeless silhouette. The woven textile upper is refined with leather details and a zip around the heel that lets you slip into the shoe without unlacing them.</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Mid-cut Y-3 shoes with a zipper around the heel</a:t>
                      </a:r>
                    </a:p>
                    <a:p>
                      <a:pPr marL="47625" marR="0" lvl="0" indent="-47625" algn="l" fontAlgn="base">
                        <a:lnSpc>
                          <a:spcPct val="100000"/>
                        </a:lnSpc>
                      </a:pPr>
                      <a:r>
                        <a:rPr lang="en-US" sz="600" u="none" spc="0">
                          <a:solidFill>
                            <a:srgbClr val="000000">
                              <a:alpha val="100000"/>
                            </a:srgbClr>
                          </a:solidFill>
                          <a:latin typeface="AdihausDIN"/>
                        </a:rPr>
                        <a:t>• Lace and zip closures</a:t>
                      </a:r>
                    </a:p>
                    <a:p>
                      <a:pPr marL="47625" marR="0" lvl="0" indent="-47625" algn="l" fontAlgn="base">
                        <a:lnSpc>
                          <a:spcPct val="100000"/>
                        </a:lnSpc>
                      </a:pPr>
                      <a:r>
                        <a:rPr lang="en-US" sz="600" u="none" spc="0">
                          <a:solidFill>
                            <a:srgbClr val="000000">
                              <a:alpha val="100000"/>
                            </a:srgbClr>
                          </a:solidFill>
                          <a:latin typeface="AdihausDIN"/>
                        </a:rPr>
                        <a:t>• Textile and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HR1932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LRG16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370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ORISAN</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HQ5976</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CREAM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tests the boundaries of convention, diminishing them in the process. The progressive design of the Orisan Shoes creates an expressive look with an exaggerated heel design. The PU-coated synthetic microfibre upper is detailed with suede accents and neoprene details to complete the dual-layer, experimental silhouette. Energy-charged cushioning offers enhanced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Running-inspired Y-3 shoes with elevated comfort. Lace closure</a:t>
                      </a:r>
                    </a:p>
                    <a:p>
                      <a:pPr marL="47625" marR="0" lvl="0" indent="-47625" algn="l" fontAlgn="base">
                        <a:lnSpc>
                          <a:spcPct val="100000"/>
                        </a:lnSpc>
                      </a:pPr>
                      <a:r>
                        <a:rPr lang="en-US" sz="600" u="none" spc="0">
                          <a:solidFill>
                            <a:srgbClr val="000000">
                              <a:alpha val="100000"/>
                            </a:srgbClr>
                          </a:solidFill>
                          <a:latin typeface="AdihausDIN"/>
                        </a:rPr>
                        <a:t>• Polyurethane coated synthetic microfibre upper</a:t>
                      </a:r>
                    </a:p>
                    <a:p>
                      <a:pPr marL="47625" marR="0" lvl="0" indent="-47625" algn="l" fontAlgn="base">
                        <a:lnSpc>
                          <a:spcPct val="100000"/>
                        </a:lnSpc>
                      </a:pPr>
                      <a:r>
                        <a:rPr lang="en-US" sz="600" u="none" spc="0">
                          <a:solidFill>
                            <a:srgbClr val="000000">
                              <a:alpha val="100000"/>
                            </a:srgbClr>
                          </a:solidFill>
                          <a:latin typeface="AdihausDIN"/>
                        </a:rPr>
                        <a:t>• Leather, neoprene and mesh lining</a:t>
                      </a:r>
                    </a:p>
                    <a:p>
                      <a:pPr marL="47625" marR="0" lvl="0" indent="-47625" algn="l" fontAlgn="base">
                        <a:lnSpc>
                          <a:spcPct val="100000"/>
                        </a:lnSpc>
                      </a:pPr>
                      <a:r>
                        <a:rPr lang="en-US" sz="600" u="none" spc="0">
                          <a:solidFill>
                            <a:srgbClr val="000000">
                              <a:alpha val="100000"/>
                            </a:srgbClr>
                          </a:solidFill>
                          <a:latin typeface="AdihausDIN"/>
                        </a:rPr>
                        <a:t>• BOOST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371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GR.1P</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HQ5992</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TECH EARTH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evolves the adidas legacy with the Y-3 GR.1P Shoes. The smooth, minimalist suede leather upper contrasts against strong statement details to create a distinctive edge. Transparent tooling continues to showcase the 3-Stripes and upper from beneath.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trainers by Y-3. Lace closure</a:t>
                      </a:r>
                    </a:p>
                    <a:p>
                      <a:pPr marL="47625" marR="0" lvl="0" indent="-47625" algn="l" fontAlgn="base">
                        <a:lnSpc>
                          <a:spcPct val="100000"/>
                        </a:lnSpc>
                      </a:pPr>
                      <a:r>
                        <a:rPr lang="en-US" sz="600" u="none" spc="0">
                          <a:solidFill>
                            <a:srgbClr val="000000">
                              <a:alpha val="100000"/>
                            </a:srgbClr>
                          </a:solidFill>
                          <a:latin typeface="AdihausDIN"/>
                        </a:rPr>
                        <a:t>• Suede leather upper with neoprene on the heel</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Transparent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372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QASA</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HQ3735</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 / TECH EARTH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To celebrate 20 years of Y-3, the iconic Qasa High Shoes return with the same provocative innovation as before. The cult favourite trainers are reimagined with a sophisticated mix of materials and built on a distinctive Tubular outsole. Elastic straps bring an unconventional edge.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Y-3's avant-garde take on a high-top trainer. Elastic straps</a:t>
                      </a:r>
                    </a:p>
                    <a:p>
                      <a:pPr marL="47625" marR="0" lvl="0" indent="-47625" algn="l" fontAlgn="base">
                        <a:lnSpc>
                          <a:spcPct val="100000"/>
                        </a:lnSpc>
                      </a:pPr>
                      <a:r>
                        <a:rPr lang="en-US" sz="600" u="none" spc="0">
                          <a:solidFill>
                            <a:srgbClr val="000000">
                              <a:alpha val="100000"/>
                            </a:srgbClr>
                          </a:solidFill>
                          <a:latin typeface="AdihausDIN"/>
                        </a:rPr>
                        <a:t>• Textile upper with stretch mesh and suede leather details</a:t>
                      </a:r>
                    </a:p>
                    <a:p>
                      <a:pPr marL="47625" marR="0" lvl="0" indent="-47625" algn="l" fontAlgn="base">
                        <a:lnSpc>
                          <a:spcPct val="100000"/>
                        </a:lnSpc>
                      </a:pPr>
                      <a:r>
                        <a:rPr lang="en-US" sz="600" u="none" spc="0">
                          <a:solidFill>
                            <a:srgbClr val="000000">
                              <a:alpha val="100000"/>
                            </a:srgbClr>
                          </a:solidFill>
                          <a:latin typeface="AdihausDIN"/>
                        </a:rPr>
                        <a:t>• Suede heel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Tubular outsole-grade EVA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HQ3735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OCT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LTK31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AJATU RUN</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HR1936</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introduces the Ajatu Run, a timeless silhouette built on a quintessential running aesthetic. The vintage-look upper is crafted from a material mix of premium suede, layered woven textile and breathable mesh, all finished with rubber detailing. State-of-the-art adidas Lightstrike technology introduces a new level of comfort with an incredibly lightweight midsole.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Lightweight Y-3 shoes fuelled by innovative adidas technology. Lace closure	Suede, double-layer textile and mesh upper</a:t>
                      </a:r>
                    </a:p>
                    <a:p>
                      <a:pPr marL="47625" marR="0" lvl="0" indent="-47625" algn="l" fontAlgn="base">
                        <a:lnSpc>
                          <a:spcPct val="100000"/>
                        </a:lnSpc>
                      </a:pPr>
                      <a:r>
                        <a:rPr lang="en-US" sz="600" u="none" spc="0">
                          <a:solidFill>
                            <a:srgbClr val="000000">
                              <a:alpha val="100000"/>
                            </a:srgbClr>
                          </a:solidFill>
                          <a:latin typeface="AdihausDIN"/>
                        </a:rPr>
                        <a:t>• Collapsible feel</a:t>
                      </a:r>
                    </a:p>
                    <a:p>
                      <a:pPr marL="47625" marR="0" lvl="0" indent="-47625" algn="l" fontAlgn="base">
                        <a:lnSpc>
                          <a:spcPct val="100000"/>
                        </a:lnSpc>
                      </a:pPr>
                      <a:r>
                        <a:rPr lang="en-US" sz="600" u="none" spc="0">
                          <a:solidFill>
                            <a:srgbClr val="000000">
                              <a:alpha val="100000"/>
                            </a:srgbClr>
                          </a:solidFill>
                          <a:latin typeface="AdihausDIN"/>
                        </a:rPr>
                        <a:t>• Suede and mesh lining</a:t>
                      </a:r>
                    </a:p>
                    <a:p>
                      <a:pPr marL="47625" marR="0" lvl="0" indent="-47625" algn="l" fontAlgn="base">
                        <a:lnSpc>
                          <a:spcPct val="100000"/>
                        </a:lnSpc>
                      </a:pPr>
                      <a:r>
                        <a:rPr lang="en-US" sz="600" u="none" spc="0">
                          <a:solidFill>
                            <a:srgbClr val="000000">
                              <a:alpha val="100000"/>
                            </a:srgbClr>
                          </a:solidFill>
                          <a:latin typeface="AdihausDIN"/>
                        </a:rPr>
                        <a:t>• Lightstrike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39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KAIWA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HR1952</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CORE WHITE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YamamotoPulling from the archives, Y-3 returns a running silhouette to the streets with the progressive Kaiwa shoes. A minimalist design philosophy exposes the roots of the pioneering sport style. They have a coated synthetic microfibre and neoprene upper with suede details, and offer enhanced comfort with lightweight cushioning.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modern runner style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and neoprene upper with nappa leather details</a:t>
                      </a:r>
                    </a:p>
                    <a:p>
                      <a:pPr marL="47625" marR="0" lvl="0" indent="-47625" algn="l" fontAlgn="base">
                        <a:lnSpc>
                          <a:spcPct val="100000"/>
                        </a:lnSpc>
                      </a:pPr>
                      <a:r>
                        <a:rPr lang="en-US" sz="600" u="none" spc="0">
                          <a:solidFill>
                            <a:srgbClr val="000000">
                              <a:alpha val="100000"/>
                            </a:srgbClr>
                          </a:solidFill>
                          <a:latin typeface="AdihausDIN"/>
                        </a:rPr>
                        <a:t>• Leather and neoprene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14" name="Picture 1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Pre-Release Slides</a:t>
            </a:r>
            <a:r>
              <a:rPr lang="en-US" sz="1000" u="none" spc="0" baseline="30000">
                <a:solidFill>
                  <a:srgbClr val="000000">
                    <a:alpha val="100000"/>
                  </a:srgbClr>
                </a:solidFill>
                <a:latin typeface="AdihausDIN"/>
              </a:rPr>
              <a:t>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HR1938</a:t>
            </a:r>
            <a:br/>
            <a:r>
              <a:rPr lang="en-US" sz="400" u="none" spc="0">
                <a:solidFill>
                  <a:srgbClr val="000000">
                    <a:alpha val="100000"/>
                  </a:srgbClr>
                </a:solidFill>
                <a:latin typeface="AdihausDIN"/>
              </a:rPr>
              <a:t>DROP DATE JUN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SLIDE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HR1940</a:t>
            </a:r>
            <a:br/>
            <a:r>
              <a:rPr lang="en-US" sz="400" u="none" spc="0">
                <a:solidFill>
                  <a:srgbClr val="000000">
                    <a:alpha val="100000"/>
                  </a:srgbClr>
                </a:solidFill>
                <a:latin typeface="AdihausDIN"/>
              </a:rPr>
              <a:t>DROP DATE JUN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SLIDE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graphicFrame>
        <p:nvGraphicFramePr>
          <p:cNvPr id="11" name="Table 10"/>
          <p:cNvGraphicFramePr>
            <a:graphicFrameLocks noGrp="1"/>
          </p:cNvGraphicFramePr>
          <p:nvPr/>
        </p:nvGraphicFramePr>
        <p:xfrm>
          <a:off x="24955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HQ3665</a:t>
            </a:r>
            <a:br/>
            <a:r>
              <a:rPr lang="en-US" sz="400" u="none" spc="0">
                <a:solidFill>
                  <a:srgbClr val="000000">
                    <a:alpha val="100000"/>
                  </a:srgbClr>
                </a:solidFill>
                <a:latin typeface="AdihausDIN"/>
              </a:rPr>
              <a:t>DROP DATE JUN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SLIDE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KAIWA</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HR1951</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YamamotoPulling from the archives, Y-3 returns a running silhouette to the streets with the progressive Kaiwa shoes. A minimalist design philosophy exposes the roots of the pioneering sport style. They have a coated synthetic microfibre and neoprene upper with suede details, and offer enhanced comfort with lightweight cushioning.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modern runner style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and neoprene upper with nappa leather details</a:t>
                      </a:r>
                    </a:p>
                    <a:p>
                      <a:pPr marL="47625" marR="0" lvl="0" indent="-47625" algn="l" fontAlgn="base">
                        <a:lnSpc>
                          <a:spcPct val="100000"/>
                        </a:lnSpc>
                      </a:pPr>
                      <a:r>
                        <a:rPr lang="en-US" sz="600" u="none" spc="0">
                          <a:solidFill>
                            <a:srgbClr val="000000">
                              <a:alpha val="100000"/>
                            </a:srgbClr>
                          </a:solidFill>
                          <a:latin typeface="AdihausDIN"/>
                        </a:rPr>
                        <a:t>• Leather and neoprene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41" name="Picture 40"/>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SPRINT</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HR1954</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pays homage to a running classic. The Sprint Shoes have a premium leather upper detailed with signature 3-Stripes and Y-3 logos. Enhanced cushioning ensures a smooth ride.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Classic runners reimagined by Y-3. Lace closure</a:t>
                      </a:r>
                    </a:p>
                    <a:p>
                      <a:pPr marL="47625" marR="0" lvl="0" indent="-47625" algn="l" fontAlgn="base">
                        <a:lnSpc>
                          <a:spcPct val="100000"/>
                        </a:lnSpc>
                      </a:pPr>
                      <a:r>
                        <a:rPr lang="en-US" sz="600" u="none" spc="0">
                          <a:solidFill>
                            <a:srgbClr val="000000">
                              <a:alpha val="100000"/>
                            </a:srgbClr>
                          </a:solidFill>
                          <a:latin typeface="AdihausDIN"/>
                        </a:rPr>
                        <a:t>• Leather upper</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68922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72847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13</a:t>
            </a:r>
          </a:p>
        </p:txBody>
      </p:sp>
      <p:sp>
        <p:nvSpPr>
          <p:cNvPr id="39" name="TextBox 38"/>
          <p:cNvSpPr txBox="1"/>
          <p:nvPr/>
        </p:nvSpPr>
        <p:spPr>
          <a:xfrm>
            <a:off x="76771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14</a:t>
            </a:r>
          </a:p>
        </p:txBody>
      </p:sp>
      <p:sp>
        <p:nvSpPr>
          <p:cNvPr id="40" name="TextBox 39"/>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BOXING</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HR1956</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YamamotoInspired by the sleek, low-to-the-ground profile of a boxing boot, the Y-3 Boxing Shoes are crafted from premium leather and feature enhanced cushioning. Signature 3-Stripes and Y-3 logos complete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Flexible Y-3 sneakers inspired by boxing boots. Lace closure</a:t>
                      </a:r>
                    </a:p>
                    <a:p>
                      <a:pPr marL="47625" marR="0" lvl="0" indent="-47625" algn="l" fontAlgn="base">
                        <a:lnSpc>
                          <a:spcPct val="100000"/>
                        </a:lnSpc>
                      </a:pPr>
                      <a:r>
                        <a:rPr lang="en-US" sz="600" u="none" spc="0">
                          <a:solidFill>
                            <a:srgbClr val="000000">
                              <a:alpha val="100000"/>
                            </a:srgbClr>
                          </a:solidFill>
                          <a:latin typeface="AdihausDIN"/>
                        </a:rPr>
                        <a:t>• Leather upper</a:t>
                      </a:r>
                    </a:p>
                    <a:p>
                      <a:pPr marL="47625" marR="0" lvl="0" indent="-47625" algn="l" fontAlgn="base">
                        <a:lnSpc>
                          <a:spcPct val="100000"/>
                        </a:lnSpc>
                      </a:pPr>
                      <a:r>
                        <a:rPr lang="en-US" sz="600" u="none" spc="0">
                          <a:solidFill>
                            <a:srgbClr val="000000">
                              <a:alpha val="100000"/>
                            </a:srgbClr>
                          </a:solidFill>
                          <a:latin typeface="AdihausDIN"/>
                        </a:rPr>
                        <a:t>• Leather, suede and mesh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IDOSO BOOST</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HR1957</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Idoso BOOST balances tech with style. Heavily inspired by adidas performance technology, they reconstruct those ideas into an avant-garde silhouette. BOOST and EVA offer enhanced cushioning. The transparent engineered adidas PRIMEKNIT upper is detailed with an asymmetrical, elongated eyestay and a premium leather tongue.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Innovative shoes by Y-3. Lace closure</a:t>
                      </a:r>
                    </a:p>
                    <a:p>
                      <a:pPr marL="47625" marR="0" lvl="0" indent="-47625" algn="l" fontAlgn="base">
                        <a:lnSpc>
                          <a:spcPct val="100000"/>
                        </a:lnSpc>
                      </a:pPr>
                      <a:r>
                        <a:rPr lang="en-US" sz="600" u="none" spc="0">
                          <a:solidFill>
                            <a:srgbClr val="000000">
                              <a:alpha val="100000"/>
                            </a:srgbClr>
                          </a:solidFill>
                          <a:latin typeface="AdihausDIN"/>
                        </a:rPr>
                        <a:t>• Transparent engineered adidas PRIMEKNIT upper with full leather tongue</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BOOST heel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HR1957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QISAN COZY V2</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HR1961</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blends inspiration from its past with state-of-the-art adidas technology to introduce a new silhouette. The Qisan Cozy Shoes evoke the feeling of lightness, with floating transparent 3-Stripes that connect the midsole to the lifted eyestay. They're crafted with a neoprene upper and detailed with leather and rubber accents. The TPU plate shines through the distinctive tooling.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Progressive Y-3 shoes fuelled by innovative adidas technology. Slip-on</a:t>
                      </a:r>
                    </a:p>
                    <a:p>
                      <a:pPr marL="47625" marR="0" lvl="0" indent="-47625" algn="l" fontAlgn="base">
                        <a:lnSpc>
                          <a:spcPct val="100000"/>
                        </a:lnSpc>
                      </a:pPr>
                      <a:r>
                        <a:rPr lang="en-US" sz="600" u="none" spc="0">
                          <a:solidFill>
                            <a:srgbClr val="000000">
                              <a:alpha val="100000"/>
                            </a:srgbClr>
                          </a:solidFill>
                          <a:latin typeface="AdihausDIN"/>
                        </a:rPr>
                        <a:t>• Neoprene upper with leather and rubber detailing</a:t>
                      </a:r>
                    </a:p>
                    <a:p>
                      <a:pPr marL="47625" marR="0" lvl="0" indent="-47625" algn="l" fontAlgn="base">
                        <a:lnSpc>
                          <a:spcPct val="100000"/>
                        </a:lnSpc>
                      </a:pPr>
                      <a:r>
                        <a:rPr lang="en-US" sz="600" u="none" spc="0">
                          <a:solidFill>
                            <a:srgbClr val="000000">
                              <a:alpha val="100000"/>
                            </a:srgbClr>
                          </a:solidFill>
                          <a:latin typeface="AdihausDIN"/>
                        </a:rPr>
                        <a:t>• Neoprene and suede lining</a:t>
                      </a:r>
                    </a:p>
                    <a:p>
                      <a:pPr marL="47625" marR="0" lvl="0" indent="-47625" algn="l" fontAlgn="base">
                        <a:lnSpc>
                          <a:spcPct val="100000"/>
                        </a:lnSpc>
                      </a:pPr>
                      <a:r>
                        <a:rPr lang="en-US" sz="600" u="none" spc="0">
                          <a:solidFill>
                            <a:srgbClr val="000000">
                              <a:alpha val="100000"/>
                            </a:srgbClr>
                          </a:solidFill>
                          <a:latin typeface="AdihausDIN"/>
                        </a:rPr>
                        <a:t>• Lightstrike cushioning</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ORISAN</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HR1964</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tests the boundaries of convention, diminishing them in the process. The progressive design of the Orisan Shoes creates an expressive look with an exaggerated heel design. The PU-coated synthetic microfibre upper is detailed with suede accents and neoprene details to complete the dual-layer, experimental silhouette. Energy-charged cushioning offers enhanced comfort.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Ultra-comfortable Y-3 shoes that play with transparency</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Transparent engineered adidas PRIMEKNIT upper with leather hits</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BOOST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HR1964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46</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HOKORI III</a:t>
            </a:r>
          </a:p>
        </p:txBody>
      </p:sp>
      <p:sp>
        <p:nvSpPr>
          <p:cNvPr id="8" name="TextBox 7"/>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HR1976</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Hokori III Shoes rewrite the modern fashion code with refined expression, building from the foundation of one of the most influential basketball sneakers of the '80s — the adidas Rivalry. They stay close to the original and explore a more classic basketball direction with a super heavy tumbled leather upper. Floating 3-Stripes and neoprene details make them distinctively Y-3.</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Statement Rivalry-inspired shoes by Y-3. Lace closure</a:t>
                      </a:r>
                    </a:p>
                    <a:p>
                      <a:pPr marL="47625" marR="0" lvl="0" indent="-47625" algn="l" fontAlgn="base">
                        <a:lnSpc>
                          <a:spcPct val="100000"/>
                        </a:lnSpc>
                      </a:pPr>
                      <a:r>
                        <a:rPr lang="en-US" sz="600" u="none" spc="0">
                          <a:solidFill>
                            <a:srgbClr val="000000">
                              <a:alpha val="100000"/>
                            </a:srgbClr>
                          </a:solidFill>
                          <a:latin typeface="AdihausDIN"/>
                        </a:rPr>
                        <a:t>• Heavy tumbled leather and neoprene upper</a:t>
                      </a:r>
                    </a:p>
                    <a:p>
                      <a:pPr marL="47625" marR="0" lvl="0" indent="-47625" algn="l" fontAlgn="base">
                        <a:lnSpc>
                          <a:spcPct val="100000"/>
                        </a:lnSpc>
                      </a:pPr>
                      <a:r>
                        <a:rPr lang="en-US" sz="600" u="none" spc="0">
                          <a:solidFill>
                            <a:srgbClr val="000000">
                              <a:alpha val="100000"/>
                            </a:srgbClr>
                          </a:solidFill>
                          <a:latin typeface="AdihausDIN"/>
                        </a:rPr>
                        <a:t>• Neoprene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HR1976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47</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ULTRABOOST 22</a:t>
            </a:r>
          </a:p>
        </p:txBody>
      </p:sp>
      <p:sp>
        <p:nvSpPr>
          <p:cNvPr id="8" name="TextBox 7"/>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HR1980</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lends its uninhibited approach to a running silhouette. The Ultraboost 22 Shoes create their foundation with a slip-on construction crafted with a flexible adidas PRIMEKNIT upper. From there, a moulded TPU cage hugs the foot, almost fully covered with a stretch nylon fabric to establish a geometric texture. The BOOST midsole offers enhanced cushioning, while the durable outsole keeps you grounded.</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Ultra-comfortable shoes by Y-3. Slip-on</a:t>
                      </a:r>
                    </a:p>
                    <a:p>
                      <a:pPr marL="47625" marR="0" lvl="0" indent="-47625" algn="l" fontAlgn="base">
                        <a:lnSpc>
                          <a:spcPct val="100000"/>
                        </a:lnSpc>
                      </a:pPr>
                      <a:r>
                        <a:rPr lang="en-US" sz="600" u="none" spc="0">
                          <a:solidFill>
                            <a:srgbClr val="000000">
                              <a:alpha val="100000"/>
                            </a:srgbClr>
                          </a:solidFill>
                          <a:latin typeface="AdihausDIN"/>
                        </a:rPr>
                        <a:t>• adidas PRIMEKNIT textile upper with moulded polyurethane cage and stretch nylon cover</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Rubber and leather detailing</a:t>
                      </a:r>
                    </a:p>
                    <a:p>
                      <a:pPr marL="47625" marR="0" lvl="0" indent="-47625" algn="l" fontAlgn="base">
                        <a:lnSpc>
                          <a:spcPct val="100000"/>
                        </a:lnSpc>
                      </a:pPr>
                      <a:r>
                        <a:rPr lang="en-US" sz="600" u="none" spc="0">
                          <a:solidFill>
                            <a:srgbClr val="000000">
                              <a:alpha val="100000"/>
                            </a:srgbClr>
                          </a:solidFill>
                          <a:latin typeface="AdihausDIN"/>
                        </a:rPr>
                        <a:t>• BOOST midsole</a:t>
                      </a:r>
                    </a:p>
                    <a:p>
                      <a:pPr marL="47625" marR="0" lvl="0" indent="-47625" algn="l" fontAlgn="base">
                        <a:lnSpc>
                          <a:spcPct val="100000"/>
                        </a:lnSpc>
                      </a:pPr>
                      <a:r>
                        <a:rPr lang="en-US" sz="600" u="none" spc="0">
                          <a:solidFill>
                            <a:srgbClr val="000000">
                              <a:alpha val="100000"/>
                            </a:srgbClr>
                          </a:solidFill>
                          <a:latin typeface="AdihausDIN"/>
                        </a:rPr>
                        <a:t>• Continental™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HR1980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LRG37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HICHO</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HQ3663</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CORE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examines sportswear through a sharp lens, informing an unconventional approach to the expected. The clean design of the Hicho Shoes rides on a thick platform, adding height and creating a subtle statement. They're crafted with a suede leather upper.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Elevated leather shoes by Y-3. Lace closure</a:t>
                      </a:r>
                    </a:p>
                    <a:p>
                      <a:pPr marL="47625" marR="0" lvl="0" indent="-47625" algn="l" fontAlgn="base">
                        <a:lnSpc>
                          <a:spcPct val="100000"/>
                        </a:lnSpc>
                      </a:pPr>
                      <a:r>
                        <a:rPr lang="en-US" sz="600" u="none" spc="0">
                          <a:solidFill>
                            <a:srgbClr val="000000">
                              <a:alpha val="100000"/>
                            </a:srgbClr>
                          </a:solidFill>
                          <a:latin typeface="AdihausDIN"/>
                        </a:rPr>
                        <a:t>• Suede leather upper with nappa leather on the heel</a:t>
                      </a:r>
                    </a:p>
                    <a:p>
                      <a:pPr marL="47625" marR="0" lvl="0" indent="-47625" algn="l" fontAlgn="base">
                        <a:lnSpc>
                          <a:spcPct val="100000"/>
                        </a:lnSpc>
                      </a:pPr>
                      <a:r>
                        <a:rPr lang="en-US" sz="600" u="none" spc="0">
                          <a:solidFill>
                            <a:srgbClr val="000000">
                              <a:alpha val="100000"/>
                            </a:srgbClr>
                          </a:solidFill>
                          <a:latin typeface="AdihausDIN"/>
                        </a:rPr>
                        <a:t>• Leather and canvas lining</a:t>
                      </a:r>
                    </a:p>
                    <a:p>
                      <a:pPr marL="47625" marR="0" lvl="0" indent="-47625" algn="l" fontAlgn="base">
                        <a:lnSpc>
                          <a:spcPct val="100000"/>
                        </a:lnSpc>
                      </a:pPr>
                      <a:r>
                        <a:rPr lang="en-US" sz="600" u="none" spc="0">
                          <a:solidFill>
                            <a:srgbClr val="000000">
                              <a:alpha val="100000"/>
                            </a:srgbClr>
                          </a:solidFill>
                          <a:latin typeface="AdihausDIN"/>
                        </a:rPr>
                        <a:t>• Synthetic midsole</a:t>
                      </a:r>
                    </a:p>
                    <a:p>
                      <a:pPr marL="47625" marR="0" lvl="0" indent="-47625" algn="l" fontAlgn="base">
                        <a:lnSpc>
                          <a:spcPct val="100000"/>
                        </a:lnSpc>
                      </a:pPr>
                      <a:r>
                        <a:rPr lang="en-US" sz="600" u="none" spc="0">
                          <a:solidFill>
                            <a:srgbClr val="000000">
                              <a:alpha val="100000"/>
                            </a:srgbClr>
                          </a:solidFill>
                          <a:latin typeface="AdihausDIN"/>
                        </a:rPr>
                        <a:t>• Rubber platform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HQ3663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LRJ25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49</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HOKORI III</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HQ5968</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CORE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Hokori III Shoes rewrite the modern fashion code with refined expression, building from the foundation of one of the most influential basketball sneakers of the '80s — the adidas Rivalry. They stay close to the original and explore a more classic basketball direction with a super heavy tumbled leather upper. Floating 3-Stripes and neoprene details make them distinctively Y-3.</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Statement basketball-inspired shoes by Y-3</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Heavy tumbled leather and neoprene upper</a:t>
                      </a:r>
                    </a:p>
                    <a:p>
                      <a:pPr marL="47625" marR="0" lvl="0" indent="-47625" algn="l" fontAlgn="base">
                        <a:lnSpc>
                          <a:spcPct val="100000"/>
                        </a:lnSpc>
                      </a:pPr>
                      <a:r>
                        <a:rPr lang="en-US" sz="600" u="none" spc="0">
                          <a:solidFill>
                            <a:srgbClr val="000000">
                              <a:alpha val="100000"/>
                            </a:srgbClr>
                          </a:solidFill>
                          <a:latin typeface="AdihausDIN"/>
                        </a:rPr>
                        <a:t>• Neoprene lining</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HQ5968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4" name="Picture 4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HR1929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COURT LOW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HR1932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COURT HIGH</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HR1936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AJATU RUN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KAIWA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KAIWA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17" name="Picture 16"/>
          <p:cNvPicPr>
            <a:picLocks noChangeAspect="1"/>
          </p:cNvPicPr>
          <p:nvPr/>
        </p:nvPicPr>
        <p:blipFill>
          <a:blip r:embed="rId9"/>
          <a:stretch>
            <a:fillRect/>
          </a:stretch>
        </p:blipFill>
        <p:spPr>
          <a:xfrm>
            <a:off x="5810250" y="1381125"/>
            <a:ext cx="904875" cy="857250"/>
          </a:xfrm>
          <a:prstGeom prst="rect">
            <a:avLst/>
          </a:prstGeom>
        </p:spPr>
      </p:pic>
      <p:sp>
        <p:nvSpPr>
          <p:cNvPr id="18" name="TextBox 17"/>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SPRINT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19" name="Picture 18"/>
          <p:cNvPicPr>
            <a:picLocks noChangeAspect="1"/>
          </p:cNvPicPr>
          <p:nvPr/>
        </p:nvPicPr>
        <p:blipFill>
          <a:blip r:embed="rId10"/>
          <a:stretch>
            <a:fillRect/>
          </a:stretch>
        </p:blipFill>
        <p:spPr>
          <a:xfrm>
            <a:off x="6915150" y="1381125"/>
            <a:ext cx="904875" cy="857250"/>
          </a:xfrm>
          <a:prstGeom prst="rect">
            <a:avLst/>
          </a:prstGeom>
        </p:spPr>
      </p:pic>
      <p:sp>
        <p:nvSpPr>
          <p:cNvPr id="20" name="TextBox 19"/>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BOXING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1" name="Picture 20"/>
          <p:cNvPicPr>
            <a:picLocks noChangeAspect="1"/>
          </p:cNvPicPr>
          <p:nvPr/>
        </p:nvPicPr>
        <p:blipFill>
          <a:blip r:embed="rId11"/>
          <a:stretch>
            <a:fillRect/>
          </a:stretch>
        </p:blipFill>
        <p:spPr>
          <a:xfrm>
            <a:off x="8020050" y="1381125"/>
            <a:ext cx="904875" cy="857250"/>
          </a:xfrm>
          <a:prstGeom prst="rect">
            <a:avLst/>
          </a:prstGeom>
        </p:spPr>
      </p:pic>
      <p:sp>
        <p:nvSpPr>
          <p:cNvPr id="22" name="TextBox 21"/>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HR1957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IDOSO BOOST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3" name="Picture 22"/>
          <p:cNvPicPr>
            <a:picLocks noChangeAspect="1"/>
          </p:cNvPicPr>
          <p:nvPr/>
        </p:nvPicPr>
        <p:blipFill>
          <a:blip r:embed="rId12"/>
          <a:stretch>
            <a:fillRect/>
          </a:stretch>
        </p:blipFill>
        <p:spPr>
          <a:xfrm>
            <a:off x="285750" y="3286125"/>
            <a:ext cx="904875" cy="857250"/>
          </a:xfrm>
          <a:prstGeom prst="rect">
            <a:avLst/>
          </a:prstGeom>
        </p:spPr>
      </p:pic>
      <p:sp>
        <p:nvSpPr>
          <p:cNvPr id="24" name="TextBox 23"/>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HR1961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QISAN COZY V2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5" name="Picture 24"/>
          <p:cNvPicPr>
            <a:picLocks noChangeAspect="1"/>
          </p:cNvPicPr>
          <p:nvPr/>
        </p:nvPicPr>
        <p:blipFill>
          <a:blip r:embed="rId13"/>
          <a:stretch>
            <a:fillRect/>
          </a:stretch>
        </p:blipFill>
        <p:spPr>
          <a:xfrm>
            <a:off x="1390650" y="3286125"/>
            <a:ext cx="904875" cy="857250"/>
          </a:xfrm>
          <a:prstGeom prst="rect">
            <a:avLst/>
          </a:prstGeom>
        </p:spPr>
      </p:pic>
      <p:sp>
        <p:nvSpPr>
          <p:cNvPr id="26" name="TextBox 25"/>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HR1964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ORISAN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27" name="Table 26"/>
          <p:cNvGraphicFramePr>
            <a:graphicFrameLocks noGrp="1"/>
          </p:cNvGraphicFramePr>
          <p:nvPr/>
        </p:nvGraphicFramePr>
        <p:xfrm>
          <a:off x="24955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8" name="Picture 27"/>
          <p:cNvPicPr>
            <a:picLocks noChangeAspect="1"/>
          </p:cNvPicPr>
          <p:nvPr/>
        </p:nvPicPr>
        <p:blipFill>
          <a:blip r:embed="rId14"/>
          <a:stretch>
            <a:fillRect/>
          </a:stretch>
        </p:blipFill>
        <p:spPr>
          <a:xfrm>
            <a:off x="2495550" y="3286125"/>
            <a:ext cx="904875" cy="857250"/>
          </a:xfrm>
          <a:prstGeom prst="rect">
            <a:avLst/>
          </a:prstGeom>
        </p:spPr>
      </p:pic>
      <p:sp>
        <p:nvSpPr>
          <p:cNvPr id="29" name="TextBox 28"/>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HR1976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HOKORI III</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30" name="Table 29"/>
          <p:cNvGraphicFramePr>
            <a:graphicFrameLocks noGrp="1"/>
          </p:cNvGraphicFramePr>
          <p:nvPr/>
        </p:nvGraphicFramePr>
        <p:xfrm>
          <a:off x="36004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1" name="Picture 30"/>
          <p:cNvPicPr>
            <a:picLocks noChangeAspect="1"/>
          </p:cNvPicPr>
          <p:nvPr/>
        </p:nvPicPr>
        <p:blipFill>
          <a:blip r:embed="rId15"/>
          <a:stretch>
            <a:fillRect/>
          </a:stretch>
        </p:blipFill>
        <p:spPr>
          <a:xfrm>
            <a:off x="3600450" y="3286125"/>
            <a:ext cx="904875" cy="857250"/>
          </a:xfrm>
          <a:prstGeom prst="rect">
            <a:avLst/>
          </a:prstGeom>
        </p:spPr>
      </p:pic>
      <p:sp>
        <p:nvSpPr>
          <p:cNvPr id="32" name="TextBox 31"/>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HR1980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ULTRABOOST 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33" name="Picture 32"/>
          <p:cNvPicPr>
            <a:picLocks noChangeAspect="1"/>
          </p:cNvPicPr>
          <p:nvPr/>
        </p:nvPicPr>
        <p:blipFill>
          <a:blip r:embed="rId16"/>
          <a:stretch>
            <a:fillRect/>
          </a:stretch>
        </p:blipFill>
        <p:spPr>
          <a:xfrm>
            <a:off x="4705350" y="3286125"/>
            <a:ext cx="904875" cy="857250"/>
          </a:xfrm>
          <a:prstGeom prst="rect">
            <a:avLst/>
          </a:prstGeom>
        </p:spPr>
      </p:pic>
      <p:sp>
        <p:nvSpPr>
          <p:cNvPr id="34" name="TextBox 33"/>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HQ3663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HICHO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35" name="Table 34"/>
          <p:cNvGraphicFramePr>
            <a:graphicFrameLocks noGrp="1"/>
          </p:cNvGraphicFramePr>
          <p:nvPr/>
        </p:nvGraphicFramePr>
        <p:xfrm>
          <a:off x="58102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6" name="Picture 35"/>
          <p:cNvPicPr>
            <a:picLocks noChangeAspect="1"/>
          </p:cNvPicPr>
          <p:nvPr/>
        </p:nvPicPr>
        <p:blipFill>
          <a:blip r:embed="rId17"/>
          <a:stretch>
            <a:fillRect/>
          </a:stretch>
        </p:blipFill>
        <p:spPr>
          <a:xfrm>
            <a:off x="5810250" y="3286125"/>
            <a:ext cx="904875" cy="857250"/>
          </a:xfrm>
          <a:prstGeom prst="rect">
            <a:avLst/>
          </a:prstGeom>
        </p:spPr>
      </p:pic>
      <p:sp>
        <p:nvSpPr>
          <p:cNvPr id="37" name="TextBox 36"/>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HQ5968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HOKORI III</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38" name="Table 37"/>
          <p:cNvGraphicFramePr>
            <a:graphicFrameLocks noGrp="1"/>
          </p:cNvGraphicFramePr>
          <p:nvPr/>
        </p:nvGraphicFramePr>
        <p:xfrm>
          <a:off x="69151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9" name="Picture 38"/>
          <p:cNvPicPr>
            <a:picLocks noChangeAspect="1"/>
          </p:cNvPicPr>
          <p:nvPr/>
        </p:nvPicPr>
        <p:blipFill>
          <a:blip r:embed="rId18"/>
          <a:stretch>
            <a:fillRect/>
          </a:stretch>
        </p:blipFill>
        <p:spPr>
          <a:xfrm>
            <a:off x="6915150" y="3286125"/>
            <a:ext cx="904875" cy="857250"/>
          </a:xfrm>
          <a:prstGeom prst="rect">
            <a:avLst/>
          </a:prstGeom>
        </p:spPr>
      </p:pic>
      <p:sp>
        <p:nvSpPr>
          <p:cNvPr id="40" name="TextBox 39"/>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HQ5974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MAKURA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graphicFrame>
        <p:nvGraphicFramePr>
          <p:cNvPr id="41" name="Table 40"/>
          <p:cNvGraphicFramePr>
            <a:graphicFrameLocks noGrp="1"/>
          </p:cNvGraphicFramePr>
          <p:nvPr/>
        </p:nvGraphicFramePr>
        <p:xfrm>
          <a:off x="80200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2" name="Picture 41"/>
          <p:cNvPicPr>
            <a:picLocks noChangeAspect="1"/>
          </p:cNvPicPr>
          <p:nvPr/>
        </p:nvPicPr>
        <p:blipFill>
          <a:blip r:embed="rId19"/>
          <a:stretch>
            <a:fillRect/>
          </a:stretch>
        </p:blipFill>
        <p:spPr>
          <a:xfrm>
            <a:off x="8020050" y="3286125"/>
            <a:ext cx="904875" cy="857250"/>
          </a:xfrm>
          <a:prstGeom prst="rect">
            <a:avLst/>
          </a:prstGeom>
        </p:spPr>
      </p:pic>
      <p:sp>
        <p:nvSpPr>
          <p:cNvPr id="43" name="TextBox 42"/>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HQ3734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QASA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50</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MAKURA</a:t>
            </a:r>
          </a:p>
        </p:txBody>
      </p:sp>
      <p:sp>
        <p:nvSpPr>
          <p:cNvPr id="8" name="TextBox 7"/>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HQ5974</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CREAM WHITE / ORANGE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Makura Shoes experiment with a new approach to comfort, playing with proportions, sensations and inspirations to explore an innovative new concept. Foam padding wraps around the cushioned EVA midsole, which goes beyond the feeling of comfort and creates a cloud-like visual representation of it. The rubber outsole takes inspiration from track and field runners with a spikes aesthetic.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Running-inspired Y-3 shoes that experiment with dimension, colour and comfort. Lace closure</a:t>
                      </a:r>
                    </a:p>
                    <a:p>
                      <a:pPr marL="47625" marR="0" lvl="0" indent="-47625" algn="l" fontAlgn="base">
                        <a:lnSpc>
                          <a:spcPct val="100000"/>
                        </a:lnSpc>
                      </a:pPr>
                      <a:r>
                        <a:rPr lang="en-US" sz="600" u="none" spc="0">
                          <a:solidFill>
                            <a:srgbClr val="000000">
                              <a:alpha val="100000"/>
                            </a:srgbClr>
                          </a:solidFill>
                          <a:latin typeface="AdihausDIN"/>
                        </a:rPr>
                        <a:t>• Transparent engineered adidas PRIMEKNIT upper with leather hits</a:t>
                      </a:r>
                    </a:p>
                    <a:p>
                      <a:pPr marL="47625" marR="0" lvl="0" indent="-47625" algn="l" fontAlgn="base">
                        <a:lnSpc>
                          <a:spcPct val="100000"/>
                        </a:lnSpc>
                      </a:pPr>
                      <a:r>
                        <a:rPr lang="en-US" sz="600" u="none" spc="0">
                          <a:solidFill>
                            <a:srgbClr val="000000">
                              <a:alpha val="100000"/>
                            </a:srgbClr>
                          </a:solidFill>
                          <a:latin typeface="AdihausDIN"/>
                        </a:rPr>
                        <a:t>• Mesh, leather and neoprene lining</a:t>
                      </a:r>
                    </a:p>
                    <a:p>
                      <a:pPr marL="47625" marR="0" lvl="0" indent="-47625" algn="l" fontAlgn="base">
                        <a:lnSpc>
                          <a:spcPct val="100000"/>
                        </a:lnSpc>
                      </a:pPr>
                      <a:r>
                        <a:rPr lang="en-US" sz="600" u="none" spc="0">
                          <a:solidFill>
                            <a:srgbClr val="000000">
                              <a:alpha val="100000"/>
                            </a:srgbClr>
                          </a:solidFill>
                          <a:latin typeface="AdihausDIN"/>
                        </a:rPr>
                        <a:t>• EVA midsole with foam padding</a:t>
                      </a:r>
                    </a:p>
                    <a:p>
                      <a:pPr marL="47625" marR="0" lvl="0" indent="-47625" algn="l" fontAlgn="base">
                        <a:lnSpc>
                          <a:spcPct val="100000"/>
                        </a:lnSpc>
                      </a:pPr>
                      <a:r>
                        <a:rPr lang="en-US" sz="600" u="none" spc="0">
                          <a:solidFill>
                            <a:srgbClr val="000000">
                              <a:alpha val="100000"/>
                            </a:srgbClr>
                          </a:solidFill>
                          <a:latin typeface="AdihausDIN"/>
                        </a:rPr>
                        <a:t>• Rubber outsole</a:t>
                      </a:r>
                    </a:p>
                    <a:p>
                      <a:pPr marL="47625" marR="0" lvl="0" indent="-47625" algn="l" fontAlgn="base">
                        <a:lnSpc>
                          <a:spcPct val="100000"/>
                        </a:lnSpc>
                      </a:pPr>
                      <a:r>
                        <a:rPr lang="en-US" sz="600" u="none" spc="0">
                          <a:solidFill>
                            <a:srgbClr val="000000">
                              <a:alpha val="100000"/>
                            </a:srgbClr>
                          </a:solidFill>
                          <a:latin typeface="AdihausDIN"/>
                        </a:rPr>
                        <a:t>• Y-3 logo print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HQ5974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LRJ35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QASA</a:t>
            </a:r>
          </a:p>
        </p:txBody>
      </p:sp>
      <p:sp>
        <p:nvSpPr>
          <p:cNvPr id="8" name="TextBox 7"/>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HQ3734</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 / ORANGE / CREAM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 To celebrate 20 years of Y-3, the iconic Qasa High Shoes return with the same provocative innovation as before. The cult favourite trainers are reimagined with a sophisticated mix of materials and built on a distinctive Tubular outsole. Elastic straps bring an unconventional edge.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Y-3's avant-garde take on a high-top trainer. Elastic straps</a:t>
                      </a:r>
                    </a:p>
                    <a:p>
                      <a:pPr marL="47625" marR="0" lvl="0" indent="-47625" algn="l" fontAlgn="base">
                        <a:lnSpc>
                          <a:spcPct val="100000"/>
                        </a:lnSpc>
                      </a:pPr>
                      <a:r>
                        <a:rPr lang="en-US" sz="600" u="none" spc="0">
                          <a:solidFill>
                            <a:srgbClr val="000000">
                              <a:alpha val="100000"/>
                            </a:srgbClr>
                          </a:solidFill>
                          <a:latin typeface="AdihausDIN"/>
                        </a:rPr>
                        <a:t>• Textile upper with stretch mesh and suede leather details</a:t>
                      </a:r>
                    </a:p>
                    <a:p>
                      <a:pPr marL="47625" marR="0" lvl="0" indent="-47625" algn="l" fontAlgn="base">
                        <a:lnSpc>
                          <a:spcPct val="100000"/>
                        </a:lnSpc>
                      </a:pPr>
                      <a:r>
                        <a:rPr lang="en-US" sz="600" u="none" spc="0">
                          <a:solidFill>
                            <a:srgbClr val="000000">
                              <a:alpha val="100000"/>
                            </a:srgbClr>
                          </a:solidFill>
                          <a:latin typeface="AdihausDIN"/>
                        </a:rPr>
                        <a:t>• Suede heel lining</a:t>
                      </a:r>
                    </a:p>
                    <a:p>
                      <a:pPr marL="47625" marR="0" lvl="0" indent="-47625" algn="l" fontAlgn="base">
                        <a:lnSpc>
                          <a:spcPct val="100000"/>
                        </a:lnSpc>
                      </a:pPr>
                      <a:r>
                        <a:rPr lang="en-US" sz="600" u="none" spc="0">
                          <a:solidFill>
                            <a:srgbClr val="000000">
                              <a:alpha val="100000"/>
                            </a:srgbClr>
                          </a:solidFill>
                          <a:latin typeface="AdihausDIN"/>
                        </a:rPr>
                        <a:t>• PORON® performance cushioning sockliner</a:t>
                      </a:r>
                    </a:p>
                    <a:p>
                      <a:pPr marL="47625" marR="0" lvl="0" indent="-47625" algn="l" fontAlgn="base">
                        <a:lnSpc>
                          <a:spcPct val="100000"/>
                        </a:lnSpc>
                      </a:pPr>
                      <a:r>
                        <a:rPr lang="en-US" sz="600" u="none" spc="0">
                          <a:solidFill>
                            <a:srgbClr val="000000">
                              <a:alpha val="100000"/>
                            </a:srgbClr>
                          </a:solidFill>
                          <a:latin typeface="AdihausDIN"/>
                        </a:rPr>
                        <a:t>• Tubular outsole-grade EVA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HQ3734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LTK31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GAZELLE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HQ6510</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CORE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adidas classic, through the lens of Y-3. The famed Gazelle is reimagined wrapped in suede for a clean, premium look. Additional foxing tape circles the entire outsole, which slightly curves on the lateral side for a subtle, yet distinctive accent.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Y-3´s interpretation of one of adidas´ most iconic trainers</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Suede upper with leather on the heel</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 with tumbled leather detail</a:t>
                      </a:r>
                    </a:p>
                    <a:p>
                      <a:pPr marL="47625" marR="0" lvl="0" indent="-47625" algn="l" fontAlgn="base">
                        <a:lnSpc>
                          <a:spcPct val="100000"/>
                        </a:lnSpc>
                      </a:pPr>
                      <a:r>
                        <a:rPr lang="en-US" sz="600" u="none" spc="0">
                          <a:solidFill>
                            <a:srgbClr val="000000">
                              <a:alpha val="100000"/>
                            </a:srgbClr>
                          </a:solidFill>
                          <a:latin typeface="AdihausDIN"/>
                        </a:rPr>
                        <a:t>• Gold-foil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HQ6510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MCZ77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9" name="Picture 38"/>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GAZELLE</a:t>
            </a:r>
          </a:p>
        </p:txBody>
      </p:sp>
      <p:sp>
        <p:nvSpPr>
          <p:cNvPr id="8" name="TextBox 7"/>
          <p:cNvSpPr txBox="1"/>
          <p:nvPr/>
        </p:nvSpPr>
        <p:spPr>
          <a:xfrm>
            <a:off x="2857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8572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11" name="TextBox 10"/>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HQ6517</a:t>
            </a:r>
          </a:p>
        </p:txBody>
      </p:sp>
      <p:sp>
        <p:nvSpPr>
          <p:cNvPr id="12" name="TextBox 11"/>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CREAM WHITE / CREAM WHITE / CORE WHITE</a:t>
            </a:r>
          </a:p>
        </p:txBody>
      </p:sp>
      <p:pic>
        <p:nvPicPr>
          <p:cNvPr id="13" name="Picture 12"/>
          <p:cNvPicPr>
            <a:picLocks noChangeAspect="1"/>
          </p:cNvPicPr>
          <p:nvPr/>
        </p:nvPicPr>
        <p:blipFill>
          <a:blip r:embed="rId4"/>
          <a:stretch>
            <a:fillRect/>
          </a:stretch>
        </p:blipFill>
        <p:spPr>
          <a:xfrm>
            <a:off x="285750" y="1714500"/>
            <a:ext cx="1905000" cy="1905000"/>
          </a:xfrm>
          <a:prstGeom prst="rect">
            <a:avLst/>
          </a:prstGeom>
        </p:spPr>
      </p:pic>
      <p:pic>
        <p:nvPicPr>
          <p:cNvPr id="14" name="Picture 13"/>
          <p:cNvPicPr>
            <a:picLocks noChangeAspect="1"/>
          </p:cNvPicPr>
          <p:nvPr/>
        </p:nvPicPr>
        <p:blipFill>
          <a:blip r:embed="rId5"/>
          <a:stretch>
            <a:fillRect/>
          </a:stretch>
        </p:blipFill>
        <p:spPr>
          <a:xfrm>
            <a:off x="2095500" y="1714500"/>
            <a:ext cx="952500" cy="952500"/>
          </a:xfrm>
          <a:prstGeom prst="rect">
            <a:avLst/>
          </a:prstGeom>
        </p:spPr>
      </p:pic>
      <p:pic>
        <p:nvPicPr>
          <p:cNvPr id="15" name="Picture 14"/>
          <p:cNvPicPr>
            <a:picLocks noChangeAspect="1"/>
          </p:cNvPicPr>
          <p:nvPr/>
        </p:nvPicPr>
        <p:blipFill>
          <a:blip r:embed="rId6"/>
          <a:stretch>
            <a:fillRect/>
          </a:stretch>
        </p:blipFill>
        <p:spPr>
          <a:xfrm>
            <a:off x="3048000" y="1714500"/>
            <a:ext cx="952500" cy="952500"/>
          </a:xfrm>
          <a:prstGeom prst="rect">
            <a:avLst/>
          </a:prstGeom>
        </p:spPr>
      </p:pic>
      <p:pic>
        <p:nvPicPr>
          <p:cNvPr id="16" name="Picture 15"/>
          <p:cNvPicPr>
            <a:picLocks noChangeAspect="1"/>
          </p:cNvPicPr>
          <p:nvPr/>
        </p:nvPicPr>
        <p:blipFill>
          <a:blip r:embed="rId7"/>
          <a:stretch>
            <a:fillRect/>
          </a:stretch>
        </p:blipFill>
        <p:spPr>
          <a:xfrm>
            <a:off x="2095500" y="2667000"/>
            <a:ext cx="952500" cy="952500"/>
          </a:xfrm>
          <a:prstGeom prst="rect">
            <a:avLst/>
          </a:prstGeom>
        </p:spPr>
      </p:pic>
      <p:pic>
        <p:nvPicPr>
          <p:cNvPr id="17" name="Picture 16"/>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8" name="Table 17"/>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An adidas classic, through the lens of Y-3. The famed Gazelle is reimagined wrapped in suede for a clean, premium look. Additional foxing tape circles the entire outsole, which slightly curves on the lateral side for a subtle, yet distinctive accent.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Y-3´s interpretation of one of adidas´ most iconic trainers</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Suede upper with leather on the heel</a:t>
                      </a:r>
                    </a:p>
                    <a:p>
                      <a:pPr marL="47625" marR="0" lvl="0" indent="-47625" algn="l" fontAlgn="base">
                        <a:lnSpc>
                          <a:spcPct val="100000"/>
                        </a:lnSpc>
                      </a:pPr>
                      <a:r>
                        <a:rPr lang="en-US" sz="600" u="none" spc="0">
                          <a:solidFill>
                            <a:srgbClr val="000000">
                              <a:alpha val="100000"/>
                            </a:srgbClr>
                          </a:solidFill>
                          <a:latin typeface="AdihausDIN"/>
                        </a:rPr>
                        <a:t>• Leather and suede lining</a:t>
                      </a:r>
                    </a:p>
                    <a:p>
                      <a:pPr marL="47625" marR="0" lvl="0" indent="-47625" algn="l" fontAlgn="base">
                        <a:lnSpc>
                          <a:spcPct val="100000"/>
                        </a:lnSpc>
                      </a:pPr>
                      <a:r>
                        <a:rPr lang="en-US" sz="600" u="none" spc="0">
                          <a:solidFill>
                            <a:srgbClr val="000000">
                              <a:alpha val="100000"/>
                            </a:srgbClr>
                          </a:solidFill>
                          <a:latin typeface="AdihausDIN"/>
                        </a:rPr>
                        <a:t>• Rubber outsole with tumbled leather detail</a:t>
                      </a:r>
                    </a:p>
                    <a:p>
                      <a:pPr marL="47625" marR="0" lvl="0" indent="-47625" algn="l" fontAlgn="base">
                        <a:lnSpc>
                          <a:spcPct val="100000"/>
                        </a:lnSpc>
                      </a:pPr>
                      <a:r>
                        <a:rPr lang="en-US" sz="600" u="none" spc="0">
                          <a:solidFill>
                            <a:srgbClr val="000000">
                              <a:alpha val="100000"/>
                            </a:srgbClr>
                          </a:solidFill>
                          <a:latin typeface="AdihausDIN"/>
                        </a:rPr>
                        <a:t>• Gold-foil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HQ6517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MCZ83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9" name="TextBox 18"/>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20" name="TextBox 19"/>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1" name="TextBox 20"/>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3" name="TextBox 22"/>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5" name="TextBox 24"/>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7" name="TextBox 26"/>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9" name="TextBox 28"/>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1" name="TextBox 30"/>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3" name="TextBox 32"/>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5" name="TextBox 34"/>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7" name="TextBox 36"/>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8" name="TextBox 37"/>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SHIKU RUN</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HQ6666</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 / CORE WHITE / BLACK</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promotes a strong adidas identity with the Shiku Run shoes. Between the layered mesh and woven upper, thick monochrome 3-Stripes create an X-ray effect that is subtly seen and felt. Enhanced cushioning is lightweight. A detailed cord system finishes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shoes inspired by running styles</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Woven upper</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Cord system around upper</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HQ6666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MDC14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38" name="Picture 37"/>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Y-3 SHIKU RUN</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857250" y="1333500"/>
            <a:ext cx="285750" cy="381000"/>
          </a:xfrm>
          <a:prstGeom prst="rect">
            <a:avLst/>
          </a:prstGeom>
          <a:solidFill>
            <a:srgbClr val="F2F0DE">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12382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HQ6667</a:t>
            </a:r>
          </a:p>
        </p:txBody>
      </p:sp>
      <p:sp>
        <p:nvSpPr>
          <p:cNvPr id="11" name="TextBox 10"/>
          <p:cNvSpPr txBox="1"/>
          <p:nvPr/>
        </p:nvSpPr>
        <p:spPr>
          <a:xfrm>
            <a:off x="20955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BLACK / CREAM WHITE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promotes a strong adidas identity with the Shiku Run shoes. Between the layered mesh and woven upper, thick monochrome 3-Stripes create an X-ray effect that is subtly seen and felt. Enhanced cushioning is lightweight. A detailed cord system finishes the look.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shoes inspired by running styles</a:t>
                      </a:r>
                    </a:p>
                    <a:p>
                      <a:pPr marL="47625" marR="0" lvl="0" indent="-47625" algn="l" fontAlgn="base">
                        <a:lnSpc>
                          <a:spcPct val="100000"/>
                        </a:lnSpc>
                      </a:pPr>
                      <a:r>
                        <a:rPr lang="en-US" sz="600" u="none" spc="0">
                          <a:solidFill>
                            <a:srgbClr val="000000">
                              <a:alpha val="100000"/>
                            </a:srgbClr>
                          </a:solidFill>
                          <a:latin typeface="AdihausDIN"/>
                        </a:rPr>
                        <a:t>• Lace closure</a:t>
                      </a:r>
                    </a:p>
                    <a:p>
                      <a:pPr marL="47625" marR="0" lvl="0" indent="-47625" algn="l" fontAlgn="base">
                        <a:lnSpc>
                          <a:spcPct val="100000"/>
                        </a:lnSpc>
                      </a:pPr>
                      <a:r>
                        <a:rPr lang="en-US" sz="600" u="none" spc="0">
                          <a:solidFill>
                            <a:srgbClr val="000000">
                              <a:alpha val="100000"/>
                            </a:srgbClr>
                          </a:solidFill>
                          <a:latin typeface="AdihausDIN"/>
                        </a:rPr>
                        <a:t>• Woven upper</a:t>
                      </a:r>
                    </a:p>
                    <a:p>
                      <a:pPr marL="47625" marR="0" lvl="0" indent="-47625" algn="l" fontAlgn="base">
                        <a:lnSpc>
                          <a:spcPct val="100000"/>
                        </a:lnSpc>
                      </a:pPr>
                      <a:r>
                        <a:rPr lang="en-US" sz="600" u="none" spc="0">
                          <a:solidFill>
                            <a:srgbClr val="000000">
                              <a:alpha val="100000"/>
                            </a:srgbClr>
                          </a:solidFill>
                          <a:latin typeface="AdihausDIN"/>
                        </a:rPr>
                        <a:t>• Leather lining</a:t>
                      </a:r>
                    </a:p>
                    <a:p>
                      <a:pPr marL="47625" marR="0" lvl="0" indent="-47625" algn="l" fontAlgn="base">
                        <a:lnSpc>
                          <a:spcPct val="100000"/>
                        </a:lnSpc>
                      </a:pPr>
                      <a:r>
                        <a:rPr lang="en-US" sz="600" u="none" spc="0">
                          <a:solidFill>
                            <a:srgbClr val="000000">
                              <a:alpha val="100000"/>
                            </a:srgbClr>
                          </a:solidFill>
                          <a:latin typeface="AdihausDIN"/>
                        </a:rPr>
                        <a:t>• Cord system around upper</a:t>
                      </a:r>
                    </a:p>
                    <a:p>
                      <a:pPr marL="47625" marR="0" lvl="0" indent="-47625" algn="l" fontAlgn="base">
                        <a:lnSpc>
                          <a:spcPct val="100000"/>
                        </a:lnSpc>
                      </a:pPr>
                      <a:r>
                        <a:rPr lang="en-US" sz="600" u="none" spc="0">
                          <a:solidFill>
                            <a:srgbClr val="000000">
                              <a:alpha val="100000"/>
                            </a:srgbClr>
                          </a:solidFill>
                          <a:latin typeface="AdihausDIN"/>
                        </a:rPr>
                        <a:t>• EVA midsole</a:t>
                      </a:r>
                    </a:p>
                    <a:p>
                      <a:pPr marL="47625" marR="0" lvl="0" indent="-47625" algn="l" fontAlgn="base">
                        <a:lnSpc>
                          <a:spcPct val="100000"/>
                        </a:lnSpc>
                      </a:pPr>
                      <a:r>
                        <a:rPr lang="en-US" sz="600" u="none" spc="0">
                          <a:solidFill>
                            <a:srgbClr val="000000">
                              <a:alpha val="100000"/>
                            </a:srgbClr>
                          </a:solidFill>
                          <a:latin typeface="AdihausDIN"/>
                        </a:rPr>
                        <a:t>• Rubber outsole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HQ6667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MDC14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122.00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4-</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5-</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5" name="TextBox 24"/>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6-</a:t>
            </a:r>
          </a:p>
        </p:txBody>
      </p:sp>
      <p:sp>
        <p:nvSpPr>
          <p:cNvPr id="26" name="TextBox 25"/>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7" name="TextBox 26"/>
          <p:cNvSpPr txBox="1"/>
          <p:nvPr/>
        </p:nvSpPr>
        <p:spPr>
          <a:xfrm>
            <a:off x="296799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7-</a:t>
            </a:r>
          </a:p>
        </p:txBody>
      </p:sp>
      <p:sp>
        <p:nvSpPr>
          <p:cNvPr id="28" name="TextBox 27"/>
          <p:cNvSpPr txBox="1"/>
          <p:nvPr/>
        </p:nvSpPr>
        <p:spPr>
          <a:xfrm>
            <a:off x="336042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29" name="TextBox 28"/>
          <p:cNvSpPr txBox="1"/>
          <p:nvPr/>
        </p:nvSpPr>
        <p:spPr>
          <a:xfrm>
            <a:off x="375285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8-</a:t>
            </a:r>
          </a:p>
        </p:txBody>
      </p:sp>
      <p:sp>
        <p:nvSpPr>
          <p:cNvPr id="30" name="TextBox 29"/>
          <p:cNvSpPr txBox="1"/>
          <p:nvPr/>
        </p:nvSpPr>
        <p:spPr>
          <a:xfrm>
            <a:off x="41452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1" name="TextBox 30"/>
          <p:cNvSpPr txBox="1"/>
          <p:nvPr/>
        </p:nvSpPr>
        <p:spPr>
          <a:xfrm>
            <a:off x="45377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9-</a:t>
            </a:r>
          </a:p>
        </p:txBody>
      </p:sp>
      <p:sp>
        <p:nvSpPr>
          <p:cNvPr id="32" name="TextBox 31"/>
          <p:cNvSpPr txBox="1"/>
          <p:nvPr/>
        </p:nvSpPr>
        <p:spPr>
          <a:xfrm>
            <a:off x="49301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3" name="TextBox 32"/>
          <p:cNvSpPr txBox="1"/>
          <p:nvPr/>
        </p:nvSpPr>
        <p:spPr>
          <a:xfrm>
            <a:off x="53225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10-</a:t>
            </a:r>
          </a:p>
        </p:txBody>
      </p:sp>
      <p:sp>
        <p:nvSpPr>
          <p:cNvPr id="34" name="TextBox 33"/>
          <p:cNvSpPr txBox="1"/>
          <p:nvPr/>
        </p:nvSpPr>
        <p:spPr>
          <a:xfrm>
            <a:off x="57150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5" name="TextBox 34"/>
          <p:cNvSpPr txBox="1"/>
          <p:nvPr/>
        </p:nvSpPr>
        <p:spPr>
          <a:xfrm>
            <a:off x="61074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11-</a:t>
            </a:r>
          </a:p>
        </p:txBody>
      </p:sp>
      <p:sp>
        <p:nvSpPr>
          <p:cNvPr id="36" name="TextBox 35"/>
          <p:cNvSpPr txBox="1"/>
          <p:nvPr/>
        </p:nvSpPr>
        <p:spPr>
          <a:xfrm>
            <a:off x="64998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12</a:t>
            </a:r>
          </a:p>
        </p:txBody>
      </p:sp>
      <p:sp>
        <p:nvSpPr>
          <p:cNvPr id="37" name="TextBox 36"/>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LOGO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GM3273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Chest Logo Tee strengthens an essential style with sophisticated tailoring. Crafted of soft single jersey, this minimalist look is finished with a subtle Y-3 logo on the chest.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Casual, comfortable Y-3 t-shirt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GM3273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14104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LOGO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GM3274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Chest Logo Tee strengthens an essential style with sophisticated tailoring. Crafted of soft single jersey, this minimalist look is finished with a subtle Y-3 logo on the chest.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Casual, comfortable Y-3 t-shirt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GM3274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14104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58</a:t>
            </a:r>
          </a:p>
        </p:txBody>
      </p:sp>
      <p:graphicFrame>
        <p:nvGraphicFramePr>
          <p:cNvPr id="6" name="Table 5"/>
          <p:cNvGraphicFramePr>
            <a:graphicFrameLocks noGrp="1"/>
          </p:cNvGraphicFramePr>
          <p:nvPr/>
        </p:nvGraphicFramePr>
        <p:xfrm>
          <a:off x="285750" y="666750"/>
          <a:ext cx="571500" cy="365760"/>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LOGO TEE</a:t>
            </a:r>
          </a:p>
        </p:txBody>
      </p:sp>
      <p:sp>
        <p:nvSpPr>
          <p:cNvPr id="8" name="TextBox 7"/>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HS7443</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Chest Logo Tee strengthens an essential style with sophisticated tailoring. Crafted of soft single jersey, this minimalist look is finished with a subtle Y-3 logo on the chest.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streamlined Y-3 tee</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Casual, comfortable Y-3 t-shirt</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HS7443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14104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59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TLR SS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GK4467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10312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p>
                    <a:p>
                      <a:pPr marL="47625" marR="95250" lvl="0" indent="-47625" algn="l" fontAlgn="base">
                        <a:lnSpc>
                          <a:spcPct val="100000"/>
                        </a:lnSpc>
                      </a:pPr>
                      <a:r>
                        <a:rPr lang="en-US" sz="600" u="none" spc="0">
                          <a:solidFill>
                            <a:srgbClr val="000000">
                              <a:alpha val="100000"/>
                            </a:srgbClr>
                          </a:solidFill>
                          <a:latin typeface="AdihausDIN"/>
                        </a:rPr>
                        <a:t>• A loose t-shirt by Y-3</a:t>
                      </a:r>
                    </a:p>
                    <a:p>
                      <a:pPr marL="47625" marR="95250" lvl="0" indent="-47625" algn="l" fontAlgn="base">
                        <a:lnSpc>
                          <a:spcPct val="100000"/>
                        </a:lnSpc>
                      </a:pPr>
                      <a:r>
                        <a:rPr lang="en-US" sz="600" u="none" spc="0">
                          <a:solidFill>
                            <a:srgbClr val="000000">
                              <a:alpha val="100000"/>
                            </a:srgbClr>
                          </a:solidFill>
                          <a:latin typeface="AdihausDIN"/>
                        </a:rPr>
                        <a:t>• Approaching performance silhouettes without restraint, Y-3 dares to recontextualise the expected with an imaginative touch. The Classic Tailored Tee is emphasised with intricate stitching. It's crafted with a relaxed shape for a casual appearance.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back neck lining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GK4467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4" name="Picture 4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graphicFrame>
        <p:nvGraphicFramePr>
          <p:cNvPr id="7" name="Table 6"/>
          <p:cNvGraphicFramePr>
            <a:graphicFrameLocks noGrp="1"/>
          </p:cNvGraphicFramePr>
          <p:nvPr/>
        </p:nvGraphicFramePr>
        <p:xfrm>
          <a:off x="2857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HQ6510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GAZELLE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graphicFrame>
        <p:nvGraphicFramePr>
          <p:cNvPr id="10" name="Table 9"/>
          <p:cNvGraphicFramePr>
            <a:graphicFrameLocks noGrp="1"/>
          </p:cNvGraphicFramePr>
          <p:nvPr/>
        </p:nvGraphicFramePr>
        <p:xfrm>
          <a:off x="13906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1" name="Picture 10"/>
          <p:cNvPicPr>
            <a:picLocks noChangeAspect="1"/>
          </p:cNvPicPr>
          <p:nvPr/>
        </p:nvPicPr>
        <p:blipFill>
          <a:blip r:embed="rId5"/>
          <a:stretch>
            <a:fillRect/>
          </a:stretch>
        </p:blipFill>
        <p:spPr>
          <a:xfrm>
            <a:off x="1390650" y="1381125"/>
            <a:ext cx="904875" cy="857250"/>
          </a:xfrm>
          <a:prstGeom prst="rect">
            <a:avLst/>
          </a:prstGeom>
        </p:spPr>
      </p:pic>
      <p:sp>
        <p:nvSpPr>
          <p:cNvPr id="12" name="TextBox 11"/>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HQ6517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GAZELLE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13" name="Picture 12"/>
          <p:cNvPicPr>
            <a:picLocks noChangeAspect="1"/>
          </p:cNvPicPr>
          <p:nvPr/>
        </p:nvPicPr>
        <p:blipFill>
          <a:blip r:embed="rId6"/>
          <a:stretch>
            <a:fillRect/>
          </a:stretch>
        </p:blipFill>
        <p:spPr>
          <a:xfrm>
            <a:off x="2495550" y="1381125"/>
            <a:ext cx="904875" cy="857250"/>
          </a:xfrm>
          <a:prstGeom prst="rect">
            <a:avLst/>
          </a:prstGeom>
        </p:spPr>
      </p:pic>
      <p:sp>
        <p:nvSpPr>
          <p:cNvPr id="14" name="TextBox 13"/>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HQ6666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SHIKU RUN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15" name="Picture 14"/>
          <p:cNvPicPr>
            <a:picLocks noChangeAspect="1"/>
          </p:cNvPicPr>
          <p:nvPr/>
        </p:nvPicPr>
        <p:blipFill>
          <a:blip r:embed="rId7"/>
          <a:stretch>
            <a:fillRect/>
          </a:stretch>
        </p:blipFill>
        <p:spPr>
          <a:xfrm>
            <a:off x="3600450" y="1381125"/>
            <a:ext cx="904875" cy="857250"/>
          </a:xfrm>
          <a:prstGeom prst="rect">
            <a:avLst/>
          </a:prstGeom>
        </p:spPr>
      </p:pic>
      <p:sp>
        <p:nvSpPr>
          <p:cNvPr id="16" name="TextBox 15"/>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HQ6667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SHIKU RUN</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USD</a:t>
            </a:r>
            <a:br/>
            <a:endParaRPr/>
          </a:p>
        </p:txBody>
      </p:sp>
      <p:pic>
        <p:nvPicPr>
          <p:cNvPr id="17" name="Picture 16"/>
          <p:cNvPicPr>
            <a:picLocks noChangeAspect="1"/>
          </p:cNvPicPr>
          <p:nvPr/>
        </p:nvPicPr>
        <p:blipFill>
          <a:blip r:embed="rId8"/>
          <a:stretch>
            <a:fillRect/>
          </a:stretch>
        </p:blipFill>
        <p:spPr>
          <a:xfrm>
            <a:off x="4705350" y="1381125"/>
            <a:ext cx="904875" cy="857250"/>
          </a:xfrm>
          <a:prstGeom prst="rect">
            <a:avLst/>
          </a:prstGeom>
        </p:spPr>
      </p:pic>
      <p:sp>
        <p:nvSpPr>
          <p:cNvPr id="18" name="TextBox 17"/>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GM3273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LOGO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GM3274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LOGO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graphicFrame>
        <p:nvGraphicFramePr>
          <p:cNvPr id="21" name="Table 20"/>
          <p:cNvGraphicFramePr>
            <a:graphicFrameLocks noGrp="1"/>
          </p:cNvGraphicFramePr>
          <p:nvPr/>
        </p:nvGraphicFramePr>
        <p:xfrm>
          <a:off x="69151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2" name="Picture 21"/>
          <p:cNvPicPr>
            <a:picLocks noChangeAspect="1"/>
          </p:cNvPicPr>
          <p:nvPr/>
        </p:nvPicPr>
        <p:blipFill>
          <a:blip r:embed="rId10"/>
          <a:stretch>
            <a:fillRect/>
          </a:stretch>
        </p:blipFill>
        <p:spPr>
          <a:xfrm>
            <a:off x="6915150" y="1381125"/>
            <a:ext cx="904875" cy="857250"/>
          </a:xfrm>
          <a:prstGeom prst="rect">
            <a:avLst/>
          </a:prstGeom>
        </p:spPr>
      </p:pic>
      <p:sp>
        <p:nvSpPr>
          <p:cNvPr id="23" name="TextBox 22"/>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HS7443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LOGO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USD</a:t>
            </a:r>
            <a:br/>
            <a:endParaRPr/>
          </a:p>
        </p:txBody>
      </p:sp>
      <p:pic>
        <p:nvPicPr>
          <p:cNvPr id="24" name="Picture 23"/>
          <p:cNvPicPr>
            <a:picLocks noChangeAspect="1"/>
          </p:cNvPicPr>
          <p:nvPr/>
        </p:nvPicPr>
        <p:blipFill>
          <a:blip r:embed="rId11"/>
          <a:stretch>
            <a:fillRect/>
          </a:stretch>
        </p:blipFill>
        <p:spPr>
          <a:xfrm>
            <a:off x="8020050" y="1381125"/>
            <a:ext cx="904875" cy="857250"/>
          </a:xfrm>
          <a:prstGeom prst="rect">
            <a:avLst/>
          </a:prstGeom>
        </p:spPr>
      </p:pic>
      <p:sp>
        <p:nvSpPr>
          <p:cNvPr id="25" name="TextBox 24"/>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GK4467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TLR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6" name="Picture 25"/>
          <p:cNvPicPr>
            <a:picLocks noChangeAspect="1"/>
          </p:cNvPicPr>
          <p:nvPr/>
        </p:nvPicPr>
        <p:blipFill>
          <a:blip r:embed="rId12"/>
          <a:stretch>
            <a:fillRect/>
          </a:stretch>
        </p:blipFill>
        <p:spPr>
          <a:xfrm>
            <a:off x="285750" y="3286125"/>
            <a:ext cx="904875" cy="857250"/>
          </a:xfrm>
          <a:prstGeom prst="rect">
            <a:avLst/>
          </a:prstGeom>
        </p:spPr>
      </p:pic>
      <p:sp>
        <p:nvSpPr>
          <p:cNvPr id="27" name="TextBox 26"/>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GK4468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TLR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endParaRPr/>
          </a:p>
        </p:txBody>
      </p:sp>
      <p:pic>
        <p:nvPicPr>
          <p:cNvPr id="28" name="Picture 27"/>
          <p:cNvPicPr>
            <a:picLocks noChangeAspect="1"/>
          </p:cNvPicPr>
          <p:nvPr/>
        </p:nvPicPr>
        <p:blipFill>
          <a:blip r:embed="rId13"/>
          <a:stretch>
            <a:fillRect/>
          </a:stretch>
        </p:blipFill>
        <p:spPr>
          <a:xfrm>
            <a:off x="1390650" y="3286125"/>
            <a:ext cx="904875" cy="857250"/>
          </a:xfrm>
          <a:prstGeom prst="rect">
            <a:avLst/>
          </a:prstGeom>
        </p:spPr>
      </p:pic>
      <p:sp>
        <p:nvSpPr>
          <p:cNvPr id="29" name="TextBox 28"/>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MN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graphicFrame>
        <p:nvGraphicFramePr>
          <p:cNvPr id="30" name="Table 29"/>
          <p:cNvGraphicFramePr>
            <a:graphicFrameLocks noGrp="1"/>
          </p:cNvGraphicFramePr>
          <p:nvPr/>
        </p:nvGraphicFramePr>
        <p:xfrm>
          <a:off x="24955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1" name="Picture 30"/>
          <p:cNvPicPr>
            <a:picLocks noChangeAspect="1"/>
          </p:cNvPicPr>
          <p:nvPr/>
        </p:nvPicPr>
        <p:blipFill>
          <a:blip r:embed="rId14"/>
          <a:stretch>
            <a:fillRect/>
          </a:stretch>
        </p:blipFill>
        <p:spPr>
          <a:xfrm>
            <a:off x="2495550" y="3286125"/>
            <a:ext cx="904875" cy="857250"/>
          </a:xfrm>
          <a:prstGeom prst="rect">
            <a:avLst/>
          </a:prstGeom>
        </p:spPr>
      </p:pic>
      <p:sp>
        <p:nvSpPr>
          <p:cNvPr id="32" name="TextBox 31"/>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LS POLO</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endParaRPr/>
          </a:p>
        </p:txBody>
      </p:sp>
      <p:pic>
        <p:nvPicPr>
          <p:cNvPr id="33" name="Picture 32"/>
          <p:cNvPicPr>
            <a:picLocks noChangeAspect="1"/>
          </p:cNvPicPr>
          <p:nvPr/>
        </p:nvPicPr>
        <p:blipFill>
          <a:blip r:embed="rId15"/>
          <a:stretch>
            <a:fillRect/>
          </a:stretch>
        </p:blipFill>
        <p:spPr>
          <a:xfrm>
            <a:off x="3600450" y="3286125"/>
            <a:ext cx="904875" cy="857250"/>
          </a:xfrm>
          <a:prstGeom prst="rect">
            <a:avLst/>
          </a:prstGeom>
        </p:spPr>
      </p:pic>
      <p:sp>
        <p:nvSpPr>
          <p:cNvPr id="34" name="TextBox 33"/>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NYL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35" name="Picture 34"/>
          <p:cNvPicPr>
            <a:picLocks noChangeAspect="1"/>
          </p:cNvPicPr>
          <p:nvPr/>
        </p:nvPicPr>
        <p:blipFill>
          <a:blip r:embed="rId16"/>
          <a:stretch>
            <a:fillRect/>
          </a:stretch>
        </p:blipFill>
        <p:spPr>
          <a:xfrm>
            <a:off x="4705350" y="3286125"/>
            <a:ext cx="904875" cy="857250"/>
          </a:xfrm>
          <a:prstGeom prst="rect">
            <a:avLst/>
          </a:prstGeom>
        </p:spPr>
      </p:pic>
      <p:sp>
        <p:nvSpPr>
          <p:cNvPr id="36" name="TextBox 35"/>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GK4569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NYL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37" name="Picture 36"/>
          <p:cNvPicPr>
            <a:picLocks noChangeAspect="1"/>
          </p:cNvPicPr>
          <p:nvPr/>
        </p:nvPicPr>
        <p:blipFill>
          <a:blip r:embed="rId17"/>
          <a:stretch>
            <a:fillRect/>
          </a:stretch>
        </p:blipFill>
        <p:spPr>
          <a:xfrm>
            <a:off x="5810250" y="3286125"/>
            <a:ext cx="904875" cy="857250"/>
          </a:xfrm>
          <a:prstGeom prst="rect">
            <a:avLst/>
          </a:prstGeom>
        </p:spPr>
      </p:pic>
      <p:sp>
        <p:nvSpPr>
          <p:cNvPr id="38" name="TextBox 37"/>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H61921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 KNT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graphicFrame>
        <p:nvGraphicFramePr>
          <p:cNvPr id="39" name="Table 38"/>
          <p:cNvGraphicFramePr>
            <a:graphicFrameLocks noGrp="1"/>
          </p:cNvGraphicFramePr>
          <p:nvPr/>
        </p:nvGraphicFramePr>
        <p:xfrm>
          <a:off x="69151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40" name="Picture 39"/>
          <p:cNvPicPr>
            <a:picLocks noChangeAspect="1"/>
          </p:cNvPicPr>
          <p:nvPr/>
        </p:nvPicPr>
        <p:blipFill>
          <a:blip r:embed="rId18"/>
          <a:stretch>
            <a:fillRect/>
          </a:stretch>
        </p:blipFill>
        <p:spPr>
          <a:xfrm>
            <a:off x="6915150" y="3286125"/>
            <a:ext cx="904875" cy="857250"/>
          </a:xfrm>
          <a:prstGeom prst="rect">
            <a:avLst/>
          </a:prstGeom>
        </p:spPr>
      </p:pic>
      <p:sp>
        <p:nvSpPr>
          <p:cNvPr id="41" name="TextBox 40"/>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HS9818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 KNT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42" name="Picture 41"/>
          <p:cNvPicPr>
            <a:picLocks noChangeAspect="1"/>
          </p:cNvPicPr>
          <p:nvPr/>
        </p:nvPicPr>
        <p:blipFill>
          <a:blip r:embed="rId19"/>
          <a:stretch>
            <a:fillRect/>
          </a:stretch>
        </p:blipFill>
        <p:spPr>
          <a:xfrm>
            <a:off x="8020050" y="3286125"/>
            <a:ext cx="904875" cy="857250"/>
          </a:xfrm>
          <a:prstGeom prst="rect">
            <a:avLst/>
          </a:prstGeom>
        </p:spPr>
      </p:pic>
      <p:sp>
        <p:nvSpPr>
          <p:cNvPr id="43" name="TextBox 42"/>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H61923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 KNT CDG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TLR SS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GK4468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10312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p>
                    <a:p>
                      <a:pPr marL="47625" marR="95250" lvl="0" indent="-47625" algn="l" fontAlgn="base">
                        <a:lnSpc>
                          <a:spcPct val="100000"/>
                        </a:lnSpc>
                      </a:pPr>
                      <a:r>
                        <a:rPr lang="en-US" sz="600" u="none" spc="0">
                          <a:solidFill>
                            <a:srgbClr val="000000">
                              <a:alpha val="100000"/>
                            </a:srgbClr>
                          </a:solidFill>
                          <a:latin typeface="AdihausDIN"/>
                        </a:rPr>
                        <a:t>• A loose t-shirt by Y-3</a:t>
                      </a:r>
                    </a:p>
                    <a:p>
                      <a:pPr marL="47625" marR="95250" lvl="0" indent="-47625" algn="l" fontAlgn="base">
                        <a:lnSpc>
                          <a:spcPct val="100000"/>
                        </a:lnSpc>
                      </a:pPr>
                      <a:r>
                        <a:rPr lang="en-US" sz="600" u="none" spc="0">
                          <a:solidFill>
                            <a:srgbClr val="000000">
                              <a:alpha val="100000"/>
                            </a:srgbClr>
                          </a:solidFill>
                          <a:latin typeface="AdihausDIN"/>
                        </a:rPr>
                        <a:t>• Approaching performance silhouettes without restraint, Y-3 dares to recontextualise the expected with an imaginative touch. The Classic Tailored Tee is emphasised with intricate stitching. It's crafted with a relaxed shape for a casual appearance.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back neck lining</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GK4468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16710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MN LS TEE</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10312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Mock Neck Tee reflects Y-3's unwavering commitment to the importance of details. Intricate, micro-stitch detail complements the clean aesthetic with seams set further back on the shoulders. It's crafted of soft cotton jersey for a light, comfo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soft mock neck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Mock neck</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Narrow do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62</a:t>
            </a:r>
          </a:p>
        </p:txBody>
      </p:sp>
      <p:graphicFrame>
        <p:nvGraphicFramePr>
          <p:cNvPr id="6" name="Table 5"/>
          <p:cNvGraphicFramePr>
            <a:graphicFrameLocks noGrp="1"/>
          </p:cNvGraphicFramePr>
          <p:nvPr/>
        </p:nvGraphicFramePr>
        <p:xfrm>
          <a:off x="285750" y="666750"/>
          <a:ext cx="571500" cy="365760"/>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LS POLO</a:t>
            </a:r>
          </a:p>
        </p:txBody>
      </p:sp>
      <p:sp>
        <p:nvSpPr>
          <p:cNvPr id="8" name="TextBox 7"/>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HT4491</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2860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Exposing strength in simplicity, Y-3 elevates a classic silhouette with subtle sophistication. The Classic Polo is defined with intricate stitched details. It's crafted of lightweight pique fabric signed off with a subtle Y-3 logo.</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minimalist polo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Ribbed polo collar with button placket</a:t>
                      </a:r>
                    </a:p>
                    <a:p>
                      <a:pPr marL="47625" marR="0" lvl="0" indent="-47625" algn="l" fontAlgn="base">
                        <a:lnSpc>
                          <a:spcPct val="100000"/>
                        </a:lnSpc>
                      </a:pPr>
                      <a:r>
                        <a:rPr lang="en-US" sz="600" u="none" spc="0">
                          <a:solidFill>
                            <a:srgbClr val="000000">
                              <a:alpha val="100000"/>
                            </a:srgbClr>
                          </a:solidFill>
                          <a:latin typeface="AdihausDIN"/>
                        </a:rPr>
                        <a:t>• 100% cotton piqué</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Soft, long sleeve Y-3 polo</a:t>
                      </a:r>
                    </a:p>
                    <a:p>
                      <a:pPr marL="47625" marR="0" lvl="0" indent="-47625" algn="l" fontAlgn="base">
                        <a:lnSpc>
                          <a:spcPct val="100000"/>
                        </a:lnSpc>
                      </a:pPr>
                      <a:r>
                        <a:rPr lang="en-US" sz="600" u="none" spc="0">
                          <a:solidFill>
                            <a:srgbClr val="000000">
                              <a:alpha val="100000"/>
                            </a:srgbClr>
                          </a:solidFill>
                          <a:latin typeface="AdihausDIN"/>
                        </a:rPr>
                        <a:t>• Narrow double-stitched sleeve and hem</a:t>
                      </a:r>
                    </a:p>
                    <a:p>
                      <a:pPr marL="47625" marR="0" lvl="0" indent="-47625" algn="l" fontAlgn="base">
                        <a:lnSpc>
                          <a:spcPct val="100000"/>
                        </a:lnSpc>
                      </a:pPr>
                      <a:r>
                        <a:rPr lang="en-US" sz="600" u="none" spc="0">
                          <a:solidFill>
                            <a:srgbClr val="000000">
                              <a:alpha val="100000"/>
                            </a:srgbClr>
                          </a:solidFill>
                          <a:latin typeface="AdihausDIN"/>
                        </a:rPr>
                        <a:t>• Ribbed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48.00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NYL PARKA</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2860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Dorico Parka reflects Y-3's unwavering commitment to the importance of details. A relaxed silhouette, the nylon build can be adjusted with interior tiecords along the hem and waist. Various pockets throughout offer a utilitarian look and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sleek jacket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two-way zip with storm flap</a:t>
                      </a:r>
                    </a:p>
                    <a:p>
                      <a:pPr marL="47625" marR="0" lvl="0" indent="-47625" algn="l" fontAlgn="base">
                        <a:lnSpc>
                          <a:spcPct val="100000"/>
                        </a:lnSpc>
                      </a:pPr>
                      <a:r>
                        <a:rPr lang="en-US" sz="600" u="none" spc="0">
                          <a:solidFill>
                            <a:srgbClr val="000000">
                              <a:alpha val="100000"/>
                            </a:srgbClr>
                          </a:solidFill>
                          <a:latin typeface="AdihausDIN"/>
                        </a:rPr>
                        <a:t>• 83% polyester, 17% nylon woven</a:t>
                      </a:r>
                    </a:p>
                    <a:p>
                      <a:pPr marL="47625" marR="0" lvl="0" indent="-47625" algn="l" fontAlgn="base">
                        <a:lnSpc>
                          <a:spcPct val="100000"/>
                        </a:lnSpc>
                      </a:pPr>
                      <a:r>
                        <a:rPr lang="en-US" sz="600" u="none" spc="0">
                          <a:solidFill>
                            <a:srgbClr val="000000">
                              <a:alpha val="100000"/>
                            </a:srgbClr>
                          </a:solidFill>
                          <a:latin typeface="AdihausDIN"/>
                        </a:rPr>
                        <a:t>• Double-entry cargo pockets</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Inner pockets</a:t>
                      </a:r>
                    </a:p>
                    <a:p>
                      <a:pPr marL="47625" marR="0" lvl="0" indent="-47625" algn="l" fontAlgn="base">
                        <a:lnSpc>
                          <a:spcPct val="100000"/>
                        </a:lnSpc>
                      </a:pPr>
                      <a:r>
                        <a:rPr lang="en-US" sz="600" u="none" spc="0">
                          <a:solidFill>
                            <a:srgbClr val="000000">
                              <a:alpha val="100000"/>
                            </a:srgbClr>
                          </a:solidFill>
                          <a:latin typeface="AdihausDIN"/>
                        </a:rPr>
                        <a:t>• Hook-and-loop adjustable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16826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NYL PARKA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GK4569</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2860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Dorico Parka reflects Y-3's unwavering commitment to the importance of details. A relaxed silhouette, the nylon build can be adjusted with interior tiecords along the hem and waist. Various pockets throughout offer a utilitarian look and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sleek jacket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two-way zip with storm flap</a:t>
                      </a:r>
                    </a:p>
                    <a:p>
                      <a:pPr marL="47625" marR="0" lvl="0" indent="-47625" algn="l" fontAlgn="base">
                        <a:lnSpc>
                          <a:spcPct val="100000"/>
                        </a:lnSpc>
                      </a:pPr>
                      <a:r>
                        <a:rPr lang="en-US" sz="600" u="none" spc="0">
                          <a:solidFill>
                            <a:srgbClr val="000000">
                              <a:alpha val="100000"/>
                            </a:srgbClr>
                          </a:solidFill>
                          <a:latin typeface="AdihausDIN"/>
                        </a:rPr>
                        <a:t>• 83% polyester, 17% nylon woven</a:t>
                      </a:r>
                    </a:p>
                    <a:p>
                      <a:pPr marL="47625" marR="0" lvl="0" indent="-47625" algn="l" fontAlgn="base">
                        <a:lnSpc>
                          <a:spcPct val="100000"/>
                        </a:lnSpc>
                      </a:pPr>
                      <a:r>
                        <a:rPr lang="en-US" sz="600" u="none" spc="0">
                          <a:solidFill>
                            <a:srgbClr val="000000">
                              <a:alpha val="100000"/>
                            </a:srgbClr>
                          </a:solidFill>
                          <a:latin typeface="AdihausDIN"/>
                        </a:rPr>
                        <a:t>• Double-entry cargo pockets</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Inner pockets</a:t>
                      </a:r>
                    </a:p>
                    <a:p>
                      <a:pPr marL="47625" marR="0" lvl="0" indent="-47625" algn="l" fontAlgn="base">
                        <a:lnSpc>
                          <a:spcPct val="100000"/>
                        </a:lnSpc>
                      </a:pPr>
                      <a:r>
                        <a:rPr lang="en-US" sz="600" u="none" spc="0">
                          <a:solidFill>
                            <a:srgbClr val="000000">
                              <a:alpha val="100000"/>
                            </a:srgbClr>
                          </a:solidFill>
                          <a:latin typeface="AdihausDIN"/>
                        </a:rPr>
                        <a:t>• Hook-and-loop adjustable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GK4569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16826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 KNT SWT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H61921</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Sheer Knit Crew Sweater plays with intricate knitting techniques using wool mohair mixed with technical nylon yarns to create a high-contrast look. The relaxed shape is finished with snug ribbed details for a comfortable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comfortable pullover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50% wool mohair, 47% nylon, 3% other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Oversize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H61921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66</a:t>
            </a:r>
          </a:p>
        </p:txBody>
      </p:sp>
      <p:graphicFrame>
        <p:nvGraphicFramePr>
          <p:cNvPr id="6" name="Table 5"/>
          <p:cNvGraphicFramePr>
            <a:graphicFrameLocks noGrp="1"/>
          </p:cNvGraphicFramePr>
          <p:nvPr/>
        </p:nvGraphicFramePr>
        <p:xfrm>
          <a:off x="285750" y="666750"/>
          <a:ext cx="571500" cy="365760"/>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 KNT SWT</a:t>
            </a:r>
          </a:p>
        </p:txBody>
      </p:sp>
      <p:sp>
        <p:nvSpPr>
          <p:cNvPr id="8" name="TextBox 7"/>
          <p:cNvSpPr txBox="1"/>
          <p:nvPr/>
        </p:nvSpPr>
        <p:spPr>
          <a:xfrm>
            <a:off x="285750" y="1333500"/>
            <a:ext cx="285750" cy="381000"/>
          </a:xfrm>
          <a:prstGeom prst="rect">
            <a:avLst/>
          </a:prstGeom>
          <a:solidFill>
            <a:srgbClr val="7B776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HS9818</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CHALKY BROWN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Sheer Knit Crew Sweater plays with intricate knitting techniques using wool mohair mixed with technical nylon yarns to create a high-contrast look. The relaxed shape is finished with snug ribbed details for a comfortable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comfortable pullover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50% wool mohair, 47% nylon, 3% other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Oversize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HS9818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AT140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 KNT CDG</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H61923</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Sheer Knit Cardigan plays with intricate knitting techniques using wool mohair mixed with technical nylon yarns to create a high-contrast look. The relaxed shape is finished with snug ribbed details for a comfortable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comfortable sweater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Snap-button closure with ribbed collar</a:t>
                      </a:r>
                    </a:p>
                    <a:p>
                      <a:pPr marL="47625" marR="0" lvl="0" indent="-47625" algn="l" fontAlgn="base">
                        <a:lnSpc>
                          <a:spcPct val="100000"/>
                        </a:lnSpc>
                      </a:pPr>
                      <a:r>
                        <a:rPr lang="en-US" sz="600" u="none" spc="0">
                          <a:solidFill>
                            <a:srgbClr val="000000">
                              <a:alpha val="100000"/>
                            </a:srgbClr>
                          </a:solidFill>
                          <a:latin typeface="AdihausDIN"/>
                        </a:rPr>
                        <a:t>• 50% wool mohair, 47% nylon, 3% other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Oversize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H61923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SH KNT CDG</a:t>
            </a:r>
          </a:p>
        </p:txBody>
      </p:sp>
      <p:sp>
        <p:nvSpPr>
          <p:cNvPr id="7" name="TextBox 6"/>
          <p:cNvSpPr txBox="1"/>
          <p:nvPr/>
        </p:nvSpPr>
        <p:spPr>
          <a:xfrm>
            <a:off x="285750" y="1333500"/>
            <a:ext cx="285750" cy="381000"/>
          </a:xfrm>
          <a:prstGeom prst="rect">
            <a:avLst/>
          </a:prstGeom>
          <a:solidFill>
            <a:srgbClr val="7B776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HS9819</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CHALKY BROWN / 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In opposition of tradition, Y-3 explores ways to move in a different direction while still honouring the past. The Classic Sheer Knit Cardigan plays with intricate knitting techniques using wool mohair mixed with technical nylon yarns to create a high-contrast look. The relaxed shape is finished with snug ribbed details for a comfortable feel.</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comfortable sweater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Snap-button closure with ribbed collar</a:t>
                      </a:r>
                    </a:p>
                    <a:p>
                      <a:pPr marL="47625" marR="0" lvl="0" indent="-47625" algn="l" fontAlgn="base">
                        <a:lnSpc>
                          <a:spcPct val="100000"/>
                        </a:lnSpc>
                      </a:pPr>
                      <a:r>
                        <a:rPr lang="en-US" sz="600" u="none" spc="0">
                          <a:solidFill>
                            <a:srgbClr val="000000">
                              <a:alpha val="100000"/>
                            </a:srgbClr>
                          </a:solidFill>
                          <a:latin typeface="AdihausDIN"/>
                        </a:rPr>
                        <a:t>• 50% wool mohair, 47% nylon, 3% other seamless</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Oversize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HS9819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AT141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69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LOGO LS TEE</a:t>
            </a:r>
          </a:p>
        </p:txBody>
      </p:sp>
      <p:sp>
        <p:nvSpPr>
          <p:cNvPr id="7" name="TextBox 6"/>
          <p:cNvSpPr txBox="1"/>
          <p:nvPr/>
        </p:nvSpPr>
        <p:spPr>
          <a:xfrm>
            <a:off x="28575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ORANGE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46888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Football Logo Long Sleeve Tee is crafted in an elegant, sport-inspired pique fabric and combined with structured mesh fabric. From the cutlines to the details down to the logo placements — the inspiration from the pitch is clear.Made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Main body: 85% recycled polyester, 15% cotton piqué</a:t>
                      </a:r>
                    </a:p>
                    <a:p>
                      <a:pPr marL="47625" marR="0" lvl="0" indent="-47625" algn="l" fontAlgn="base">
                        <a:lnSpc>
                          <a:spcPct val="100000"/>
                        </a:lnSpc>
                      </a:pPr>
                      <a:r>
                        <a:rPr lang="en-US" sz="600" u="none" spc="0">
                          <a:solidFill>
                            <a:srgbClr val="000000">
                              <a:alpha val="100000"/>
                            </a:srgbClr>
                          </a:solidFill>
                          <a:latin typeface="AdihausDIN"/>
                        </a:rPr>
                        <a:t>• Insert: 91% recycled polyester, 9% elastane mesh</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BU658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2" name="Picture 4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HS9819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SH KNT CDG</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LOGO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graphicFrame>
        <p:nvGraphicFramePr>
          <p:cNvPr id="11" name="Table 10"/>
          <p:cNvGraphicFramePr>
            <a:graphicFrameLocks noGrp="1"/>
          </p:cNvGraphicFramePr>
          <p:nvPr/>
        </p:nvGraphicFramePr>
        <p:xfrm>
          <a:off x="24955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HM5038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LOGO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IB8611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CUFF PANT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IB8612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SHORTS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endParaRPr/>
          </a:p>
        </p:txBody>
      </p:sp>
      <p:graphicFrame>
        <p:nvGraphicFramePr>
          <p:cNvPr id="18" name="Table 17"/>
          <p:cNvGraphicFramePr>
            <a:graphicFrameLocks noGrp="1"/>
          </p:cNvGraphicFramePr>
          <p:nvPr/>
        </p:nvGraphicFramePr>
        <p:xfrm>
          <a:off x="58102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19" name="Picture 18"/>
          <p:cNvPicPr>
            <a:picLocks noChangeAspect="1"/>
          </p:cNvPicPr>
          <p:nvPr/>
        </p:nvPicPr>
        <p:blipFill>
          <a:blip r:embed="rId9"/>
          <a:stretch>
            <a:fillRect/>
          </a:stretch>
        </p:blipFill>
        <p:spPr>
          <a:xfrm>
            <a:off x="5810250" y="1381125"/>
            <a:ext cx="904875" cy="857250"/>
          </a:xfrm>
          <a:prstGeom prst="rect">
            <a:avLst/>
          </a:prstGeom>
        </p:spPr>
      </p:pic>
      <p:sp>
        <p:nvSpPr>
          <p:cNvPr id="20" name="TextBox 19"/>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21" name="Picture 20"/>
          <p:cNvPicPr>
            <a:picLocks noChangeAspect="1"/>
          </p:cNvPicPr>
          <p:nvPr/>
        </p:nvPicPr>
        <p:blipFill>
          <a:blip r:embed="rId10"/>
          <a:stretch>
            <a:fillRect/>
          </a:stretch>
        </p:blipFill>
        <p:spPr>
          <a:xfrm>
            <a:off x="6915150" y="1381125"/>
            <a:ext cx="904875" cy="857250"/>
          </a:xfrm>
          <a:prstGeom prst="rect">
            <a:avLst/>
          </a:prstGeom>
        </p:spPr>
      </p:pic>
      <p:sp>
        <p:nvSpPr>
          <p:cNvPr id="22" name="TextBox 21"/>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HB3401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KNT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23" name="Picture 22"/>
          <p:cNvPicPr>
            <a:picLocks noChangeAspect="1"/>
          </p:cNvPicPr>
          <p:nvPr/>
        </p:nvPicPr>
        <p:blipFill>
          <a:blip r:embed="rId11"/>
          <a:stretch>
            <a:fillRect/>
          </a:stretch>
        </p:blipFill>
        <p:spPr>
          <a:xfrm>
            <a:off x="8020050" y="1381125"/>
            <a:ext cx="904875" cy="857250"/>
          </a:xfrm>
          <a:prstGeom prst="rect">
            <a:avLst/>
          </a:prstGeom>
        </p:spPr>
      </p:pic>
      <p:sp>
        <p:nvSpPr>
          <p:cNvPr id="24" name="TextBox 23"/>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HT4470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UT HDY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5" name="Picture 24"/>
          <p:cNvPicPr>
            <a:picLocks noChangeAspect="1"/>
          </p:cNvPicPr>
          <p:nvPr/>
        </p:nvPicPr>
        <p:blipFill>
          <a:blip r:embed="rId12"/>
          <a:stretch>
            <a:fillRect/>
          </a:stretch>
        </p:blipFill>
        <p:spPr>
          <a:xfrm>
            <a:off x="285750" y="3286125"/>
            <a:ext cx="904875" cy="857250"/>
          </a:xfrm>
          <a:prstGeom prst="rect">
            <a:avLst/>
          </a:prstGeom>
        </p:spPr>
      </p:pic>
      <p:sp>
        <p:nvSpPr>
          <p:cNvPr id="26" name="TextBox 25"/>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HF2147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TRY UT HDY</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7" name="Picture 26"/>
          <p:cNvPicPr>
            <a:picLocks noChangeAspect="1"/>
          </p:cNvPicPr>
          <p:nvPr/>
        </p:nvPicPr>
        <p:blipFill>
          <a:blip r:embed="rId13"/>
          <a:stretch>
            <a:fillRect/>
          </a:stretch>
        </p:blipFill>
        <p:spPr>
          <a:xfrm>
            <a:off x="1390650" y="3286125"/>
            <a:ext cx="904875" cy="857250"/>
          </a:xfrm>
          <a:prstGeom prst="rect">
            <a:avLst/>
          </a:prstGeom>
        </p:spPr>
      </p:pic>
      <p:sp>
        <p:nvSpPr>
          <p:cNvPr id="28" name="TextBox 27"/>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HS7531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LS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29" name="Picture 28"/>
          <p:cNvPicPr>
            <a:picLocks noChangeAspect="1"/>
          </p:cNvPicPr>
          <p:nvPr/>
        </p:nvPicPr>
        <p:blipFill>
          <a:blip r:embed="rId14"/>
          <a:stretch>
            <a:fillRect/>
          </a:stretch>
        </p:blipFill>
        <p:spPr>
          <a:xfrm>
            <a:off x="2495550" y="3286125"/>
            <a:ext cx="904875" cy="857250"/>
          </a:xfrm>
          <a:prstGeom prst="rect">
            <a:avLst/>
          </a:prstGeom>
        </p:spPr>
      </p:pic>
      <p:sp>
        <p:nvSpPr>
          <p:cNvPr id="30" name="TextBox 29"/>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HH8895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LS PANTS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1" name="Picture 30"/>
          <p:cNvPicPr>
            <a:picLocks noChangeAspect="1"/>
          </p:cNvPicPr>
          <p:nvPr/>
        </p:nvPicPr>
        <p:blipFill>
          <a:blip r:embed="rId15"/>
          <a:stretch>
            <a:fillRect/>
          </a:stretch>
        </p:blipFill>
        <p:spPr>
          <a:xfrm>
            <a:off x="3600450" y="3286125"/>
            <a:ext cx="904875" cy="857250"/>
          </a:xfrm>
          <a:prstGeom prst="rect">
            <a:avLst/>
          </a:prstGeom>
        </p:spPr>
      </p:pic>
      <p:sp>
        <p:nvSpPr>
          <p:cNvPr id="32" name="TextBox 31"/>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HT2352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3" name="Picture 32"/>
          <p:cNvPicPr>
            <a:picLocks noChangeAspect="1"/>
          </p:cNvPicPr>
          <p:nvPr/>
        </p:nvPicPr>
        <p:blipFill>
          <a:blip r:embed="rId16"/>
          <a:stretch>
            <a:fillRect/>
          </a:stretch>
        </p:blipFill>
        <p:spPr>
          <a:xfrm>
            <a:off x="4705350" y="3286125"/>
            <a:ext cx="904875" cy="857250"/>
          </a:xfrm>
          <a:prstGeom prst="rect">
            <a:avLst/>
          </a:prstGeom>
        </p:spPr>
      </p:pic>
      <p:sp>
        <p:nvSpPr>
          <p:cNvPr id="34" name="TextBox 33"/>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HT2283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pic>
        <p:nvPicPr>
          <p:cNvPr id="35" name="Picture 34"/>
          <p:cNvPicPr>
            <a:picLocks noChangeAspect="1"/>
          </p:cNvPicPr>
          <p:nvPr/>
        </p:nvPicPr>
        <p:blipFill>
          <a:blip r:embed="rId17"/>
          <a:stretch>
            <a:fillRect/>
          </a:stretch>
        </p:blipFill>
        <p:spPr>
          <a:xfrm>
            <a:off x="5810250" y="3286125"/>
            <a:ext cx="904875" cy="857250"/>
          </a:xfrm>
          <a:prstGeom prst="rect">
            <a:avLst/>
          </a:prstGeom>
        </p:spPr>
      </p:pic>
      <p:sp>
        <p:nvSpPr>
          <p:cNvPr id="36" name="TextBox 35"/>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HM5037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TRACK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endParaRPr/>
          </a:p>
        </p:txBody>
      </p:sp>
      <p:graphicFrame>
        <p:nvGraphicFramePr>
          <p:cNvPr id="37" name="Table 36"/>
          <p:cNvGraphicFramePr>
            <a:graphicFrameLocks noGrp="1"/>
          </p:cNvGraphicFramePr>
          <p:nvPr/>
        </p:nvGraphicFramePr>
        <p:xfrm>
          <a:off x="69151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8" name="Picture 37"/>
          <p:cNvPicPr>
            <a:picLocks noChangeAspect="1"/>
          </p:cNvPicPr>
          <p:nvPr/>
        </p:nvPicPr>
        <p:blipFill>
          <a:blip r:embed="rId18"/>
          <a:stretch>
            <a:fillRect/>
          </a:stretch>
        </p:blipFill>
        <p:spPr>
          <a:xfrm>
            <a:off x="6915150" y="3286125"/>
            <a:ext cx="904875" cy="857250"/>
          </a:xfrm>
          <a:prstGeom prst="rect">
            <a:avLst/>
          </a:prstGeom>
        </p:spPr>
      </p:pic>
      <p:sp>
        <p:nvSpPr>
          <p:cNvPr id="39" name="TextBox 38"/>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HN4313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TCH SLK JS</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endParaRPr/>
          </a:p>
        </p:txBody>
      </p:sp>
      <p:pic>
        <p:nvPicPr>
          <p:cNvPr id="40" name="Picture 39"/>
          <p:cNvPicPr>
            <a:picLocks noChangeAspect="1"/>
          </p:cNvPicPr>
          <p:nvPr/>
        </p:nvPicPr>
        <p:blipFill>
          <a:blip r:embed="rId19"/>
          <a:stretch>
            <a:fillRect/>
          </a:stretch>
        </p:blipFill>
        <p:spPr>
          <a:xfrm>
            <a:off x="8020050" y="3286125"/>
            <a:ext cx="904875" cy="857250"/>
          </a:xfrm>
          <a:prstGeom prst="rect">
            <a:avLst/>
          </a:prstGeom>
        </p:spPr>
      </p:pic>
      <p:sp>
        <p:nvSpPr>
          <p:cNvPr id="41" name="TextBox 40"/>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HT4481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70</a:t>
            </a:r>
          </a:p>
        </p:txBody>
      </p:sp>
      <p:graphicFrame>
        <p:nvGraphicFramePr>
          <p:cNvPr id="6" name="Table 5"/>
          <p:cNvGraphicFramePr>
            <a:graphicFrameLocks noGrp="1"/>
          </p:cNvGraphicFramePr>
          <p:nvPr/>
        </p:nvGraphicFramePr>
        <p:xfrm>
          <a:off x="285750" y="666750"/>
          <a:ext cx="571500" cy="365760"/>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LOGO LS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HM5038</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2" cy="246888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Football Logo Long Sleeve Tee is crafted in an elegant, sport-inspired pique fabric and combined with structured mesh fabric. From the cutlines to the details down to the logo placements — the inspiration from the pitch is clear.Made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shirt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neckline</a:t>
                      </a:r>
                    </a:p>
                    <a:p>
                      <a:pPr marL="47625" marR="0" lvl="0" indent="-47625" algn="l" fontAlgn="base">
                        <a:lnSpc>
                          <a:spcPct val="100000"/>
                        </a:lnSpc>
                      </a:pPr>
                      <a:r>
                        <a:rPr lang="en-US" sz="600" u="none" spc="0">
                          <a:solidFill>
                            <a:srgbClr val="000000">
                              <a:alpha val="100000"/>
                            </a:srgbClr>
                          </a:solidFill>
                          <a:latin typeface="AdihausDIN"/>
                        </a:rPr>
                        <a:t>• Main body: 85% recycled polyester, 15% cotton piqué</a:t>
                      </a:r>
                    </a:p>
                    <a:p>
                      <a:pPr marL="47625" marR="0" lvl="0" indent="-47625" algn="l" fontAlgn="base">
                        <a:lnSpc>
                          <a:spcPct val="100000"/>
                        </a:lnSpc>
                      </a:pPr>
                      <a:r>
                        <a:rPr lang="en-US" sz="600" u="none" spc="0">
                          <a:solidFill>
                            <a:srgbClr val="000000">
                              <a:alpha val="100000"/>
                            </a:srgbClr>
                          </a:solidFill>
                          <a:latin typeface="AdihausDIN"/>
                        </a:rPr>
                        <a:t>• Insert: 91% recycled polyester, 9% elastane mesh</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Y-3 logo</a:t>
                      </a:r>
                    </a:p>
                    <a:p>
                      <a:pPr marL="47625" marR="0" lvl="0" indent="-47625" algn="l" fontAlgn="base">
                        <a:lnSpc>
                          <a:spcPct val="100000"/>
                        </a:lnSpc>
                      </a:pPr>
                      <a:r>
                        <a:rPr lang="en-US" sz="600" u="none" spc="0">
                          <a:solidFill>
                            <a:srgbClr val="000000">
                              <a:alpha val="100000"/>
                            </a:srgbClr>
                          </a:solidFill>
                          <a:latin typeface="AdihausDIN"/>
                        </a:rPr>
                        <a:t>• Yohji Yamamoto wordmark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HM5038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BU658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CUFF PANT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IB8611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2860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Cuffed Pants catch the light with a shiny, high-gloss YOHJI print contrasted against the soft French terry material. Their relaxed fit hangs casually on the body.Our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pants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Main body: 100% cotton French terry</a:t>
                      </a:r>
                    </a:p>
                    <a:p>
                      <a:pPr marL="47625" marR="0" lvl="0" indent="-47625" algn="l" fontAlgn="base">
                        <a:lnSpc>
                          <a:spcPct val="100000"/>
                        </a:lnSpc>
                      </a:pPr>
                      <a:r>
                        <a:rPr lang="en-US" sz="600" u="none" spc="0">
                          <a:solidFill>
                            <a:srgbClr val="000000">
                              <a:alpha val="100000"/>
                            </a:srgbClr>
                          </a:solidFill>
                          <a:latin typeface="AdihausDIN"/>
                        </a:rPr>
                        <a:t>• Waistband: 73% cotton, 23% nylon, 4% elastane plain weave</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High-gloss Yohji wordmark Y-3 logo</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IB8611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BWS65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93.00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72</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SHORTS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IB8612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2" cy="219456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Shorts catch the light with a shiny, high-gloss YOHJI print contrasted against the soft French terry material. Their relaxed fit hangs casually on the body.</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Y-3 pants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Elastic waist</a:t>
                      </a:r>
                    </a:p>
                    <a:p>
                      <a:pPr marL="47625" marR="0" lvl="0" indent="-47625" algn="l" fontAlgn="base">
                        <a:lnSpc>
                          <a:spcPct val="100000"/>
                        </a:lnSpc>
                      </a:pPr>
                      <a:r>
                        <a:rPr lang="en-US" sz="600" u="none" spc="0">
                          <a:solidFill>
                            <a:srgbClr val="000000">
                              <a:alpha val="100000"/>
                            </a:srgbClr>
                          </a:solidFill>
                          <a:latin typeface="AdihausDIN"/>
                        </a:rPr>
                        <a:t>• Main body: 100% cotton French terry</a:t>
                      </a:r>
                    </a:p>
                    <a:p>
                      <a:pPr marL="47625" marR="0" lvl="0" indent="-47625" algn="l" fontAlgn="base">
                        <a:lnSpc>
                          <a:spcPct val="100000"/>
                        </a:lnSpc>
                      </a:pPr>
                      <a:r>
                        <a:rPr lang="en-US" sz="600" u="none" spc="0">
                          <a:solidFill>
                            <a:srgbClr val="000000">
                              <a:alpha val="100000"/>
                            </a:srgbClr>
                          </a:solidFill>
                          <a:latin typeface="AdihausDIN"/>
                        </a:rPr>
                        <a:t>• Waistband: 73% cotton, 23% nylon, 4% elastane plain weave</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High-gloss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IB8612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BWS67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92.00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73</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LS TEE</a:t>
            </a:r>
          </a:p>
        </p:txBody>
      </p:sp>
      <p:sp>
        <p:nvSpPr>
          <p:cNvPr id="8" name="TextBox 7"/>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10" name="TextBox 9"/>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HT4509</a:t>
            </a:r>
          </a:p>
        </p:txBody>
      </p:sp>
      <p:sp>
        <p:nvSpPr>
          <p:cNvPr id="11" name="TextBox 10"/>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TEACH EARTH / ORANGE</a:t>
            </a:r>
          </a:p>
        </p:txBody>
      </p:sp>
      <p:pic>
        <p:nvPicPr>
          <p:cNvPr id="12" name="Picture 11"/>
          <p:cNvPicPr>
            <a:picLocks noChangeAspect="1"/>
          </p:cNvPicPr>
          <p:nvPr/>
        </p:nvPicPr>
        <p:blipFill>
          <a:blip r:embed="rId4"/>
          <a:stretch>
            <a:fillRect/>
          </a:stretch>
        </p:blipFill>
        <p:spPr>
          <a:xfrm>
            <a:off x="285750" y="1714500"/>
            <a:ext cx="1905000" cy="1905000"/>
          </a:xfrm>
          <a:prstGeom prst="rect">
            <a:avLst/>
          </a:prstGeom>
        </p:spPr>
      </p:pic>
      <p:pic>
        <p:nvPicPr>
          <p:cNvPr id="13" name="Picture 12"/>
          <p:cNvPicPr>
            <a:picLocks noChangeAspect="1"/>
          </p:cNvPicPr>
          <p:nvPr/>
        </p:nvPicPr>
        <p:blipFill>
          <a:blip r:embed="rId5"/>
          <a:stretch>
            <a:fillRect/>
          </a:stretch>
        </p:blipFill>
        <p:spPr>
          <a:xfrm>
            <a:off x="2095500" y="1714500"/>
            <a:ext cx="952500" cy="952500"/>
          </a:xfrm>
          <a:prstGeom prst="rect">
            <a:avLst/>
          </a:prstGeom>
        </p:spPr>
      </p:pic>
      <p:pic>
        <p:nvPicPr>
          <p:cNvPr id="14" name="Picture 13"/>
          <p:cNvPicPr>
            <a:picLocks noChangeAspect="1"/>
          </p:cNvPicPr>
          <p:nvPr/>
        </p:nvPicPr>
        <p:blipFill>
          <a:blip r:embed="rId6"/>
          <a:stretch>
            <a:fillRect/>
          </a:stretch>
        </p:blipFill>
        <p:spPr>
          <a:xfrm>
            <a:off x="3048000" y="1714500"/>
            <a:ext cx="952500" cy="952500"/>
          </a:xfrm>
          <a:prstGeom prst="rect">
            <a:avLst/>
          </a:prstGeom>
        </p:spPr>
      </p:pic>
      <p:pic>
        <p:nvPicPr>
          <p:cNvPr id="15" name="Picture 14"/>
          <p:cNvPicPr>
            <a:picLocks noChangeAspect="1"/>
          </p:cNvPicPr>
          <p:nvPr/>
        </p:nvPicPr>
        <p:blipFill>
          <a:blip r:embed="rId7"/>
          <a:stretch>
            <a:fillRect/>
          </a:stretch>
        </p:blipFill>
        <p:spPr>
          <a:xfrm>
            <a:off x="2095500" y="2667000"/>
            <a:ext cx="952500" cy="952500"/>
          </a:xfrm>
          <a:prstGeom prst="rect">
            <a:avLst/>
          </a:prstGeom>
        </p:spPr>
      </p:pic>
      <p:pic>
        <p:nvPicPr>
          <p:cNvPr id="16" name="Picture 15"/>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7" name="Table 16"/>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Long Sleeve Tee exposes the core of Y-3 DNA: sport. Exploring the duality of dress, the seamless top moves fluidly through the worlds of performance and fashion. It has a breathable, compression fit for an incredibly lightweigh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CC075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8" name="TextBox 17"/>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9" name="TextBox 18"/>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20" name="TextBox 19"/>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KNT LS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222224">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HB3401</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 / CARBON</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Knit Base Layer Long Sleeve Tee exposes the core of Y-3 DNA: sport. Exploring the duality of dress, the seamless top moves fluidly through the worlds of performance and fashion. It has a breathable, compression fit for an incredibly lightweigh</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breathable, moisture-wicking top by Y-3</a:t>
                      </a:r>
                    </a:p>
                    <a:p>
                      <a:pPr marL="47625" marR="0" lvl="0" indent="-47625" algn="l" fontAlgn="base">
                        <a:lnSpc>
                          <a:spcPct val="100000"/>
                        </a:lnSpc>
                      </a:pPr>
                      <a:r>
                        <a:rPr lang="en-US" sz="600" u="none" spc="0">
                          <a:solidFill>
                            <a:srgbClr val="000000">
                              <a:alpha val="100000"/>
                            </a:srgbClr>
                          </a:solidFill>
                          <a:latin typeface="AdihausDIN"/>
                        </a:rPr>
                        <a:t>• Fitted fit</a:t>
                      </a:r>
                    </a:p>
                    <a:p>
                      <a:pPr marL="47625" marR="0" lvl="0" indent="-47625" algn="l" fontAlgn="base">
                        <a:lnSpc>
                          <a:spcPct val="100000"/>
                        </a:lnSpc>
                      </a:pPr>
                      <a:r>
                        <a:rPr lang="en-US" sz="600" u="none" spc="0">
                          <a:solidFill>
                            <a:srgbClr val="000000">
                              <a:alpha val="100000"/>
                            </a:srgbClr>
                          </a:solidFill>
                          <a:latin typeface="AdihausDIN"/>
                        </a:rPr>
                        <a:t>• 54% nylon, 43% wool, 3% elastane</a:t>
                      </a:r>
                    </a:p>
                    <a:p>
                      <a:pPr marL="47625" marR="0" lvl="0" indent="-47625" algn="l" fontAlgn="base">
                        <a:lnSpc>
                          <a:spcPct val="100000"/>
                        </a:lnSpc>
                      </a:pPr>
                      <a:r>
                        <a:rPr lang="en-US" sz="600" u="none" spc="0">
                          <a:solidFill>
                            <a:srgbClr val="000000">
                              <a:alpha val="100000"/>
                            </a:srgbClr>
                          </a:solidFill>
                          <a:latin typeface="AdihausDIN"/>
                        </a:rPr>
                        <a:t>• Lightweight, breathable, sweat-wicking fabric</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HB3401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CC075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UT HDY</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HT4470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YamamotoBecause of the changing seasons, Y-3 pairs functionality with sophistication. The Classic DWR Terry Hoodie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water-repellent hoodie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Front zip with hood</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CJ898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TRY UT HDY</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HF2147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YamamotoBecause of the changing seasons, Y-3 pairs functionality with sophistication. The Classic DWR Terry Hoodie</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water-repellent hoodie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Front zip with hood</a:t>
                      </a:r>
                    </a:p>
                    <a:p>
                      <a:pPr marL="47625" marR="0" lvl="0" indent="-47625" algn="l" fontAlgn="base">
                        <a:lnSpc>
                          <a:spcPct val="100000"/>
                        </a:lnSpc>
                      </a:pPr>
                      <a:r>
                        <a:rPr lang="en-US" sz="600" u="none" spc="0">
                          <a:solidFill>
                            <a:srgbClr val="000000">
                              <a:alpha val="100000"/>
                            </a:srgbClr>
                          </a:solidFill>
                          <a:latin typeface="AdihausDIN"/>
                        </a:rPr>
                        <a:t>• 100% cotton French terry with durable water-repellent (DWR) coating</a:t>
                      </a:r>
                    </a:p>
                    <a:p>
                      <a:pPr marL="47625" marR="0" lvl="0" indent="-47625" algn="l" fontAlgn="base">
                        <a:lnSpc>
                          <a:spcPct val="100000"/>
                        </a:lnSpc>
                      </a:pPr>
                      <a:r>
                        <a:rPr lang="en-US" sz="600" u="none" spc="0">
                          <a:solidFill>
                            <a:srgbClr val="000000">
                              <a:alpha val="100000"/>
                            </a:srgbClr>
                          </a:solidFill>
                          <a:latin typeface="AdihausDIN"/>
                        </a:rPr>
                        <a:t>• Zip chest pocket</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HF2147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CJ898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LS PANTS</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HS7531</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Light Shell Pants highlight the impact of sport in fashion. Smooth nylon fabric falls from the drawcord-elastic waistband, creating a relaxed look and feel that can be played with through the leg zips. Zip pockets detail the sides.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Ultra-lightweight Y-3 track pants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Lightweight</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Leg zips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HS7531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CS537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LS PANTS</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HH8895</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YamamotoThe Y-3 Classic Light Shell Pants highlight the impact of sport in fashion. Smooth nylon fabric falls from the drawcord-elastic waistband, creating a relaxed look and feel that can be played with through the leg zips. Zip pockets detail the sides.</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Ultra-lightweight Y-3 track pants</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 on elastic waist</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Lightweight</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Leg zips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HH8895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CS537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79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HOODIE</a:t>
            </a:r>
          </a:p>
        </p:txBody>
      </p:sp>
      <p:sp>
        <p:nvSpPr>
          <p:cNvPr id="7" name="TextBox 6"/>
          <p:cNvSpPr txBox="1"/>
          <p:nvPr/>
        </p:nvSpPr>
        <p:spPr>
          <a:xfrm>
            <a:off x="285750" y="1333500"/>
            <a:ext cx="285750" cy="381000"/>
          </a:xfrm>
          <a:prstGeom prst="rect">
            <a:avLst/>
          </a:prstGeom>
          <a:solidFill>
            <a:srgbClr val="61615E">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HT2352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TECH EARTH</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sp>
        <p:nvSpPr>
          <p:cNvPr id="14" name="TextBox 13"/>
          <p:cNvSpPr txBox="1"/>
          <p:nvPr/>
        </p:nvSpPr>
        <p:spPr>
          <a:xfrm>
            <a:off x="3048000" y="2667000"/>
            <a:ext cx="952500" cy="952500"/>
          </a:xfrm>
          <a:prstGeom prst="rect">
            <a:avLst/>
          </a:prstGeom>
          <a:solidFill>
            <a:srgbClr val="FFFFFF">
              <a:alpha val="100000"/>
            </a:srgbClr>
          </a:solidFill>
        </p:spPr>
        <p:txBody>
          <a:bodyPr lIns="91440" tIns="45720" rIns="91440" bIns="45720" rtlCol="0">
            <a:spAutoFit/>
          </a:bodyPr>
          <a:lstStyle/>
          <a:p>
            <a:pPr marL="0" marR="0" lvl="0" indent="0" algn="l" fontAlgn="base">
              <a:lnSpc>
                <a:spcPct val="100000"/>
              </a:lnSpc>
            </a:pPr>
            <a:endParaRPr/>
          </a:p>
        </p:txBody>
      </p:sp>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Half-Zip Hoodie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hoodie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Half-zip with hood</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HT2352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CT061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2" name="Picture 41"/>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pic>
        <p:nvPicPr>
          <p:cNvPr id="7" name="Picture 6"/>
          <p:cNvPicPr>
            <a:picLocks noChangeAspect="1"/>
          </p:cNvPicPr>
          <p:nvPr/>
        </p:nvPicPr>
        <p:blipFill>
          <a:blip r:embed="rId4"/>
          <a:stretch>
            <a:fillRect/>
          </a:stretch>
        </p:blipFill>
        <p:spPr>
          <a:xfrm>
            <a:off x="285750" y="1381125"/>
            <a:ext cx="904875" cy="857250"/>
          </a:xfrm>
          <a:prstGeom prst="rect">
            <a:avLst/>
          </a:prstGeom>
        </p:spPr>
      </p:pic>
      <p:sp>
        <p:nvSpPr>
          <p:cNvPr id="8" name="TextBox 7"/>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HT4668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9" name="Picture 8"/>
          <p:cNvPicPr>
            <a:picLocks noChangeAspect="1"/>
          </p:cNvPicPr>
          <p:nvPr/>
        </p:nvPicPr>
        <p:blipFill>
          <a:blip r:embed="rId5"/>
          <a:stretch>
            <a:fillRect/>
          </a:stretch>
        </p:blipFill>
        <p:spPr>
          <a:xfrm>
            <a:off x="1390650" y="1381125"/>
            <a:ext cx="904875" cy="857250"/>
          </a:xfrm>
          <a:prstGeom prst="rect">
            <a:avLst/>
          </a:prstGeom>
        </p:spPr>
      </p:pic>
      <p:sp>
        <p:nvSpPr>
          <p:cNvPr id="10" name="TextBox 9"/>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LNR VEST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endParaRPr/>
          </a:p>
        </p:txBody>
      </p:sp>
      <p:pic>
        <p:nvPicPr>
          <p:cNvPr id="11" name="Picture 10"/>
          <p:cNvPicPr>
            <a:picLocks noChangeAspect="1"/>
          </p:cNvPicPr>
          <p:nvPr/>
        </p:nvPicPr>
        <p:blipFill>
          <a:blip r:embed="rId6"/>
          <a:stretch>
            <a:fillRect/>
          </a:stretch>
        </p:blipFill>
        <p:spPr>
          <a:xfrm>
            <a:off x="2495550" y="1381125"/>
            <a:ext cx="904875" cy="857250"/>
          </a:xfrm>
          <a:prstGeom prst="rect">
            <a:avLst/>
          </a:prstGeom>
        </p:spPr>
      </p:pic>
      <p:sp>
        <p:nvSpPr>
          <p:cNvPr id="12" name="TextBox 11"/>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HG8673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TRX WNDBRK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3" name="Picture 12"/>
          <p:cNvPicPr>
            <a:picLocks noChangeAspect="1"/>
          </p:cNvPicPr>
          <p:nvPr/>
        </p:nvPicPr>
        <p:blipFill>
          <a:blip r:embed="rId7"/>
          <a:stretch>
            <a:fillRect/>
          </a:stretch>
        </p:blipFill>
        <p:spPr>
          <a:xfrm>
            <a:off x="3600450" y="1381125"/>
            <a:ext cx="904875" cy="857250"/>
          </a:xfrm>
          <a:prstGeom prst="rect">
            <a:avLst/>
          </a:prstGeom>
        </p:spPr>
      </p:pic>
      <p:sp>
        <p:nvSpPr>
          <p:cNvPr id="14" name="TextBox 13"/>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HM9347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LNR PARKA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15" name="Picture 14"/>
          <p:cNvPicPr>
            <a:picLocks noChangeAspect="1"/>
          </p:cNvPicPr>
          <p:nvPr/>
        </p:nvPicPr>
        <p:blipFill>
          <a:blip r:embed="rId8"/>
          <a:stretch>
            <a:fillRect/>
          </a:stretch>
        </p:blipFill>
        <p:spPr>
          <a:xfrm>
            <a:off x="4705350" y="1381125"/>
            <a:ext cx="904875" cy="857250"/>
          </a:xfrm>
          <a:prstGeom prst="rect">
            <a:avLst/>
          </a:prstGeom>
        </p:spPr>
      </p:pic>
      <p:sp>
        <p:nvSpPr>
          <p:cNvPr id="16" name="TextBox 15"/>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HG8606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SHEER PRKA</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7" name="Picture 16"/>
          <p:cNvPicPr>
            <a:picLocks noChangeAspect="1"/>
          </p:cNvPicPr>
          <p:nvPr/>
        </p:nvPicPr>
        <p:blipFill>
          <a:blip r:embed="rId9"/>
          <a:stretch>
            <a:fillRect/>
          </a:stretch>
        </p:blipFill>
        <p:spPr>
          <a:xfrm>
            <a:off x="5810250" y="1381125"/>
            <a:ext cx="904875" cy="857250"/>
          </a:xfrm>
          <a:prstGeom prst="rect">
            <a:avLst/>
          </a:prstGeom>
        </p:spPr>
      </p:pic>
      <p:sp>
        <p:nvSpPr>
          <p:cNvPr id="18" name="TextBox 17"/>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HP1347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BOMBER</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endParaRPr/>
          </a:p>
        </p:txBody>
      </p:sp>
      <p:pic>
        <p:nvPicPr>
          <p:cNvPr id="19" name="Picture 18"/>
          <p:cNvPicPr>
            <a:picLocks noChangeAspect="1"/>
          </p:cNvPicPr>
          <p:nvPr/>
        </p:nvPicPr>
        <p:blipFill>
          <a:blip r:embed="rId10"/>
          <a:stretch>
            <a:fillRect/>
          </a:stretch>
        </p:blipFill>
        <p:spPr>
          <a:xfrm>
            <a:off x="6915150" y="1381125"/>
            <a:ext cx="904875" cy="857250"/>
          </a:xfrm>
          <a:prstGeom prst="rect">
            <a:avLst/>
          </a:prstGeom>
        </p:spPr>
      </p:pic>
      <p:sp>
        <p:nvSpPr>
          <p:cNvPr id="20" name="TextBox 19"/>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HT4730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21" name="Table 20"/>
          <p:cNvGraphicFramePr>
            <a:graphicFrameLocks noGrp="1"/>
          </p:cNvGraphicFramePr>
          <p:nvPr/>
        </p:nvGraphicFramePr>
        <p:xfrm>
          <a:off x="80200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HT4729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SS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endParaRPr/>
          </a:p>
        </p:txBody>
      </p:sp>
      <p:graphicFrame>
        <p:nvGraphicFramePr>
          <p:cNvPr id="24" name="Table 23"/>
          <p:cNvGraphicFramePr>
            <a:graphicFrameLocks noGrp="1"/>
          </p:cNvGraphicFramePr>
          <p:nvPr/>
        </p:nvGraphicFramePr>
        <p:xfrm>
          <a:off x="2857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25" name="Picture 24"/>
          <p:cNvPicPr>
            <a:picLocks noChangeAspect="1"/>
          </p:cNvPicPr>
          <p:nvPr/>
        </p:nvPicPr>
        <p:blipFill>
          <a:blip r:embed="rId12"/>
          <a:stretch>
            <a:fillRect/>
          </a:stretch>
        </p:blipFill>
        <p:spPr>
          <a:xfrm>
            <a:off x="285750" y="3286125"/>
            <a:ext cx="904875" cy="857250"/>
          </a:xfrm>
          <a:prstGeom prst="rect">
            <a:avLst/>
          </a:prstGeom>
        </p:spPr>
      </p:pic>
      <p:sp>
        <p:nvSpPr>
          <p:cNvPr id="26" name="TextBox 25"/>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HT4732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7" name="Picture 26"/>
          <p:cNvPicPr>
            <a:picLocks noChangeAspect="1"/>
          </p:cNvPicPr>
          <p:nvPr/>
        </p:nvPicPr>
        <p:blipFill>
          <a:blip r:embed="rId13"/>
          <a:stretch>
            <a:fillRect/>
          </a:stretch>
        </p:blipFill>
        <p:spPr>
          <a:xfrm>
            <a:off x="1390650" y="3286125"/>
            <a:ext cx="904875" cy="857250"/>
          </a:xfrm>
          <a:prstGeom prst="rect">
            <a:avLst/>
          </a:prstGeom>
        </p:spPr>
      </p:pic>
      <p:sp>
        <p:nvSpPr>
          <p:cNvPr id="28" name="TextBox 27"/>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HT4731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endParaRPr/>
          </a:p>
        </p:txBody>
      </p:sp>
      <p:pic>
        <p:nvPicPr>
          <p:cNvPr id="29" name="Picture 28"/>
          <p:cNvPicPr>
            <a:picLocks noChangeAspect="1"/>
          </p:cNvPicPr>
          <p:nvPr/>
        </p:nvPicPr>
        <p:blipFill>
          <a:blip r:embed="rId14"/>
          <a:stretch>
            <a:fillRect/>
          </a:stretch>
        </p:blipFill>
        <p:spPr>
          <a:xfrm>
            <a:off x="2495550" y="3286125"/>
            <a:ext cx="904875" cy="857250"/>
          </a:xfrm>
          <a:prstGeom prst="rect">
            <a:avLst/>
          </a:prstGeom>
        </p:spPr>
      </p:pic>
      <p:sp>
        <p:nvSpPr>
          <p:cNvPr id="30" name="TextBox 29"/>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HT4733</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graphicFrame>
        <p:nvGraphicFramePr>
          <p:cNvPr id="31" name="Table 30"/>
          <p:cNvGraphicFramePr>
            <a:graphicFrameLocks noGrp="1"/>
          </p:cNvGraphicFramePr>
          <p:nvPr/>
        </p:nvGraphicFramePr>
        <p:xfrm>
          <a:off x="3600450" y="3143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32" name="Picture 31"/>
          <p:cNvPicPr>
            <a:picLocks noChangeAspect="1"/>
          </p:cNvPicPr>
          <p:nvPr/>
        </p:nvPicPr>
        <p:blipFill>
          <a:blip r:embed="rId15"/>
          <a:stretch>
            <a:fillRect/>
          </a:stretch>
        </p:blipFill>
        <p:spPr>
          <a:xfrm>
            <a:off x="3600450" y="3286125"/>
            <a:ext cx="904875" cy="857250"/>
          </a:xfrm>
          <a:prstGeom prst="rect">
            <a:avLst/>
          </a:prstGeom>
        </p:spPr>
      </p:pic>
      <p:sp>
        <p:nvSpPr>
          <p:cNvPr id="33" name="TextBox 32"/>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HT4734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U GFX LS TEE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endParaRPr/>
          </a:p>
        </p:txBody>
      </p:sp>
      <p:pic>
        <p:nvPicPr>
          <p:cNvPr id="34" name="Picture 33"/>
          <p:cNvPicPr>
            <a:picLocks noChangeAspect="1"/>
          </p:cNvPicPr>
          <p:nvPr/>
        </p:nvPicPr>
        <p:blipFill>
          <a:blip r:embed="rId16"/>
          <a:stretch>
            <a:fillRect/>
          </a:stretch>
        </p:blipFill>
        <p:spPr>
          <a:xfrm>
            <a:off x="4705350" y="3286125"/>
            <a:ext cx="904875" cy="857250"/>
          </a:xfrm>
          <a:prstGeom prst="rect">
            <a:avLst/>
          </a:prstGeom>
        </p:spPr>
      </p:pic>
      <p:sp>
        <p:nvSpPr>
          <p:cNvPr id="35" name="TextBox 34"/>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DRC FLD JK</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endParaRPr/>
          </a:p>
        </p:txBody>
      </p:sp>
      <p:pic>
        <p:nvPicPr>
          <p:cNvPr id="36" name="Picture 35"/>
          <p:cNvPicPr>
            <a:picLocks noChangeAspect="1"/>
          </p:cNvPicPr>
          <p:nvPr/>
        </p:nvPicPr>
        <p:blipFill>
          <a:blip r:embed="rId17"/>
          <a:stretch>
            <a:fillRect/>
          </a:stretch>
        </p:blipFill>
        <p:spPr>
          <a:xfrm>
            <a:off x="5810250" y="3286125"/>
            <a:ext cx="904875" cy="857250"/>
          </a:xfrm>
          <a:prstGeom prst="rect">
            <a:avLst/>
          </a:prstGeom>
        </p:spPr>
      </p:pic>
      <p:sp>
        <p:nvSpPr>
          <p:cNvPr id="37" name="TextBox 36"/>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GV4194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38" name="Picture 37"/>
          <p:cNvPicPr>
            <a:picLocks noChangeAspect="1"/>
          </p:cNvPicPr>
          <p:nvPr/>
        </p:nvPicPr>
        <p:blipFill>
          <a:blip r:embed="rId18"/>
          <a:stretch>
            <a:fillRect/>
          </a:stretch>
        </p:blipFill>
        <p:spPr>
          <a:xfrm>
            <a:off x="6915150" y="3286125"/>
            <a:ext cx="904875" cy="857250"/>
          </a:xfrm>
          <a:prstGeom prst="rect">
            <a:avLst/>
          </a:prstGeom>
        </p:spPr>
      </p:pic>
      <p:sp>
        <p:nvSpPr>
          <p:cNvPr id="39" name="TextBox 38"/>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HT4494</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40" name="Picture 39"/>
          <p:cNvPicPr>
            <a:picLocks noChangeAspect="1"/>
          </p:cNvPicPr>
          <p:nvPr/>
        </p:nvPicPr>
        <p:blipFill>
          <a:blip r:embed="rId19"/>
          <a:stretch>
            <a:fillRect/>
          </a:stretch>
        </p:blipFill>
        <p:spPr>
          <a:xfrm>
            <a:off x="8020050" y="3286125"/>
            <a:ext cx="904875" cy="857250"/>
          </a:xfrm>
          <a:prstGeom prst="rect">
            <a:avLst/>
          </a:prstGeom>
        </p:spPr>
      </p:pic>
      <p:sp>
        <p:nvSpPr>
          <p:cNvPr id="41" name="TextBox 40"/>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CRW SWT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HOODIE</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571500" y="1333500"/>
            <a:ext cx="285750" cy="381000"/>
          </a:xfrm>
          <a:prstGeom prst="rect">
            <a:avLst/>
          </a:prstGeom>
          <a:solidFill>
            <a:srgbClr val="E35C2F">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95250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HT2283</a:t>
            </a:r>
          </a:p>
        </p:txBody>
      </p:sp>
      <p:sp>
        <p:nvSpPr>
          <p:cNvPr id="10" name="TextBox 9"/>
          <p:cNvSpPr txBox="1"/>
          <p:nvPr/>
        </p:nvSpPr>
        <p:spPr>
          <a:xfrm>
            <a:off x="180975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 / ORANGE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Half-Zip Hoodie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hoodie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Half-zip with hood</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HT2283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CT061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81</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TRACK HOODIE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HM5037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brings football to life off the pitch through an exploration of design. The Logo Half-Zip Hoodie is fabricated in double weave track fabric, layering on the body with a relaxed shape. From the cutlines to the details down to the logo placements — the inspiration from the pitch is clear.</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football-inspired Y-3 hoodie</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Half-zip with hood</a:t>
                      </a:r>
                    </a:p>
                    <a:p>
                      <a:pPr marL="47625" marR="0" lvl="0" indent="-47625" algn="l" fontAlgn="base">
                        <a:lnSpc>
                          <a:spcPct val="100000"/>
                        </a:lnSpc>
                      </a:pPr>
                      <a:r>
                        <a:rPr lang="en-US" sz="600" u="none" spc="0">
                          <a:solidFill>
                            <a:srgbClr val="000000">
                              <a:alpha val="100000"/>
                            </a:srgbClr>
                          </a:solidFill>
                          <a:latin typeface="AdihausDIN"/>
                        </a:rPr>
                        <a:t>• 75% polyester, 22% wool, 3% elastane</a:t>
                      </a:r>
                    </a:p>
                    <a:p>
                      <a:pPr marL="47625" marR="0" lvl="0" indent="-47625" algn="l" fontAlgn="base">
                        <a:lnSpc>
                          <a:spcPct val="100000"/>
                        </a:lnSpc>
                      </a:pPr>
                      <a:r>
                        <a:rPr lang="en-US" sz="600" u="none" spc="0">
                          <a:solidFill>
                            <a:srgbClr val="000000">
                              <a:alpha val="100000"/>
                            </a:srgbClr>
                          </a:solidFill>
                          <a:latin typeface="AdihausDIN"/>
                        </a:rPr>
                        <a:t>• Raglan sleeves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HM5037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CT061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TCH SLK JS</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HN4313</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A celebration of the last two decades of Y-3. The Classic Tech Silk Jumpsuit creates a sophisticated drape and shine with the elegant silk fabric. It has a relaxed shape, which further emphasises a sense and feel of movement. The internal cord at the back body cinches the waist.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collared Y-3 jumpsuit with an adjustable waist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Zip front closure</a:t>
                      </a:r>
                    </a:p>
                    <a:p>
                      <a:pPr marL="47625" marR="0" lvl="0" indent="-47625" algn="l" fontAlgn="base">
                        <a:lnSpc>
                          <a:spcPct val="100000"/>
                        </a:lnSpc>
                      </a:pPr>
                      <a:r>
                        <a:rPr lang="en-US" sz="600" u="none" spc="0">
                          <a:solidFill>
                            <a:srgbClr val="000000">
                              <a:alpha val="100000"/>
                            </a:srgbClr>
                          </a:solidFill>
                          <a:latin typeface="AdihausDIN"/>
                        </a:rPr>
                        <a:t>• 80% triacetate, 20% polyester</a:t>
                      </a:r>
                    </a:p>
                    <a:p>
                      <a:pPr marL="47625" marR="0" lvl="0" indent="-47625" algn="l" fontAlgn="base">
                        <a:lnSpc>
                          <a:spcPct val="100000"/>
                        </a:lnSpc>
                      </a:pPr>
                      <a:r>
                        <a:rPr lang="en-US" sz="600" u="none" spc="0">
                          <a:solidFill>
                            <a:srgbClr val="000000">
                              <a:alpha val="100000"/>
                            </a:srgbClr>
                          </a:solidFill>
                          <a:latin typeface="AdihausDIN"/>
                        </a:rPr>
                        <a:t>• Drawcord-adjustable waist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Zip pockets</a:t>
                      </a:r>
                    </a:p>
                    <a:p>
                      <a:pPr marL="47625" marR="0" lvl="0" indent="-47625" algn="l" fontAlgn="base">
                        <a:lnSpc>
                          <a:spcPct val="100000"/>
                        </a:lnSpc>
                      </a:pPr>
                      <a:r>
                        <a:rPr lang="en-US" sz="600" u="none" spc="0">
                          <a:solidFill>
                            <a:srgbClr val="000000">
                              <a:alpha val="100000"/>
                            </a:srgbClr>
                          </a:solidFill>
                          <a:latin typeface="AdihausDIN"/>
                        </a:rPr>
                        <a:t>• Small tonal Y-3 logo on back neck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HN4313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CU348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167.00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VEST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HT4481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Vest enhances a streetwear staple with Thinsulate™ insulation and inspiration taken from the outdoors. The cloud baffling construction elegantly references Japanese quilting patterns. Zip pockets provide functionality and 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vest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a:t>
                      </a:r>
                    </a:p>
                    <a:p>
                      <a:pPr marL="47625" marR="0" lvl="0" indent="-47625" algn="l" fontAlgn="base">
                        <a:lnSpc>
                          <a:spcPct val="100000"/>
                        </a:lnSpc>
                      </a:pPr>
                      <a:r>
                        <a:rPr lang="en-US" sz="600" u="none" spc="0">
                          <a:solidFill>
                            <a:srgbClr val="000000">
                              <a:alpha val="100000"/>
                            </a:srgbClr>
                          </a:solidFill>
                          <a:latin typeface="AdihausDIN"/>
                        </a:rPr>
                        <a:t>• Curved droptail hem</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a:t>
                      </a:r>
                    </a:p>
                    <a:p>
                      <a:pPr marL="47625" marR="0" lvl="0" indent="-47625" algn="l" fontAlgn="base">
                        <a:lnSpc>
                          <a:spcPct val="100000"/>
                        </a:lnSpc>
                      </a:pPr>
                      <a:r>
                        <a:rPr lang="en-US" sz="600" u="none" spc="0">
                          <a:solidFill>
                            <a:srgbClr val="000000">
                              <a:alpha val="100000"/>
                            </a:srgbClr>
                          </a:solidFill>
                          <a:latin typeface="AdihausDIN"/>
                        </a:rPr>
                        <a:t>• Tonal Y-3 Lo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HT4481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DC395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VEST</a:t>
            </a:r>
          </a:p>
        </p:txBody>
      </p:sp>
      <p:sp>
        <p:nvSpPr>
          <p:cNvPr id="7" name="TextBox 6"/>
          <p:cNvSpPr txBox="1"/>
          <p:nvPr/>
        </p:nvSpPr>
        <p:spPr>
          <a:xfrm>
            <a:off x="285750" y="1333500"/>
            <a:ext cx="285750" cy="381000"/>
          </a:xfrm>
          <a:prstGeom prst="rect">
            <a:avLst/>
          </a:prstGeom>
          <a:solidFill>
            <a:srgbClr val="58411F">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HT4668</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FOCUS OLIVE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Vest enhances a streetwear staple with Thinsulate™ insulation and inspiration taken from the outdoors. The cloud baffling construction elegantly references Japanese quilting patterns. Zip pockets provide functionality and 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vest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Curved droptail hem</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a:t>
                      </a:r>
                    </a:p>
                    <a:p>
                      <a:pPr marL="47625" marR="0" lvl="0" indent="-47625" algn="l" fontAlgn="base">
                        <a:lnSpc>
                          <a:spcPct val="100000"/>
                        </a:lnSpc>
                      </a:pPr>
                      <a:r>
                        <a:rPr lang="en-US" sz="600" u="none" spc="0">
                          <a:solidFill>
                            <a:srgbClr val="000000">
                              <a:alpha val="100000"/>
                            </a:srgbClr>
                          </a:solidFill>
                          <a:latin typeface="AdihausDIN"/>
                        </a:rPr>
                        <a:t>• Tonal Y-3 L</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HT4668</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DC395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85</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LNR VEST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HM9342</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Classic Cloud Insulated Vest enhances a streetwear staple with Thinsulate™ insulation and inspiration taken from the outdoors. The cloud baffling construction elegantly references Japanese quilting patterns. Zip pockets provide functionality and c</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vest by Y-3</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Shell: 100%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Curved droptail hem</a:t>
                      </a:r>
                    </a:p>
                    <a:p>
                      <a:pPr marL="47625" marR="0" lvl="0" indent="-47625" algn="l" fontAlgn="base">
                        <a:lnSpc>
                          <a:spcPct val="100000"/>
                        </a:lnSpc>
                      </a:pPr>
                      <a:r>
                        <a:rPr lang="en-US" sz="600" u="none" spc="0">
                          <a:solidFill>
                            <a:srgbClr val="000000">
                              <a:alpha val="100000"/>
                            </a:srgbClr>
                          </a:solidFill>
                          <a:latin typeface="AdihausDIN"/>
                        </a:rPr>
                        <a:t>• Cloud baffling construction with Japanese quilting patterns</a:t>
                      </a:r>
                    </a:p>
                    <a:p>
                      <a:pPr marL="47625" marR="0" lvl="0" indent="-47625" algn="l" fontAlgn="base">
                        <a:lnSpc>
                          <a:spcPct val="100000"/>
                        </a:lnSpc>
                      </a:pPr>
                      <a:r>
                        <a:rPr lang="en-US" sz="600" u="none" spc="0">
                          <a:solidFill>
                            <a:srgbClr val="000000">
                              <a:alpha val="100000"/>
                            </a:srgbClr>
                          </a:solidFill>
                          <a:latin typeface="AdihausDIN"/>
                        </a:rPr>
                        <a:t>• Tonal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DC395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111.00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TRX WNDBRK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HG8673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Classic Terrex Sheer Nylon Windbreaker explores Y-3's central essence — sport. It's crafted of lightweight, crinkled nylon with a water-repellent finish. No matter how you're moving, the breathable fabric lets you control your comfort with adjustable details and zip ventilations to circulate airflow.</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windbreaker for breathability and protection</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 with two-layer hood</a:t>
                      </a:r>
                    </a:p>
                    <a:p>
                      <a:pPr marL="47625" marR="0" lvl="0" indent="-47625" algn="l" fontAlgn="base">
                        <a:lnSpc>
                          <a:spcPct val="100000"/>
                        </a:lnSpc>
                      </a:pPr>
                      <a:r>
                        <a:rPr lang="en-US" sz="600" u="none" spc="0">
                          <a:solidFill>
                            <a:srgbClr val="000000">
                              <a:alpha val="100000"/>
                            </a:srgbClr>
                          </a:solidFill>
                          <a:latin typeface="AdihausDIN"/>
                        </a:rPr>
                        <a:t>• 100% nylon tricot</a:t>
                      </a:r>
                    </a:p>
                    <a:p>
                      <a:pPr marL="47625" marR="0" lvl="0" indent="-47625" algn="l" fontAlgn="base">
                        <a:lnSpc>
                          <a:spcPct val="100000"/>
                        </a:lnSpc>
                      </a:pPr>
                      <a:r>
                        <a:rPr lang="en-US" sz="600" u="none" spc="0">
                          <a:solidFill>
                            <a:srgbClr val="000000">
                              <a:alpha val="100000"/>
                            </a:srgbClr>
                          </a:solidFill>
                          <a:latin typeface="AdihausDIN"/>
                        </a:rPr>
                        <a:t>• Lightweight and water-repellent</a:t>
                      </a:r>
                    </a:p>
                    <a:p>
                      <a:pPr marL="47625" marR="0" lvl="0" indent="-47625" algn="l" fontAlgn="base">
                        <a:lnSpc>
                          <a:spcPct val="100000"/>
                        </a:lnSpc>
                      </a:pPr>
                      <a:r>
                        <a:rPr lang="en-US" sz="600" u="none" spc="0">
                          <a:solidFill>
                            <a:srgbClr val="000000">
                              <a:alpha val="100000"/>
                            </a:srgbClr>
                          </a:solidFill>
                          <a:latin typeface="AdihausDIN"/>
                        </a:rPr>
                        <a:t>• Side and back vents with hidden zips and mesh vent linings</a:t>
                      </a:r>
                    </a:p>
                    <a:p>
                      <a:pPr marL="47625" marR="0" lvl="0" indent="-47625" algn="l" fontAlgn="base">
                        <a:lnSpc>
                          <a:spcPct val="100000"/>
                        </a:lnSpc>
                      </a:pPr>
                      <a:r>
                        <a:rPr lang="en-US" sz="600" u="none" spc="0">
                          <a:solidFill>
                            <a:srgbClr val="000000">
                              <a:alpha val="100000"/>
                            </a:srgbClr>
                          </a:solidFill>
                          <a:latin typeface="AdihausDIN"/>
                        </a:rPr>
                        <a:t>• Eyelets on inner hood</a:t>
                      </a:r>
                    </a:p>
                    <a:p>
                      <a:pPr marL="47625" marR="0" lvl="0" indent="-47625" algn="l" fontAlgn="base">
                        <a:lnSpc>
                          <a:spcPct val="100000"/>
                        </a:lnSpc>
                      </a:pPr>
                      <a:r>
                        <a:rPr lang="en-US" sz="600" u="none" spc="0">
                          <a:solidFill>
                            <a:srgbClr val="000000">
                              <a:alpha val="100000"/>
                            </a:srgbClr>
                          </a:solidFill>
                          <a:latin typeface="AdihausDIN"/>
                        </a:rPr>
                        <a:t>• Bungee-adjustable back panel and adjustable cuffs</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HG8673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DK622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LNR PARKA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HM9347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Liner Long Parka is crafted from lightweight crinkle nylon in a unique cloud pattern. Insulated Thinsulate™ synthetic down filling provides enhanced warmth, locked in even more with the ribbed details. Zips on the sides open up the hem.Made in part with recycled content generated from production waste, e.g. cutting scraps, and post-consumer household waste to avoid the larger environmental impact of producing virgin content.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versatile, insulated Y-3 parka made in part with recycled content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Shell: 100% recycled nylon plain weave</a:t>
                      </a:r>
                    </a:p>
                    <a:p>
                      <a:pPr marL="47625" marR="0" lvl="0" indent="-47625" algn="l" fontAlgn="base">
                        <a:lnSpc>
                          <a:spcPct val="100000"/>
                        </a:lnSpc>
                      </a:pPr>
                      <a:r>
                        <a:rPr lang="en-US" sz="600" u="none" spc="0">
                          <a:solidFill>
                            <a:srgbClr val="000000">
                              <a:alpha val="100000"/>
                            </a:srgbClr>
                          </a:solidFill>
                          <a:latin typeface="AdihausDIN"/>
                        </a:rPr>
                        <a:t>• Padding: 100% 3M™ Thinsulate™ recycled featherless insulation</a:t>
                      </a:r>
                    </a:p>
                    <a:p>
                      <a:pPr marL="47625" marR="0" lvl="0" indent="-47625" algn="l" fontAlgn="base">
                        <a:lnSpc>
                          <a:spcPct val="100000"/>
                        </a:lnSpc>
                      </a:pPr>
                      <a:r>
                        <a:rPr lang="en-US" sz="600" u="none" spc="0">
                          <a:solidFill>
                            <a:srgbClr val="000000">
                              <a:alpha val="100000"/>
                            </a:srgbClr>
                          </a:solidFill>
                          <a:latin typeface="AdihausDIN"/>
                        </a:rPr>
                        <a:t>• Nylon lining</a:t>
                      </a:r>
                    </a:p>
                    <a:p>
                      <a:pPr marL="47625" marR="0" lvl="0" indent="-47625" algn="l" fontAlgn="base">
                        <a:lnSpc>
                          <a:spcPct val="100000"/>
                        </a:lnSpc>
                      </a:pPr>
                      <a:r>
                        <a:rPr lang="en-US" sz="600" u="none" spc="0">
                          <a:solidFill>
                            <a:srgbClr val="000000">
                              <a:alpha val="100000"/>
                            </a:srgbClr>
                          </a:solidFill>
                          <a:latin typeface="AdihausDIN"/>
                        </a:rPr>
                        <a:t>• Side hem zips</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Printed Y-3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HM9347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DVL36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SHEER PRKA</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HG8606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YamamotoY-3 creates sanctuary, exploring functionality through a poetic lens. The Classic Sheer Nylon Parka plays with the concept of layering, with the option to attach a layer for added warmth, expression and versatility. Crafted from waterproof Terrex fabric, the outer jacket packs down into its pocket.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waterproof Y-3 jacket with a detachable layer</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Drawcord-adjustable hood</a:t>
                      </a:r>
                    </a:p>
                    <a:p>
                      <a:pPr marL="47625" marR="0" lvl="0" indent="-47625" algn="l" fontAlgn="base">
                        <a:lnSpc>
                          <a:spcPct val="100000"/>
                        </a:lnSpc>
                      </a:pPr>
                      <a:r>
                        <a:rPr lang="en-US" sz="600" u="none" spc="0">
                          <a:solidFill>
                            <a:srgbClr val="000000">
                              <a:alpha val="100000"/>
                            </a:srgbClr>
                          </a:solidFill>
                          <a:latin typeface="AdihausDIN"/>
                        </a:rPr>
                        <a:t>• 100% nylon plain weave</a:t>
                      </a:r>
                    </a:p>
                    <a:p>
                      <a:pPr marL="47625" marR="0" lvl="0" indent="-47625" algn="l" fontAlgn="base">
                        <a:lnSpc>
                          <a:spcPct val="100000"/>
                        </a:lnSpc>
                      </a:pPr>
                      <a:r>
                        <a:rPr lang="en-US" sz="600" u="none" spc="0">
                          <a:solidFill>
                            <a:srgbClr val="000000">
                              <a:alpha val="100000"/>
                            </a:srgbClr>
                          </a:solidFill>
                          <a:latin typeface="AdihausDIN"/>
                        </a:rPr>
                        <a:t>• Detachable layer</a:t>
                      </a:r>
                    </a:p>
                    <a:p>
                      <a:pPr marL="47625" marR="0" lvl="0" indent="-47625" algn="l" fontAlgn="base">
                        <a:lnSpc>
                          <a:spcPct val="100000"/>
                        </a:lnSpc>
                      </a:pPr>
                      <a:r>
                        <a:rPr lang="en-US" sz="600" u="none" spc="0">
                          <a:solidFill>
                            <a:srgbClr val="000000">
                              <a:alpha val="100000"/>
                            </a:srgbClr>
                          </a:solidFill>
                          <a:latin typeface="AdihausDIN"/>
                        </a:rPr>
                        <a:t>• Side zip pockets</a:t>
                      </a:r>
                    </a:p>
                    <a:p>
                      <a:pPr marL="47625" marR="0" lvl="0" indent="-47625" algn="l" fontAlgn="base">
                        <a:lnSpc>
                          <a:spcPct val="100000"/>
                        </a:lnSpc>
                      </a:pPr>
                      <a:r>
                        <a:rPr lang="en-US" sz="600" u="none" spc="0">
                          <a:solidFill>
                            <a:srgbClr val="000000">
                              <a:alpha val="100000"/>
                            </a:srgbClr>
                          </a:solidFill>
                          <a:latin typeface="AdihausDIN"/>
                        </a:rPr>
                        <a:t>• Patch pockets on underlay</a:t>
                      </a:r>
                    </a:p>
                    <a:p>
                      <a:pPr marL="47625" marR="0" lvl="0" indent="-47625" algn="l" fontAlgn="base">
                        <a:lnSpc>
                          <a:spcPct val="100000"/>
                        </a:lnSpc>
                      </a:pPr>
                      <a:r>
                        <a:rPr lang="en-US" sz="600" u="none" spc="0">
                          <a:solidFill>
                            <a:srgbClr val="000000">
                              <a:alpha val="100000"/>
                            </a:srgbClr>
                          </a:solidFill>
                          <a:latin typeface="AdihausDIN"/>
                        </a:rPr>
                        <a:t>• Elastic cuffs</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HG8606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E0070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4" name="Picture 23"/>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89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W CL BOMBER</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HP1347</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dares to recontextualise the expected with an imaginative touch. The Classic Bomber Jacket has a relaxed shape that creates a casual, effortless drape which can be cinched by the tiecord-adjustable hem. Crafted from durable CORDURA® fabric, it's insulated for enhanced warmth. A bold Y-3 logo pops off the back.</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An insulated bomber jacket by Y-3</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Full two-way zip with ribbed bomber collar</a:t>
                      </a:r>
                    </a:p>
                    <a:p>
                      <a:pPr marL="47625" marR="0" lvl="0" indent="-47625" algn="l" fontAlgn="base">
                        <a:lnSpc>
                          <a:spcPct val="100000"/>
                        </a:lnSpc>
                      </a:pPr>
                      <a:r>
                        <a:rPr lang="en-US" sz="600" u="none" spc="0">
                          <a:solidFill>
                            <a:srgbClr val="000000">
                              <a:alpha val="100000"/>
                            </a:srgbClr>
                          </a:solidFill>
                          <a:latin typeface="AdihausDIN"/>
                        </a:rPr>
                        <a:t>• 100% CORDURA® nylon plain weave</a:t>
                      </a:r>
                    </a:p>
                    <a:p>
                      <a:pPr marL="47625" marR="0" lvl="0" indent="-47625" algn="l" fontAlgn="base">
                        <a:lnSpc>
                          <a:spcPct val="100000"/>
                        </a:lnSpc>
                      </a:pPr>
                      <a:r>
                        <a:rPr lang="en-US" sz="600" u="none" spc="0">
                          <a:solidFill>
                            <a:srgbClr val="000000">
                              <a:alpha val="100000"/>
                            </a:srgbClr>
                          </a:solidFill>
                          <a:latin typeface="AdihausDIN"/>
                        </a:rPr>
                        <a:t>• PrimaLoft® insulation for warmth, even in wet conditions</a:t>
                      </a:r>
                    </a:p>
                    <a:p>
                      <a:pPr marL="47625" marR="0" lvl="0" indent="-47625" algn="l" fontAlgn="base">
                        <a:lnSpc>
                          <a:spcPct val="100000"/>
                        </a:lnSpc>
                      </a:pPr>
                      <a:r>
                        <a:rPr lang="en-US" sz="600" u="none" spc="0">
                          <a:solidFill>
                            <a:srgbClr val="000000">
                              <a:alpha val="100000"/>
                            </a:srgbClr>
                          </a:solidFill>
                          <a:latin typeface="AdihausDIN"/>
                        </a:rPr>
                        <a:t>• Taffeta body lining and nylon sleeve lining</a:t>
                      </a:r>
                    </a:p>
                    <a:p>
                      <a:pPr marL="47625" marR="0" lvl="0" indent="-47625" algn="l" fontAlgn="base">
                        <a:lnSpc>
                          <a:spcPct val="100000"/>
                        </a:lnSpc>
                      </a:pPr>
                      <a:r>
                        <a:rPr lang="en-US" sz="600" u="none" spc="0">
                          <a:solidFill>
                            <a:srgbClr val="000000">
                              <a:alpha val="100000"/>
                            </a:srgbClr>
                          </a:solidFill>
                          <a:latin typeface="AdihausDIN"/>
                        </a:rPr>
                        <a:t>• Front zip pockets</a:t>
                      </a:r>
                    </a:p>
                    <a:p>
                      <a:pPr marL="47625" marR="0" lvl="0" indent="-47625" algn="l" fontAlgn="base">
                        <a:lnSpc>
                          <a:spcPct val="100000"/>
                        </a:lnSpc>
                      </a:pPr>
                      <a:r>
                        <a:rPr lang="en-US" sz="600" u="none" spc="0">
                          <a:solidFill>
                            <a:srgbClr val="000000">
                              <a:alpha val="100000"/>
                            </a:srgbClr>
                          </a:solidFill>
                          <a:latin typeface="AdihausDIN"/>
                        </a:rPr>
                        <a:t>• Zip sleeve pocket</a:t>
                      </a:r>
                    </a:p>
                    <a:p>
                      <a:pPr marL="47625" marR="0" lvl="0" indent="-47625" algn="l" fontAlgn="base">
                        <a:lnSpc>
                          <a:spcPct val="100000"/>
                        </a:lnSpc>
                      </a:pPr>
                      <a:r>
                        <a:rPr lang="en-US" sz="600" u="none" spc="0">
                          <a:solidFill>
                            <a:srgbClr val="000000">
                              <a:alpha val="100000"/>
                            </a:srgbClr>
                          </a:solidFill>
                          <a:latin typeface="AdihausDIN"/>
                        </a:rPr>
                        <a:t>• Ribbed cuffs</a:t>
                      </a:r>
                    </a:p>
                    <a:p>
                      <a:pPr marL="47625" marR="0" lvl="0" indent="-47625" algn="l" fontAlgn="base">
                        <a:lnSpc>
                          <a:spcPct val="100000"/>
                        </a:lnSpc>
                      </a:pPr>
                      <a:r>
                        <a:rPr lang="en-US" sz="600" u="none" spc="0">
                          <a:solidFill>
                            <a:srgbClr val="000000">
                              <a:alpha val="100000"/>
                            </a:srgbClr>
                          </a:solidFill>
                          <a:latin typeface="AdihausDIN"/>
                        </a:rPr>
                        <a:t>• Y-3 heat-transfer logo on the back</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HP1347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EA645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240.00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185.00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600.00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XXS:28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XS:32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S:36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M:40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L:44</a:t>
            </a:r>
          </a:p>
        </p:txBody>
      </p:sp>
      <p:sp>
        <p:nvSpPr>
          <p:cNvPr id="23" name="TextBox 22"/>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38125" y="0"/>
          <a:ext cx="9048750" cy="5334000"/>
          <a:chOff x="238125" y="0"/>
          <a:chExt cx="9048750" cy="5334000"/>
        </a:xfrm>
      </p:grpSpPr>
      <p:pic>
        <p:nvPicPr>
          <p:cNvPr id="40" name="Picture 39"/>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a:t>
            </a:r>
          </a:p>
        </p:txBody>
      </p:sp>
      <p:sp>
        <p:nvSpPr>
          <p:cNvPr id="6" name="TextBox 5"/>
          <p:cNvSpPr txBox="1"/>
          <p:nvPr/>
        </p:nvSpPr>
        <p:spPr>
          <a:xfrm>
            <a:off x="238125" y="762000"/>
            <a:ext cx="4000500" cy="7620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Drop 1: Main Collection</a:t>
            </a:r>
            <a:r>
              <a:rPr lang="en-US" sz="1000" u="none" spc="0" baseline="30000">
                <a:solidFill>
                  <a:srgbClr val="000000">
                    <a:alpha val="100000"/>
                  </a:srgbClr>
                </a:solidFill>
                <a:latin typeface="AdihausDIN"/>
              </a:rPr>
              <a:t>223</a:t>
            </a:r>
          </a:p>
        </p:txBody>
      </p:sp>
      <p:graphicFrame>
        <p:nvGraphicFramePr>
          <p:cNvPr id="7" name="Table 6"/>
          <p:cNvGraphicFramePr>
            <a:graphicFrameLocks noGrp="1"/>
          </p:cNvGraphicFramePr>
          <p:nvPr/>
        </p:nvGraphicFramePr>
        <p:xfrm>
          <a:off x="285750" y="1238250"/>
          <a:ext cx="904875" cy="142875"/>
        </p:xfrm>
        <a:graphic>
          <a:graphicData uri="http://schemas.openxmlformats.org/drawingml/2006/table">
            <a:tbl>
              <a:tblPr firstRow="1" bandRow="1"/>
              <a:tblGrid>
                <a:gridCol w="904875">
                  <a:extLst>
                    <a:ext uri="{9D8B030D-6E8A-4147-A177-3AD203B41FA5}">
                      <a16:colId xmlns:a16="http://schemas.microsoft.com/office/drawing/2014/main" val="20000"/>
                    </a:ext>
                  </a:extLst>
                </a:gridCol>
              </a:tblGrid>
              <a:tr h="142875">
                <a:tc>
                  <a:txBody>
                    <a:bodyPr/>
                    <a:lstStyle/>
                    <a:p>
                      <a:pPr marL="0" marR="0" lvl="0" indent="0" algn="ctr" fontAlgn="ctr">
                        <a:lnSpc>
                          <a:spcPct val="100000"/>
                        </a:lnSpc>
                      </a:pPr>
                      <a:r>
                        <a:rPr lang="en-US" sz="600" u="none" spc="0">
                          <a:solidFill>
                            <a:srgbClr val="FFFFFF">
                              <a:alpha val="100000"/>
                            </a:srgbClr>
                          </a:solidFill>
                          <a:latin typeface="AdihausDIN"/>
                        </a:rPr>
                        <a:t>BRAND PICK</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solidFill>
                      <a:srgbClr val="000000">
                        <a:alpha val="100000"/>
                      </a:srgbClr>
                    </a:solidFill>
                  </a:tcPr>
                </a:tc>
                <a:extLst>
                  <a:ext uri="{0D108BD9-81ED-4DB2-BD59-A6C34878D82A}">
                    <a16:rowId xmlns:a16="http://schemas.microsoft.com/office/drawing/2014/main" val="10000"/>
                  </a:ext>
                </a:extLst>
              </a:tr>
            </a:tbl>
          </a:graphicData>
        </a:graphic>
      </p:graphicFrame>
      <p:pic>
        <p:nvPicPr>
          <p:cNvPr id="8" name="Picture 7"/>
          <p:cNvPicPr>
            <a:picLocks noChangeAspect="1"/>
          </p:cNvPicPr>
          <p:nvPr/>
        </p:nvPicPr>
        <p:blipFill>
          <a:blip r:embed="rId4"/>
          <a:stretch>
            <a:fillRect/>
          </a:stretch>
        </p:blipFill>
        <p:spPr>
          <a:xfrm>
            <a:off x="285750" y="1381125"/>
            <a:ext cx="904875" cy="857250"/>
          </a:xfrm>
          <a:prstGeom prst="rect">
            <a:avLst/>
          </a:prstGeom>
        </p:spPr>
      </p:pic>
      <p:sp>
        <p:nvSpPr>
          <p:cNvPr id="9" name="TextBox 8"/>
          <p:cNvSpPr txBox="1"/>
          <p:nvPr/>
        </p:nvSpPr>
        <p:spPr>
          <a:xfrm>
            <a:off x="2857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0" name="Picture 9"/>
          <p:cNvPicPr>
            <a:picLocks noChangeAspect="1"/>
          </p:cNvPicPr>
          <p:nvPr/>
        </p:nvPicPr>
        <p:blipFill>
          <a:blip r:embed="rId5"/>
          <a:stretch>
            <a:fillRect/>
          </a:stretch>
        </p:blipFill>
        <p:spPr>
          <a:xfrm>
            <a:off x="1390650" y="1381125"/>
            <a:ext cx="904875" cy="857250"/>
          </a:xfrm>
          <a:prstGeom prst="rect">
            <a:avLst/>
          </a:prstGeom>
        </p:spPr>
      </p:pic>
      <p:sp>
        <p:nvSpPr>
          <p:cNvPr id="11" name="TextBox 10"/>
          <p:cNvSpPr txBox="1"/>
          <p:nvPr/>
        </p:nvSpPr>
        <p:spPr>
          <a:xfrm>
            <a:off x="13906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HT4498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2" name="Picture 11"/>
          <p:cNvPicPr>
            <a:picLocks noChangeAspect="1"/>
          </p:cNvPicPr>
          <p:nvPr/>
        </p:nvPicPr>
        <p:blipFill>
          <a:blip r:embed="rId6"/>
          <a:stretch>
            <a:fillRect/>
          </a:stretch>
        </p:blipFill>
        <p:spPr>
          <a:xfrm>
            <a:off x="2495550" y="1381125"/>
            <a:ext cx="904875" cy="857250"/>
          </a:xfrm>
          <a:prstGeom prst="rect">
            <a:avLst/>
          </a:prstGeom>
        </p:spPr>
      </p:pic>
      <p:sp>
        <p:nvSpPr>
          <p:cNvPr id="13" name="TextBox 12"/>
          <p:cNvSpPr txBox="1"/>
          <p:nvPr/>
        </p:nvSpPr>
        <p:spPr>
          <a:xfrm>
            <a:off x="24955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GV4198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4" name="Picture 13"/>
          <p:cNvPicPr>
            <a:picLocks noChangeAspect="1"/>
          </p:cNvPicPr>
          <p:nvPr/>
        </p:nvPicPr>
        <p:blipFill>
          <a:blip r:embed="rId7"/>
          <a:stretch>
            <a:fillRect/>
          </a:stretch>
        </p:blipFill>
        <p:spPr>
          <a:xfrm>
            <a:off x="3600450" y="1381125"/>
            <a:ext cx="904875" cy="857250"/>
          </a:xfrm>
          <a:prstGeom prst="rect">
            <a:avLst/>
          </a:prstGeom>
        </p:spPr>
      </p:pic>
      <p:sp>
        <p:nvSpPr>
          <p:cNvPr id="15" name="TextBox 14"/>
          <p:cNvSpPr txBox="1"/>
          <p:nvPr/>
        </p:nvSpPr>
        <p:spPr>
          <a:xfrm>
            <a:off x="36004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HT4500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 CUFF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6" name="Picture 15"/>
          <p:cNvPicPr>
            <a:picLocks noChangeAspect="1"/>
          </p:cNvPicPr>
          <p:nvPr/>
        </p:nvPicPr>
        <p:blipFill>
          <a:blip r:embed="rId8"/>
          <a:stretch>
            <a:fillRect/>
          </a:stretch>
        </p:blipFill>
        <p:spPr>
          <a:xfrm>
            <a:off x="4705350" y="1381125"/>
            <a:ext cx="904875" cy="857250"/>
          </a:xfrm>
          <a:prstGeom prst="rect">
            <a:avLst/>
          </a:prstGeom>
        </p:spPr>
      </p:pic>
      <p:sp>
        <p:nvSpPr>
          <p:cNvPr id="17" name="TextBox 16"/>
          <p:cNvSpPr txBox="1"/>
          <p:nvPr/>
        </p:nvSpPr>
        <p:spPr>
          <a:xfrm>
            <a:off x="47053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GV4202</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M CL T CUFF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18" name="Picture 17"/>
          <p:cNvPicPr>
            <a:picLocks noChangeAspect="1"/>
          </p:cNvPicPr>
          <p:nvPr/>
        </p:nvPicPr>
        <p:blipFill>
          <a:blip r:embed="rId9"/>
          <a:stretch>
            <a:fillRect/>
          </a:stretch>
        </p:blipFill>
        <p:spPr>
          <a:xfrm>
            <a:off x="5810250" y="1381125"/>
            <a:ext cx="904875" cy="857250"/>
          </a:xfrm>
          <a:prstGeom prst="rect">
            <a:avLst/>
          </a:prstGeom>
        </p:spPr>
      </p:pic>
      <p:sp>
        <p:nvSpPr>
          <p:cNvPr id="19" name="TextBox 18"/>
          <p:cNvSpPr txBox="1"/>
          <p:nvPr/>
        </p:nvSpPr>
        <p:spPr>
          <a:xfrm>
            <a:off x="58102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HS9821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0" name="Picture 19"/>
          <p:cNvPicPr>
            <a:picLocks noChangeAspect="1"/>
          </p:cNvPicPr>
          <p:nvPr/>
        </p:nvPicPr>
        <p:blipFill>
          <a:blip r:embed="rId10"/>
          <a:stretch>
            <a:fillRect/>
          </a:stretch>
        </p:blipFill>
        <p:spPr>
          <a:xfrm>
            <a:off x="6915150" y="1381125"/>
            <a:ext cx="904875" cy="857250"/>
          </a:xfrm>
          <a:prstGeom prst="rect">
            <a:avLst/>
          </a:prstGeom>
        </p:spPr>
      </p:pic>
      <p:sp>
        <p:nvSpPr>
          <p:cNvPr id="21" name="TextBox 20"/>
          <p:cNvSpPr txBox="1"/>
          <p:nvPr/>
        </p:nvSpPr>
        <p:spPr>
          <a:xfrm>
            <a:off x="69151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GV2799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2" name="Picture 21"/>
          <p:cNvPicPr>
            <a:picLocks noChangeAspect="1"/>
          </p:cNvPicPr>
          <p:nvPr/>
        </p:nvPicPr>
        <p:blipFill>
          <a:blip r:embed="rId11"/>
          <a:stretch>
            <a:fillRect/>
          </a:stretch>
        </p:blipFill>
        <p:spPr>
          <a:xfrm>
            <a:off x="8020050" y="1381125"/>
            <a:ext cx="904875" cy="857250"/>
          </a:xfrm>
          <a:prstGeom prst="rect">
            <a:avLst/>
          </a:prstGeom>
        </p:spPr>
      </p:pic>
      <p:sp>
        <p:nvSpPr>
          <p:cNvPr id="23" name="TextBox 22"/>
          <p:cNvSpPr txBox="1"/>
          <p:nvPr/>
        </p:nvSpPr>
        <p:spPr>
          <a:xfrm>
            <a:off x="8020050" y="2286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HT4728</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HOODIE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24" name="Picture 23"/>
          <p:cNvPicPr>
            <a:picLocks noChangeAspect="1"/>
          </p:cNvPicPr>
          <p:nvPr/>
        </p:nvPicPr>
        <p:blipFill>
          <a:blip r:embed="rId12"/>
          <a:stretch>
            <a:fillRect/>
          </a:stretch>
        </p:blipFill>
        <p:spPr>
          <a:xfrm>
            <a:off x="285750" y="3286125"/>
            <a:ext cx="904875" cy="857250"/>
          </a:xfrm>
          <a:prstGeom prst="rect">
            <a:avLst/>
          </a:prstGeom>
        </p:spPr>
      </p:pic>
      <p:sp>
        <p:nvSpPr>
          <p:cNvPr id="25" name="TextBox 24"/>
          <p:cNvSpPr txBox="1"/>
          <p:nvPr/>
        </p:nvSpPr>
        <p:spPr>
          <a:xfrm>
            <a:off x="2857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GV0336</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26" name="Picture 25"/>
          <p:cNvPicPr>
            <a:picLocks noChangeAspect="1"/>
          </p:cNvPicPr>
          <p:nvPr/>
        </p:nvPicPr>
        <p:blipFill>
          <a:blip r:embed="rId13"/>
          <a:stretch>
            <a:fillRect/>
          </a:stretch>
        </p:blipFill>
        <p:spPr>
          <a:xfrm>
            <a:off x="1390650" y="3286125"/>
            <a:ext cx="904875" cy="857250"/>
          </a:xfrm>
          <a:prstGeom prst="rect">
            <a:avLst/>
          </a:prstGeom>
        </p:spPr>
      </p:pic>
      <p:sp>
        <p:nvSpPr>
          <p:cNvPr id="27" name="TextBox 26"/>
          <p:cNvSpPr txBox="1"/>
          <p:nvPr/>
        </p:nvSpPr>
        <p:spPr>
          <a:xfrm>
            <a:off x="13906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HS7440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28" name="Picture 27"/>
          <p:cNvPicPr>
            <a:picLocks noChangeAspect="1"/>
          </p:cNvPicPr>
          <p:nvPr/>
        </p:nvPicPr>
        <p:blipFill>
          <a:blip r:embed="rId14"/>
          <a:stretch>
            <a:fillRect/>
          </a:stretch>
        </p:blipFill>
        <p:spPr>
          <a:xfrm>
            <a:off x="2495550" y="3286125"/>
            <a:ext cx="904875" cy="857250"/>
          </a:xfrm>
          <a:prstGeom prst="rect">
            <a:avLst/>
          </a:prstGeom>
        </p:spPr>
      </p:pic>
      <p:sp>
        <p:nvSpPr>
          <p:cNvPr id="29" name="TextBox 28"/>
          <p:cNvSpPr txBox="1"/>
          <p:nvPr/>
        </p:nvSpPr>
        <p:spPr>
          <a:xfrm>
            <a:off x="24955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HS7441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CREW</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endParaRPr/>
          </a:p>
        </p:txBody>
      </p:sp>
      <p:pic>
        <p:nvPicPr>
          <p:cNvPr id="30" name="Picture 29"/>
          <p:cNvPicPr>
            <a:picLocks noChangeAspect="1"/>
          </p:cNvPicPr>
          <p:nvPr/>
        </p:nvPicPr>
        <p:blipFill>
          <a:blip r:embed="rId15"/>
          <a:stretch>
            <a:fillRect/>
          </a:stretch>
        </p:blipFill>
        <p:spPr>
          <a:xfrm>
            <a:off x="3600450" y="3286125"/>
            <a:ext cx="904875" cy="857250"/>
          </a:xfrm>
          <a:prstGeom prst="rect">
            <a:avLst/>
          </a:prstGeom>
        </p:spPr>
      </p:pic>
      <p:sp>
        <p:nvSpPr>
          <p:cNvPr id="31" name="TextBox 30"/>
          <p:cNvSpPr txBox="1"/>
          <p:nvPr/>
        </p:nvSpPr>
        <p:spPr>
          <a:xfrm>
            <a:off x="36004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GV0341</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F-ZIP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2" name="Picture 31"/>
          <p:cNvPicPr>
            <a:picLocks noChangeAspect="1"/>
          </p:cNvPicPr>
          <p:nvPr/>
        </p:nvPicPr>
        <p:blipFill>
          <a:blip r:embed="rId16"/>
          <a:stretch>
            <a:fillRect/>
          </a:stretch>
        </p:blipFill>
        <p:spPr>
          <a:xfrm>
            <a:off x="4705350" y="3286125"/>
            <a:ext cx="904875" cy="857250"/>
          </a:xfrm>
          <a:prstGeom prst="rect">
            <a:avLst/>
          </a:prstGeom>
        </p:spPr>
      </p:pic>
      <p:sp>
        <p:nvSpPr>
          <p:cNvPr id="33" name="TextBox 32"/>
          <p:cNvSpPr txBox="1"/>
          <p:nvPr/>
        </p:nvSpPr>
        <p:spPr>
          <a:xfrm>
            <a:off x="47053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HS7449</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LC F-ZIP</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4" name="Picture 33"/>
          <p:cNvPicPr>
            <a:picLocks noChangeAspect="1"/>
          </p:cNvPicPr>
          <p:nvPr/>
        </p:nvPicPr>
        <p:blipFill>
          <a:blip r:embed="rId17"/>
          <a:stretch>
            <a:fillRect/>
          </a:stretch>
        </p:blipFill>
        <p:spPr>
          <a:xfrm>
            <a:off x="5810250" y="3286125"/>
            <a:ext cx="904875" cy="857250"/>
          </a:xfrm>
          <a:prstGeom prst="rect">
            <a:avLst/>
          </a:prstGeom>
        </p:spPr>
      </p:pic>
      <p:sp>
        <p:nvSpPr>
          <p:cNvPr id="35" name="TextBox 34"/>
          <p:cNvSpPr txBox="1"/>
          <p:nvPr/>
        </p:nvSpPr>
        <p:spPr>
          <a:xfrm>
            <a:off x="58102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GV2785</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FT CFF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6" name="Picture 35"/>
          <p:cNvPicPr>
            <a:picLocks noChangeAspect="1"/>
          </p:cNvPicPr>
          <p:nvPr/>
        </p:nvPicPr>
        <p:blipFill>
          <a:blip r:embed="rId18"/>
          <a:stretch>
            <a:fillRect/>
          </a:stretch>
        </p:blipFill>
        <p:spPr>
          <a:xfrm>
            <a:off x="6915150" y="3286125"/>
            <a:ext cx="904875" cy="857250"/>
          </a:xfrm>
          <a:prstGeom prst="rect">
            <a:avLst/>
          </a:prstGeom>
        </p:spPr>
      </p:pic>
      <p:sp>
        <p:nvSpPr>
          <p:cNvPr id="37" name="TextBox 36"/>
          <p:cNvSpPr txBox="1"/>
          <p:nvPr/>
        </p:nvSpPr>
        <p:spPr>
          <a:xfrm>
            <a:off x="69151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HS9820</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FT CFF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pic>
        <p:nvPicPr>
          <p:cNvPr id="38" name="Picture 37"/>
          <p:cNvPicPr>
            <a:picLocks noChangeAspect="1"/>
          </p:cNvPicPr>
          <p:nvPr/>
        </p:nvPicPr>
        <p:blipFill>
          <a:blip r:embed="rId19"/>
          <a:stretch>
            <a:fillRect/>
          </a:stretch>
        </p:blipFill>
        <p:spPr>
          <a:xfrm>
            <a:off x="8020050" y="3286125"/>
            <a:ext cx="904875" cy="857250"/>
          </a:xfrm>
          <a:prstGeom prst="rect">
            <a:avLst/>
          </a:prstGeom>
        </p:spPr>
      </p:pic>
      <p:sp>
        <p:nvSpPr>
          <p:cNvPr id="39" name="TextBox 38"/>
          <p:cNvSpPr txBox="1"/>
          <p:nvPr/>
        </p:nvSpPr>
        <p:spPr>
          <a:xfrm>
            <a:off x="8020050" y="4191000"/>
            <a:ext cx="904875" cy="762000"/>
          </a:xfrm>
          <a:prstGeom prst="rect">
            <a:avLst/>
          </a:prstGeom>
          <a:noFill/>
        </p:spPr>
        <p:txBody>
          <a:bodyPr lIns="91440" tIns="45720" rIns="91440" bIns="45720" rtlCol="0">
            <a:spAutoFit/>
          </a:bodyPr>
          <a:lstStyle/>
          <a:p>
            <a:pPr marL="0" marR="0" lvl="0" indent="0" algn="l" fontAlgn="base">
              <a:lnSpc>
                <a:spcPct val="100000"/>
              </a:lnSpc>
            </a:pPr>
            <a:r>
              <a:rPr lang="en-US" sz="400" u="none" spc="0">
                <a:solidFill>
                  <a:srgbClr val="000000">
                    <a:alpha val="100000"/>
                  </a:srgbClr>
                </a:solidFill>
                <a:latin typeface="AdihausDIN"/>
              </a:rPr>
              <a:t>ARTICLE # HT4727</a:t>
            </a:r>
            <a:br/>
            <a:r>
              <a:rPr lang="en-US" sz="400" u="none" spc="0">
                <a:solidFill>
                  <a:srgbClr val="000000">
                    <a:alpha val="100000"/>
                  </a:srgbClr>
                </a:solidFill>
                <a:latin typeface="AdihausDIN"/>
              </a:rPr>
              <a:t>DROP DATE JUL 2022</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W CL FT CFF PNT</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200.00 USD</a:t>
            </a:r>
            <a:br/>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90</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SS TEE</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HT4730</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Short Sleeve Tee catches the light with a shiny, high-gloss YOHJI print contrasted against the soft cotton material. Its relaxed fit hangs casually on the body.Our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HT4730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91</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SS TEE</a:t>
            </a:r>
          </a:p>
        </p:txBody>
      </p:sp>
      <p:sp>
        <p:nvSpPr>
          <p:cNvPr id="8" name="TextBox 7"/>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HT4729</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Short Sleeve Tee catches the light with a shiny, high-gloss YOHJI print contrasted against the soft cotton material. Its relaxed fit hangs casually on the body.Our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t-shirt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HT4729</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EAW45</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130.00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92</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HOODIE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HT4732</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Hoodie catches the light with a shiny, high-gloss YOHJI print contrasted against the soft French terry material. Its relaxed fit hangs casually on the body. Ribbed details offer enhanced comfort.Our cotton products support more sustainab</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hoodie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Pullover with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High-gloss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HT4732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93</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HOODIE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HT4731</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Hoodie catches the light with a shiny, high-gloss YOHJI print contrasted against the soft French terry material. Its relaxed fit hangs casually on the body. Ribbed details offer enhanced comfort.Our cotton products support more sustainab</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hoodie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Pullover with hood</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Ribbed cuffs and hem</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High-gloss Y-3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HT4731</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120.00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104.00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300.00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280.00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6" name="Picture 25"/>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94</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LS TEE</a:t>
            </a:r>
          </a:p>
        </p:txBody>
      </p:sp>
      <p:sp>
        <p:nvSpPr>
          <p:cNvPr id="7" name="TextBox 6"/>
          <p:cNvSpPr txBox="1"/>
          <p:nvPr/>
        </p:nvSpPr>
        <p:spPr>
          <a:xfrm>
            <a:off x="285750" y="1333500"/>
            <a:ext cx="285750" cy="381000"/>
          </a:xfrm>
          <a:prstGeom prst="rect">
            <a:avLst/>
          </a:prstGeom>
          <a:solidFill>
            <a:srgbClr val="FDFCF7">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HT4733</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CORE WHITE</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Long Sleeve Tee catches the light with a shiny, high-gloss YOHJI print contrasted against the soft cotton material. Its relaxed fit hangs casually on the body.Our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long sleeve t-shirt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High-gloss Y-3 logo</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HT4733</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4" name="TextBox 23"/>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5" name="TextBox 24"/>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7" name="Picture 26"/>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95</a:t>
            </a:r>
          </a:p>
        </p:txBody>
      </p:sp>
      <p:graphicFrame>
        <p:nvGraphicFramePr>
          <p:cNvPr id="6" name="Table 5"/>
          <p:cNvGraphicFramePr>
            <a:graphicFrameLocks noGrp="1"/>
          </p:cNvGraphicFramePr>
          <p:nvPr/>
        </p:nvGraphicFramePr>
        <p:xfrm>
          <a:off x="285750" y="666750"/>
          <a:ext cx="571500" cy="238125"/>
        </p:xfrm>
        <a:graphic>
          <a:graphicData uri="http://schemas.openxmlformats.org/drawingml/2006/table">
            <a:tbl>
              <a:tblPr firstRow="1" bandRow="1"/>
              <a:tblGrid>
                <a:gridCol w="571500">
                  <a:extLst>
                    <a:ext uri="{9D8B030D-6E8A-4147-A177-3AD203B41FA5}">
                      <a16:colId xmlns:a16="http://schemas.microsoft.com/office/drawing/2014/main" val="20000"/>
                    </a:ext>
                  </a:extLst>
                </a:gridCol>
              </a:tblGrid>
              <a:tr h="238125">
                <a:tc>
                  <a:txBody>
                    <a:bodyPr/>
                    <a:lstStyle/>
                    <a:p>
                      <a:pPr marL="0" marR="0" lvl="0" indent="0" algn="l" fontAlgn="base">
                        <a:lnSpc>
                          <a:spcPct val="100000"/>
                        </a:lnSpc>
                      </a:pPr>
                      <a:r>
                        <a:rPr lang="en-US" sz="600" u="none" spc="0">
                          <a:solidFill>
                            <a:srgbClr val="000000">
                              <a:alpha val="100000"/>
                            </a:srgbClr>
                          </a:solidFill>
                          <a:latin typeface="AdihausDIN"/>
                        </a:rPr>
                        <a:t>BRAND PICK</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alpha val="100000"/>
                        </a:srgbClr>
                      </a:solid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bl>
          </a:graphicData>
        </a:graphic>
      </p:graphicFrame>
      <p:sp>
        <p:nvSpPr>
          <p:cNvPr id="7" name="TextBox 6"/>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U GFX LS TEE</a:t>
            </a:r>
          </a:p>
        </p:txBody>
      </p:sp>
      <p:sp>
        <p:nvSpPr>
          <p:cNvPr id="8" name="TextBox 7"/>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9" name="TextBox 8"/>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HT4734</a:t>
            </a:r>
          </a:p>
        </p:txBody>
      </p:sp>
      <p:sp>
        <p:nvSpPr>
          <p:cNvPr id="10" name="TextBox 9"/>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1" name="Picture 10"/>
          <p:cNvPicPr>
            <a:picLocks noChangeAspect="1"/>
          </p:cNvPicPr>
          <p:nvPr/>
        </p:nvPicPr>
        <p:blipFill>
          <a:blip r:embed="rId4"/>
          <a:stretch>
            <a:fillRect/>
          </a:stretch>
        </p:blipFill>
        <p:spPr>
          <a:xfrm>
            <a:off x="285750" y="1714500"/>
            <a:ext cx="1905000" cy="1905000"/>
          </a:xfrm>
          <a:prstGeom prst="rect">
            <a:avLst/>
          </a:prstGeom>
        </p:spPr>
      </p:pic>
      <p:pic>
        <p:nvPicPr>
          <p:cNvPr id="12" name="Picture 11"/>
          <p:cNvPicPr>
            <a:picLocks noChangeAspect="1"/>
          </p:cNvPicPr>
          <p:nvPr/>
        </p:nvPicPr>
        <p:blipFill>
          <a:blip r:embed="rId5"/>
          <a:stretch>
            <a:fillRect/>
          </a:stretch>
        </p:blipFill>
        <p:spPr>
          <a:xfrm>
            <a:off x="2095500" y="1714500"/>
            <a:ext cx="952500" cy="952500"/>
          </a:xfrm>
          <a:prstGeom prst="rect">
            <a:avLst/>
          </a:prstGeom>
        </p:spPr>
      </p:pic>
      <p:pic>
        <p:nvPicPr>
          <p:cNvPr id="13" name="Picture 12"/>
          <p:cNvPicPr>
            <a:picLocks noChangeAspect="1"/>
          </p:cNvPicPr>
          <p:nvPr/>
        </p:nvPicPr>
        <p:blipFill>
          <a:blip r:embed="rId6"/>
          <a:stretch>
            <a:fillRect/>
          </a:stretch>
        </p:blipFill>
        <p:spPr>
          <a:xfrm>
            <a:off x="3048000" y="1714500"/>
            <a:ext cx="952500" cy="952500"/>
          </a:xfrm>
          <a:prstGeom prst="rect">
            <a:avLst/>
          </a:prstGeom>
        </p:spPr>
      </p:pic>
      <p:pic>
        <p:nvPicPr>
          <p:cNvPr id="14" name="Picture 13"/>
          <p:cNvPicPr>
            <a:picLocks noChangeAspect="1"/>
          </p:cNvPicPr>
          <p:nvPr/>
        </p:nvPicPr>
        <p:blipFill>
          <a:blip r:embed="rId7"/>
          <a:stretch>
            <a:fillRect/>
          </a:stretch>
        </p:blipFill>
        <p:spPr>
          <a:xfrm>
            <a:off x="2095500" y="2667000"/>
            <a:ext cx="952500" cy="952500"/>
          </a:xfrm>
          <a:prstGeom prst="rect">
            <a:avLst/>
          </a:prstGeom>
        </p:spPr>
      </p:pic>
      <p:pic>
        <p:nvPicPr>
          <p:cNvPr id="15" name="Picture 14"/>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6" name="Table 15"/>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The Y-3 Graphic Long Sleeve Tee catches the light with a shiny, high-gloss YOHJI print contrasted against the soft cotton material. Its relaxed fit hangs casually on the body.Our cotton products support more sustainable cotton farming.</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long sleeve t-shirt with a contrast, high-shine graphic print</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100% cotton single jersey</a:t>
                      </a:r>
                    </a:p>
                    <a:p>
                      <a:pPr marL="47625" marR="0" lvl="0" indent="-47625" algn="l" fontAlgn="base">
                        <a:lnSpc>
                          <a:spcPct val="100000"/>
                        </a:lnSpc>
                      </a:pPr>
                      <a:r>
                        <a:rPr lang="en-US" sz="600" u="none" spc="0">
                          <a:solidFill>
                            <a:srgbClr val="000000">
                              <a:alpha val="100000"/>
                            </a:srgbClr>
                          </a:solidFill>
                          <a:latin typeface="AdihausDIN"/>
                        </a:rPr>
                        <a:t>• High-gloss Yohji wordmark</a:t>
                      </a:r>
                    </a:p>
                    <a:p>
                      <a:pPr marL="47625" marR="0" lvl="0" indent="-47625" algn="l" fontAlgn="base">
                        <a:lnSpc>
                          <a:spcPct val="100000"/>
                        </a:lnSpc>
                      </a:pPr>
                      <a:r>
                        <a:rPr lang="en-US" sz="600" u="none" spc="0">
                          <a:solidFill>
                            <a:srgbClr val="000000">
                              <a:alpha val="100000"/>
                            </a:srgbClr>
                          </a:solidFill>
                          <a:latin typeface="AdihausDIN"/>
                        </a:rPr>
                        <a:t>• High-gloss Y-3 logo</a:t>
                      </a:r>
                    </a:p>
                    <a:p>
                      <a:pPr marL="47625" marR="0" lvl="0" indent="-47625" algn="l" fontAlgn="base">
                        <a:lnSpc>
                          <a:spcPct val="100000"/>
                        </a:lnSpc>
                      </a:pPr>
                      <a:r>
                        <a:rPr lang="en-US" sz="600" u="none" spc="0">
                          <a:solidFill>
                            <a:srgbClr val="000000">
                              <a:alpha val="100000"/>
                            </a:srgbClr>
                          </a:solidFill>
                          <a:latin typeface="AdihausDIN"/>
                        </a:rPr>
                        <a:t>• Supports the Better Cotton Initiative</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HT4734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EAW47</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72.00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56.00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150.00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7" name="TextBox 16"/>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8" name="TextBox 17"/>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9" name="TextBox 18"/>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XXS:38</a:t>
            </a:r>
          </a:p>
        </p:txBody>
      </p:sp>
      <p:sp>
        <p:nvSpPr>
          <p:cNvPr id="20" name="TextBox 19"/>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21" name="TextBox 20"/>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2" name="TextBox 21"/>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3" name="TextBox 22"/>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4" name="TextBox 23"/>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5" name="TextBox 24"/>
          <p:cNvSpPr txBox="1"/>
          <p:nvPr/>
        </p:nvSpPr>
        <p:spPr>
          <a:xfrm>
            <a:off x="257556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6" name="TextBox 25"/>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96</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DRC FLD JK</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HT4504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For 20 years Y-3 has explored, expressed and experimented with its vision through design. The result is timeless pieces, made to last. The Classic Dorico Nylon Field Jacket has a technical look, detailed with zips and an internal tiecord to open and tight</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loose-fitting Y-3 field jacket with adjustable details</a:t>
                      </a:r>
                    </a:p>
                    <a:p>
                      <a:pPr marL="47625" marR="0" lvl="0" indent="-47625" algn="l" fontAlgn="base">
                        <a:lnSpc>
                          <a:spcPct val="100000"/>
                        </a:lnSpc>
                      </a:pPr>
                      <a:r>
                        <a:rPr lang="en-US" sz="600" u="none" spc="0">
                          <a:solidFill>
                            <a:srgbClr val="000000">
                              <a:alpha val="100000"/>
                            </a:srgbClr>
                          </a:solidFill>
                          <a:latin typeface="AdihausDIN"/>
                        </a:rPr>
                        <a:t>• Regular fit</a:t>
                      </a:r>
                    </a:p>
                    <a:p>
                      <a:pPr marL="47625" marR="0" lvl="0" indent="-47625" algn="l" fontAlgn="base">
                        <a:lnSpc>
                          <a:spcPct val="100000"/>
                        </a:lnSpc>
                      </a:pPr>
                      <a:r>
                        <a:rPr lang="en-US" sz="600" u="none" spc="0">
                          <a:solidFill>
                            <a:srgbClr val="000000">
                              <a:alpha val="100000"/>
                            </a:srgbClr>
                          </a:solidFill>
                          <a:latin typeface="AdihausDIN"/>
                        </a:rPr>
                        <a:t>• Full zip</a:t>
                      </a:r>
                    </a:p>
                    <a:p>
                      <a:pPr marL="47625" marR="0" lvl="0" indent="-47625" algn="l" fontAlgn="base">
                        <a:lnSpc>
                          <a:spcPct val="100000"/>
                        </a:lnSpc>
                      </a:pPr>
                      <a:r>
                        <a:rPr lang="en-US" sz="600" u="none" spc="0">
                          <a:solidFill>
                            <a:srgbClr val="000000">
                              <a:alpha val="100000"/>
                            </a:srgbClr>
                          </a:solidFill>
                          <a:latin typeface="AdihausDIN"/>
                        </a:rPr>
                        <a:t>• 83% polyester, 17% nylon plain weave</a:t>
                      </a:r>
                    </a:p>
                    <a:p>
                      <a:pPr marL="47625" marR="0" lvl="0" indent="-47625" algn="l" fontAlgn="base">
                        <a:lnSpc>
                          <a:spcPct val="100000"/>
                        </a:lnSpc>
                      </a:pPr>
                      <a:r>
                        <a:rPr lang="en-US" sz="600" u="none" spc="0">
                          <a:solidFill>
                            <a:srgbClr val="000000">
                              <a:alpha val="100000"/>
                            </a:srgbClr>
                          </a:solidFill>
                          <a:latin typeface="AdihausDIN"/>
                        </a:rPr>
                        <a:t>• Seam-sealed</a:t>
                      </a:r>
                    </a:p>
                    <a:p>
                      <a:pPr marL="47625" marR="0" lvl="0" indent="-47625" algn="l" fontAlgn="base">
                        <a:lnSpc>
                          <a:spcPct val="100000"/>
                        </a:lnSpc>
                      </a:pPr>
                      <a:r>
                        <a:rPr lang="en-US" sz="600" u="none" spc="0">
                          <a:solidFill>
                            <a:srgbClr val="000000">
                              <a:alpha val="100000"/>
                            </a:srgbClr>
                          </a:solidFill>
                          <a:latin typeface="AdihausDIN"/>
                        </a:rPr>
                        <a:t>• Zip pockets on chest</a:t>
                      </a:r>
                    </a:p>
                    <a:p>
                      <a:pPr marL="47625" marR="0" lvl="0" indent="-47625" algn="l" fontAlgn="base">
                        <a:lnSpc>
                          <a:spcPct val="100000"/>
                        </a:lnSpc>
                      </a:pPr>
                      <a:r>
                        <a:rPr lang="en-US" sz="600" u="none" spc="0">
                          <a:solidFill>
                            <a:srgbClr val="000000">
                              <a:alpha val="100000"/>
                            </a:srgbClr>
                          </a:solidFill>
                          <a:latin typeface="AdihausDIN"/>
                        </a:rPr>
                        <a:t>• Front flap pockets</a:t>
                      </a:r>
                    </a:p>
                    <a:p>
                      <a:pPr marL="47625" marR="0" lvl="0" indent="-47625" algn="l" fontAlgn="base">
                        <a:lnSpc>
                          <a:spcPct val="100000"/>
                        </a:lnSpc>
                      </a:pPr>
                      <a:r>
                        <a:rPr lang="en-US" sz="600" u="none" spc="0">
                          <a:solidFill>
                            <a:srgbClr val="000000">
                              <a:alpha val="100000"/>
                            </a:srgbClr>
                          </a:solidFill>
                          <a:latin typeface="AdihausDIN"/>
                        </a:rPr>
                        <a:t>• Side hem zips</a:t>
                      </a:r>
                    </a:p>
                    <a:p>
                      <a:pPr marL="47625" marR="0" lvl="0" indent="-47625" algn="l" fontAlgn="base">
                        <a:lnSpc>
                          <a:spcPct val="100000"/>
                        </a:lnSpc>
                      </a:pPr>
                      <a:r>
                        <a:rPr lang="en-US" sz="600" u="none" spc="0">
                          <a:solidFill>
                            <a:srgbClr val="000000">
                              <a:alpha val="100000"/>
                            </a:srgbClr>
                          </a:solidFill>
                          <a:latin typeface="AdihausDIN"/>
                        </a:rPr>
                        <a:t>• Drawcord-adjustable waist</a:t>
                      </a:r>
                    </a:p>
                    <a:p>
                      <a:pPr marL="47625" marR="0" lvl="0" indent="-47625" algn="l" fontAlgn="base">
                        <a:lnSpc>
                          <a:spcPct val="100000"/>
                        </a:lnSpc>
                      </a:pPr>
                      <a:r>
                        <a:rPr lang="en-US" sz="600" u="none" spc="0">
                          <a:solidFill>
                            <a:srgbClr val="000000">
                              <a:alpha val="100000"/>
                            </a:srgbClr>
                          </a:solidFill>
                          <a:latin typeface="AdihausDIN"/>
                        </a:rPr>
                        <a:t>• Tonal Y-3 heat-transfer logo</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HT4504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EET50</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180.00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148.00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450.00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400.00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97</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CRW SWT</a:t>
            </a:r>
          </a:p>
        </p:txBody>
      </p:sp>
      <p:sp>
        <p:nvSpPr>
          <p:cNvPr id="7" name="TextBox 6"/>
          <p:cNvSpPr txBox="1"/>
          <p:nvPr/>
        </p:nvSpPr>
        <p:spPr>
          <a:xfrm>
            <a:off x="285750" y="1333500"/>
            <a:ext cx="285750" cy="381000"/>
          </a:xfrm>
          <a:prstGeom prst="rect">
            <a:avLst/>
          </a:prstGeom>
          <a:solidFill>
            <a:srgbClr val="17191C">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GV4194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BLACK</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Crew Sweatshirt has a casual, oversize sha</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GV4194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98</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CRW SWT</a:t>
            </a:r>
          </a:p>
        </p:txBody>
      </p:sp>
      <p:sp>
        <p:nvSpPr>
          <p:cNvPr id="7" name="TextBox 6"/>
          <p:cNvSpPr txBox="1"/>
          <p:nvPr/>
        </p:nvSpPr>
        <p:spPr>
          <a:xfrm>
            <a:off x="285750" y="1333500"/>
            <a:ext cx="285750" cy="381000"/>
          </a:xfrm>
          <a:prstGeom prst="rect">
            <a:avLst/>
          </a:prstGeom>
          <a:solidFill>
            <a:srgbClr val="A53D29">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HT4494</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FOX RED</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Crew Sweatshirt has a casual, oversize sha</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HT4494</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220980" y="0"/>
          <a:ext cx="9048750" cy="7810500"/>
          <a:chOff x="220980" y="0"/>
          <a:chExt cx="9048750" cy="7810500"/>
        </a:xfrm>
      </p:grpSpPr>
      <p:pic>
        <p:nvPicPr>
          <p:cNvPr id="25" name="Picture 24"/>
          <p:cNvPicPr>
            <a:picLocks noChangeAspect="1"/>
          </p:cNvPicPr>
          <p:nvPr/>
        </p:nvPicPr>
        <p:blipFill>
          <a:blip r:embed="rId2"/>
          <a:stretch>
            <a:fillRect/>
          </a:stretch>
        </p:blipFill>
        <p:spPr>
          <a:xfrm>
            <a:off x="285750" y="190500"/>
            <a:ext cx="762000" cy="190500"/>
          </a:xfrm>
          <a:prstGeom prst="rect">
            <a:avLst/>
          </a:prstGeom>
        </p:spPr>
      </p:pic>
      <p:sp>
        <p:nvSpPr>
          <p:cNvPr id="2" name="TextBox 1"/>
          <p:cNvSpPr txBox="1"/>
          <p:nvPr/>
        </p:nvSpPr>
        <p:spPr>
          <a:xfrm>
            <a:off x="1333500" y="190500"/>
            <a:ext cx="952500" cy="476250"/>
          </a:xfrm>
          <a:prstGeom prst="rect">
            <a:avLst/>
          </a:prstGeom>
          <a:noFill/>
        </p:spPr>
        <p:txBody>
          <a:bodyPr lIns="91440" tIns="45720" rIns="91440" bIns="45720" rtlCol="0">
            <a:spAutoFit/>
          </a:bodyPr>
          <a:lstStyle/>
          <a:p>
            <a:pPr marL="0" marR="0" lvl="0" indent="0" algn="l" fontAlgn="base">
              <a:lnSpc>
                <a:spcPct val="100000"/>
              </a:lnSpc>
            </a:pPr>
            <a:r>
              <a:rPr lang="en-US" sz="1200" u="none" spc="0">
                <a:solidFill>
                  <a:srgbClr val="000000">
                    <a:alpha val="100000"/>
                  </a:srgbClr>
                </a:solidFill>
                <a:latin typeface="AdihausDIN"/>
              </a:rPr>
              <a:t>FW-22</a:t>
            </a:r>
          </a:p>
        </p:txBody>
      </p:sp>
      <p:pic>
        <p:nvPicPr>
          <p:cNvPr id="3" name="Picture 2"/>
          <p:cNvPicPr>
            <a:picLocks noChangeAspect="1"/>
          </p:cNvPicPr>
          <p:nvPr/>
        </p:nvPicPr>
        <p:blipFill>
          <a:blip r:embed="rId3"/>
          <a:stretch>
            <a:fillRect/>
          </a:stretch>
        </p:blipFill>
        <p:spPr>
          <a:xfrm>
            <a:off x="4857750" y="190500"/>
            <a:ext cx="571500" cy="238125"/>
          </a:xfrm>
          <a:prstGeom prst="rect">
            <a:avLst/>
          </a:prstGeom>
        </p:spPr>
      </p:pic>
      <p:sp>
        <p:nvSpPr>
          <p:cNvPr id="4" name="TextBox 3"/>
          <p:cNvSpPr txBox="1"/>
          <p:nvPr/>
        </p:nvSpPr>
        <p:spPr>
          <a:xfrm>
            <a:off x="4572000" y="0"/>
            <a:ext cx="9525" cy="5095875"/>
          </a:xfrm>
          <a:prstGeom prst="rect">
            <a:avLst/>
          </a:prstGeom>
          <a:noFill/>
          <a:ln w="12700" cap="flat" cmpd="sng" algn="ctr">
            <a:solidFill>
              <a:srgbClr val="E3E3E3">
                <a:alpha val="100000"/>
              </a:srgbClr>
            </a:solidFill>
            <a:prstDash val="solid"/>
            <a:round/>
            <a:headEnd type="none" w="med" len="med"/>
            <a:tailEnd type="none" w="med" len="med"/>
          </a:ln>
        </p:spPr>
        <p:txBody>
          <a:bodyPr lIns="91440" tIns="45720" rIns="91440" bIns="45720" rtlCol="0">
            <a:spAutoFit/>
          </a:bodyPr>
          <a:lstStyle/>
          <a:p>
            <a:pPr marL="0" marR="0" lvl="0" indent="0" algn="l" fontAlgn="base">
              <a:lnSpc>
                <a:spcPct val="100000"/>
              </a:lnSpc>
            </a:pPr>
            <a:endParaRPr/>
          </a:p>
        </p:txBody>
      </p:sp>
      <p:sp>
        <p:nvSpPr>
          <p:cNvPr id="5" name="TextBox 4"/>
          <p:cNvSpPr txBox="1"/>
          <p:nvPr/>
        </p:nvSpPr>
        <p:spPr>
          <a:xfrm>
            <a:off x="8477250" y="4857750"/>
            <a:ext cx="571500" cy="476250"/>
          </a:xfrm>
          <a:prstGeom prst="rect">
            <a:avLst/>
          </a:prstGeom>
          <a:noFill/>
        </p:spPr>
        <p:txBody>
          <a:bodyPr lIns="91440" tIns="45720" rIns="91440" bIns="45720" rtlCol="0">
            <a:spAutoFit/>
          </a:bodyPr>
          <a:lstStyle/>
          <a:p>
            <a:pPr marL="0" marR="0" lvl="0" indent="0" algn="l" fontAlgn="base">
              <a:lnSpc>
                <a:spcPct val="100000"/>
              </a:lnSpc>
            </a:pPr>
            <a:r>
              <a:rPr lang="en-US" sz="800" b="1" u="none" spc="0">
                <a:solidFill>
                  <a:srgbClr val="000000">
                    <a:alpha val="100000"/>
                  </a:srgbClr>
                </a:solidFill>
                <a:latin typeface="AdihausDIN"/>
              </a:rPr>
              <a:t>99</a:t>
            </a:r>
          </a:p>
        </p:txBody>
      </p:sp>
      <p:sp>
        <p:nvSpPr>
          <p:cNvPr id="6" name="TextBox 5"/>
          <p:cNvSpPr txBox="1"/>
          <p:nvPr/>
        </p:nvSpPr>
        <p:spPr>
          <a:xfrm>
            <a:off x="285750" y="714375"/>
            <a:ext cx="4286250" cy="1333500"/>
          </a:xfrm>
          <a:prstGeom prst="rect">
            <a:avLst/>
          </a:prstGeom>
          <a:noFill/>
        </p:spPr>
        <p:txBody>
          <a:bodyPr lIns="91440" tIns="45720" rIns="91440" bIns="45720" rtlCol="0">
            <a:spAutoFit/>
          </a:bodyPr>
          <a:lstStyle/>
          <a:p>
            <a:pPr marL="0" marR="0" lvl="0" indent="0" algn="l" fontAlgn="base">
              <a:lnSpc>
                <a:spcPct val="100000"/>
              </a:lnSpc>
            </a:pPr>
            <a:r>
              <a:rPr lang="en-US" sz="1600" b="1" u="none" spc="0">
                <a:solidFill>
                  <a:srgbClr val="000000">
                    <a:alpha val="100000"/>
                  </a:srgbClr>
                </a:solidFill>
                <a:latin typeface="AdihausDIN"/>
              </a:rPr>
              <a:t>M CL LC CRW SWT</a:t>
            </a:r>
          </a:p>
        </p:txBody>
      </p:sp>
      <p:sp>
        <p:nvSpPr>
          <p:cNvPr id="7" name="TextBox 6"/>
          <p:cNvSpPr txBox="1"/>
          <p:nvPr/>
        </p:nvSpPr>
        <p:spPr>
          <a:xfrm>
            <a:off x="285750" y="1333500"/>
            <a:ext cx="285750" cy="381000"/>
          </a:xfrm>
          <a:prstGeom prst="rect">
            <a:avLst/>
          </a:prstGeom>
          <a:solidFill>
            <a:srgbClr val="C8A388">
              <a:alpha val="100000"/>
            </a:srgbClr>
          </a:solidFill>
        </p:spPr>
        <p:txBody>
          <a:bodyPr lIns="91440" tIns="45720" rIns="91440" bIns="45720" rtlCol="0">
            <a:spAutoFit/>
          </a:bodyPr>
          <a:lstStyle/>
          <a:p>
            <a:pPr marL="0" marR="0" lvl="0" indent="0" algn="l" fontAlgn="base">
              <a:lnSpc>
                <a:spcPct val="100000"/>
              </a:lnSpc>
            </a:pPr>
            <a:endParaRPr/>
          </a:p>
        </p:txBody>
      </p:sp>
      <p:sp>
        <p:nvSpPr>
          <p:cNvPr id="8" name="TextBox 7"/>
          <p:cNvSpPr txBox="1"/>
          <p:nvPr/>
        </p:nvSpPr>
        <p:spPr>
          <a:xfrm>
            <a:off x="666750" y="1428750"/>
            <a:ext cx="7620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HT4496</a:t>
            </a:r>
          </a:p>
        </p:txBody>
      </p:sp>
      <p:sp>
        <p:nvSpPr>
          <p:cNvPr id="9" name="TextBox 8"/>
          <p:cNvSpPr txBox="1"/>
          <p:nvPr/>
        </p:nvSpPr>
        <p:spPr>
          <a:xfrm>
            <a:off x="1524000" y="1428750"/>
            <a:ext cx="1714500" cy="381000"/>
          </a:xfrm>
          <a:prstGeom prst="rect">
            <a:avLst/>
          </a:prstGeom>
          <a:noFill/>
        </p:spPr>
        <p:txBody>
          <a:bodyPr lIns="91440" tIns="45720" rIns="91440" bIns="45720" rtlCol="0">
            <a:spAutoFit/>
          </a:bodyPr>
          <a:lstStyle/>
          <a:p>
            <a:pPr marL="0" marR="0" lvl="0" indent="0" algn="l" fontAlgn="base">
              <a:lnSpc>
                <a:spcPct val="100000"/>
              </a:lnSpc>
            </a:pPr>
            <a:r>
              <a:rPr lang="en-US" sz="600" u="none" spc="0">
                <a:solidFill>
                  <a:srgbClr val="000000">
                    <a:alpha val="100000"/>
                  </a:srgbClr>
                </a:solidFill>
                <a:latin typeface="AdihausDIN"/>
              </a:rPr>
              <a:t>TRACE KHAKI</a:t>
            </a:r>
          </a:p>
        </p:txBody>
      </p:sp>
      <p:pic>
        <p:nvPicPr>
          <p:cNvPr id="10" name="Picture 9"/>
          <p:cNvPicPr>
            <a:picLocks noChangeAspect="1"/>
          </p:cNvPicPr>
          <p:nvPr/>
        </p:nvPicPr>
        <p:blipFill>
          <a:blip r:embed="rId4"/>
          <a:stretch>
            <a:fillRect/>
          </a:stretch>
        </p:blipFill>
        <p:spPr>
          <a:xfrm>
            <a:off x="285750" y="1714500"/>
            <a:ext cx="1905000" cy="1905000"/>
          </a:xfrm>
          <a:prstGeom prst="rect">
            <a:avLst/>
          </a:prstGeom>
        </p:spPr>
      </p:pic>
      <p:pic>
        <p:nvPicPr>
          <p:cNvPr id="11" name="Picture 10"/>
          <p:cNvPicPr>
            <a:picLocks noChangeAspect="1"/>
          </p:cNvPicPr>
          <p:nvPr/>
        </p:nvPicPr>
        <p:blipFill>
          <a:blip r:embed="rId5"/>
          <a:stretch>
            <a:fillRect/>
          </a:stretch>
        </p:blipFill>
        <p:spPr>
          <a:xfrm>
            <a:off x="2095500" y="1714500"/>
            <a:ext cx="952500" cy="952500"/>
          </a:xfrm>
          <a:prstGeom prst="rect">
            <a:avLst/>
          </a:prstGeom>
        </p:spPr>
      </p:pic>
      <p:pic>
        <p:nvPicPr>
          <p:cNvPr id="12" name="Picture 11"/>
          <p:cNvPicPr>
            <a:picLocks noChangeAspect="1"/>
          </p:cNvPicPr>
          <p:nvPr/>
        </p:nvPicPr>
        <p:blipFill>
          <a:blip r:embed="rId6"/>
          <a:stretch>
            <a:fillRect/>
          </a:stretch>
        </p:blipFill>
        <p:spPr>
          <a:xfrm>
            <a:off x="3048000" y="1714500"/>
            <a:ext cx="952500" cy="952500"/>
          </a:xfrm>
          <a:prstGeom prst="rect">
            <a:avLst/>
          </a:prstGeom>
        </p:spPr>
      </p:pic>
      <p:pic>
        <p:nvPicPr>
          <p:cNvPr id="13" name="Picture 12"/>
          <p:cNvPicPr>
            <a:picLocks noChangeAspect="1"/>
          </p:cNvPicPr>
          <p:nvPr/>
        </p:nvPicPr>
        <p:blipFill>
          <a:blip r:embed="rId7"/>
          <a:stretch>
            <a:fillRect/>
          </a:stretch>
        </p:blipFill>
        <p:spPr>
          <a:xfrm>
            <a:off x="2095500" y="2667000"/>
            <a:ext cx="952500" cy="952500"/>
          </a:xfrm>
          <a:prstGeom prst="rect">
            <a:avLst/>
          </a:prstGeom>
        </p:spPr>
      </p:pic>
      <p:pic>
        <p:nvPicPr>
          <p:cNvPr id="14" name="Picture 13"/>
          <p:cNvPicPr>
            <a:picLocks noChangeAspect="1"/>
          </p:cNvPicPr>
          <p:nvPr/>
        </p:nvPicPr>
        <p:blipFill>
          <a:blip r:embed="rId8"/>
          <a:stretch>
            <a:fillRect/>
          </a:stretch>
        </p:blipFill>
        <p:spPr>
          <a:xfrm>
            <a:off x="3048000" y="2667000"/>
            <a:ext cx="952500" cy="952500"/>
          </a:xfrm>
          <a:prstGeom prst="rect">
            <a:avLst/>
          </a:prstGeom>
        </p:spPr>
      </p:pic>
      <p:graphicFrame>
        <p:nvGraphicFramePr>
          <p:cNvPr id="15" name="Table 14"/>
          <p:cNvGraphicFramePr>
            <a:graphicFrameLocks noGrp="1"/>
          </p:cNvGraphicFramePr>
          <p:nvPr/>
        </p:nvGraphicFramePr>
        <p:xfrm>
          <a:off x="4953000" y="1143000"/>
          <a:ext cx="3905250" cy="6667500"/>
        </p:xfrm>
        <a:graphic>
          <a:graphicData uri="http://schemas.openxmlformats.org/drawingml/2006/table">
            <a:tbl>
              <a:tblPr firstRow="1" bandRow="1"/>
              <a:tblGrid>
                <a:gridCol w="976313">
                  <a:extLst>
                    <a:ext uri="{9D8B030D-6E8A-4147-A177-3AD203B41FA5}">
                      <a16:colId xmlns:a16="http://schemas.microsoft.com/office/drawing/2014/main" val="20000"/>
                    </a:ext>
                  </a:extLst>
                </a:gridCol>
                <a:gridCol w="976313">
                  <a:extLst>
                    <a:ext uri="{9D8B030D-6E8A-4147-A177-3AD203B41FA5}">
                      <a16:colId xmlns:a16="http://schemas.microsoft.com/office/drawing/2014/main" val="20001"/>
                    </a:ext>
                  </a:extLst>
                </a:gridCol>
                <a:gridCol w="976313">
                  <a:extLst>
                    <a:ext uri="{9D8B030D-6E8A-4147-A177-3AD203B41FA5}">
                      <a16:colId xmlns:a16="http://schemas.microsoft.com/office/drawing/2014/main" val="20002"/>
                    </a:ext>
                  </a:extLst>
                </a:gridCol>
                <a:gridCol w="976313">
                  <a:extLst>
                    <a:ext uri="{9D8B030D-6E8A-4147-A177-3AD203B41FA5}">
                      <a16:colId xmlns:a16="http://schemas.microsoft.com/office/drawing/2014/main" val="20003"/>
                    </a:ext>
                  </a:extLst>
                </a:gridCol>
              </a:tblGrid>
              <a:tr h="361950">
                <a:tc gridSpan="2">
                  <a:txBody>
                    <a:bodyPr/>
                    <a:lstStyle/>
                    <a:p>
                      <a:pPr marL="0" marR="95250" lvl="0" indent="0" algn="l" fontAlgn="base">
                        <a:lnSpc>
                          <a:spcPct val="100000"/>
                        </a:lnSpc>
                      </a:pPr>
                      <a:r>
                        <a:rPr lang="en-US" sz="600" b="1" u="none" spc="0">
                          <a:solidFill>
                            <a:srgbClr val="000000">
                              <a:alpha val="100000"/>
                            </a:srgbClr>
                          </a:solidFill>
                          <a:latin typeface="AdihausDIN"/>
                        </a:rPr>
                        <a:t>EDITORIAL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"Y-3 is a strong examination of the blend of sport and style and the tension caused by mixing tradition with all that is modern."  — Yohji YamamotoA Y-3 essential receives a fresh update. The Classic Chest Logo Crew Sweatshirt has a casual, oversize sha</a:t>
                      </a:r>
                      <a:br/>
                      <a:r>
                        <a:rPr lang="en-US" sz="600" u="none" spc="0">
                          <a:solidFill>
                            <a:srgbClr val="000000">
                              <a:alpha val="100000"/>
                            </a:srgbClr>
                          </a:solidFill>
                          <a:latin typeface="AdihausDIN"/>
                        </a:rPr>
                        <a:t> </a:t>
                      </a:r>
                      <a:br/>
                      <a:endParaRPr/>
                    </a:p>
                  </a:txBody>
                  <a:tcPr marL="0" marR="9525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gridSpan="2">
                  <a:txBody>
                    <a:bodyPr/>
                    <a:lstStyle/>
                    <a:p>
                      <a:pPr marL="0" marR="0" lvl="0" indent="0" algn="l" fontAlgn="base">
                        <a:lnSpc>
                          <a:spcPct val="100000"/>
                        </a:lnSpc>
                      </a:pPr>
                      <a:r>
                        <a:rPr lang="en-US" sz="600" b="1" u="none" spc="0">
                          <a:solidFill>
                            <a:srgbClr val="000000">
                              <a:alpha val="100000"/>
                            </a:srgbClr>
                          </a:solidFill>
                          <a:latin typeface="AdihausDIN"/>
                        </a:rPr>
                        <a:t>TECHNICAL</a:t>
                      </a:r>
                      <a:br/>
                      <a:r>
                        <a:rPr lang="en-US" sz="600" u="none" spc="0">
                          <a:solidFill>
                            <a:srgbClr val="000000">
                              <a:alpha val="100000"/>
                            </a:srgbClr>
                          </a:solidFill>
                          <a:latin typeface="AdihausDIN"/>
                        </a:rPr>
                        <a:t> </a:t>
                      </a:r>
                    </a:p>
                    <a:p>
                      <a:pPr marL="47625" marR="0" lvl="0" indent="-47625" algn="l" fontAlgn="base">
                        <a:lnSpc>
                          <a:spcPct val="100000"/>
                        </a:lnSpc>
                      </a:pPr>
                      <a:r>
                        <a:rPr lang="en-US" sz="600" u="none" spc="0">
                          <a:solidFill>
                            <a:srgbClr val="000000">
                              <a:alpha val="100000"/>
                            </a:srgbClr>
                          </a:solidFill>
                          <a:latin typeface="AdihausDIN"/>
                        </a:rPr>
                        <a:t>• A Y-3 sweatshirt reworked with a modern logo look</a:t>
                      </a:r>
                    </a:p>
                    <a:p>
                      <a:pPr marL="47625" marR="0" lvl="0" indent="-47625" algn="l" fontAlgn="base">
                        <a:lnSpc>
                          <a:spcPct val="100000"/>
                        </a:lnSpc>
                      </a:pPr>
                      <a:r>
                        <a:rPr lang="en-US" sz="600" u="none" spc="0">
                          <a:solidFill>
                            <a:srgbClr val="000000">
                              <a:alpha val="100000"/>
                            </a:srgbClr>
                          </a:solidFill>
                          <a:latin typeface="AdihausDIN"/>
                        </a:rPr>
                        <a:t>• Relaxed fit</a:t>
                      </a:r>
                    </a:p>
                    <a:p>
                      <a:pPr marL="47625" marR="0" lvl="0" indent="-47625" algn="l" fontAlgn="base">
                        <a:lnSpc>
                          <a:spcPct val="100000"/>
                        </a:lnSpc>
                      </a:pPr>
                      <a:r>
                        <a:rPr lang="en-US" sz="600" u="none" spc="0">
                          <a:solidFill>
                            <a:srgbClr val="000000">
                              <a:alpha val="100000"/>
                            </a:srgbClr>
                          </a:solidFill>
                          <a:latin typeface="AdihausDIN"/>
                        </a:rPr>
                        <a:t>• Ribbed crewneck</a:t>
                      </a:r>
                    </a:p>
                    <a:p>
                      <a:pPr marL="47625" marR="0" lvl="0" indent="-47625" algn="l" fontAlgn="base">
                        <a:lnSpc>
                          <a:spcPct val="100000"/>
                        </a:lnSpc>
                      </a:pPr>
                      <a:r>
                        <a:rPr lang="en-US" sz="600" u="none" spc="0">
                          <a:solidFill>
                            <a:srgbClr val="000000">
                              <a:alpha val="100000"/>
                            </a:srgbClr>
                          </a:solidFill>
                          <a:latin typeface="AdihausDIN"/>
                        </a:rPr>
                        <a:t>• 100% cotton French terry</a:t>
                      </a:r>
                    </a:p>
                    <a:p>
                      <a:pPr marL="47625" marR="0" lvl="0" indent="-47625" algn="l" fontAlgn="base">
                        <a:lnSpc>
                          <a:spcPct val="100000"/>
                        </a:lnSpc>
                      </a:pPr>
                      <a:r>
                        <a:rPr lang="en-US" sz="600" u="none" spc="0">
                          <a:solidFill>
                            <a:srgbClr val="000000">
                              <a:alpha val="100000"/>
                            </a:srgbClr>
                          </a:solidFill>
                          <a:latin typeface="AdihausDIN"/>
                        </a:rPr>
                        <a:t>• Half-moon lining at neckline</a:t>
                      </a:r>
                    </a:p>
                    <a:p>
                      <a:pPr marL="47625" marR="0" lvl="0" indent="-47625" algn="l" fontAlgn="base">
                        <a:lnSpc>
                          <a:spcPct val="100000"/>
                        </a:lnSpc>
                      </a:pPr>
                      <a:r>
                        <a:rPr lang="en-US" sz="600" u="none" spc="0">
                          <a:solidFill>
                            <a:srgbClr val="000000">
                              <a:alpha val="100000"/>
                            </a:srgbClr>
                          </a:solidFill>
                          <a:latin typeface="AdihausDIN"/>
                        </a:rPr>
                        <a:t>• Ribbed cuffs and hem</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hMerge="1">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0"/>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ARTICLE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HT4496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DROP DATE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JUL 2022</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WORKING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EKC26</a:t>
                      </a:r>
                      <a:br/>
                      <a:r>
                        <a:rPr lang="en-US" sz="600" u="none" spc="0">
                          <a:solidFill>
                            <a:srgbClr val="000000">
                              <a:alpha val="100000"/>
                            </a:srgbClr>
                          </a:solidFill>
                          <a:latin typeface="AdihausDIN"/>
                        </a:rPr>
                        <a:t> </a:t>
                      </a:r>
                      <a:b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1"/>
                  </a:ext>
                </a:extLst>
              </a:tr>
              <a:tr h="361950">
                <a:tc>
                  <a:txBody>
                    <a:bodyPr/>
                    <a:lstStyle/>
                    <a:p>
                      <a:pPr marL="0" marR="0" lvl="0" indent="0" algn="l" fontAlgn="base">
                        <a:lnSpc>
                          <a:spcPct val="100000"/>
                        </a:lnSpc>
                      </a:pPr>
                      <a:r>
                        <a:rPr lang="en-US" sz="600" b="1" u="none" spc="0">
                          <a:solidFill>
                            <a:srgbClr val="000000">
                              <a:alpha val="100000"/>
                            </a:srgbClr>
                          </a:solidFill>
                          <a:latin typeface="AdihausDIN"/>
                        </a:rPr>
                        <a:t>WHOLESALE</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76.00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59.00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b="1" u="none" spc="0">
                          <a:solidFill>
                            <a:srgbClr val="000000">
                              <a:alpha val="100000"/>
                            </a:srgbClr>
                          </a:solidFill>
                          <a:latin typeface="AdihausDIN"/>
                        </a:rPr>
                        <a:t>RETAIL</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190.00 USD</a:t>
                      </a:r>
                      <a:br/>
                      <a:r>
                        <a:rPr lang="en-US" sz="600" u="none" spc="0">
                          <a:solidFill>
                            <a:srgbClr val="000000">
                              <a:alpha val="100000"/>
                            </a:srgbClr>
                          </a:solidFill>
                          <a:latin typeface="AdihausDIN"/>
                        </a:rPr>
                        <a:t>TBD YEN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tc>
                  <a:txBody>
                    <a:bodyPr/>
                    <a:lstStyle/>
                    <a:p>
                      <a:pPr marL="0" marR="0" lvl="0" indent="0" algn="l" fontAlgn="base">
                        <a:lnSpc>
                          <a:spcPct val="100000"/>
                        </a:lnSpc>
                      </a:pP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 </a:t>
                      </a:r>
                      <a:br/>
                      <a:r>
                        <a:rPr lang="en-US" sz="600" u="none" spc="0">
                          <a:solidFill>
                            <a:srgbClr val="000000">
                              <a:alpha val="100000"/>
                            </a:srgbClr>
                          </a:solidFill>
                          <a:latin typeface="AdihausDIN"/>
                        </a:rPr>
                        <a:t>160.00 EURO</a:t>
                      </a:r>
                      <a:br/>
                      <a:r>
                        <a:rPr lang="en-US" sz="600" u="none" spc="0">
                          <a:solidFill>
                            <a:srgbClr val="000000">
                              <a:alpha val="100000"/>
                            </a:srgbClr>
                          </a:solidFill>
                          <a:latin typeface="AdihausDIN"/>
                        </a:rPr>
                        <a:t>TBD GBP</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ap="flat" cmpd="sng" algn="ctr">
                      <a:noFill/>
                      <a:prstDash val="solid"/>
                      <a:round/>
                      <a:headEnd type="none" w="med" len="med"/>
                      <a:tailEnd type="none" w="med" len="med"/>
                    </a:lnTlToBr>
                    <a:lnBlToTr w="12700" cap="flat" cmpd="sng" algn="ctr">
                      <a:noFill/>
                      <a:prstDash val="solid"/>
                      <a:round/>
                      <a:headEnd type="none" w="med" len="med"/>
                      <a:tailEnd type="none" w="med" len="med"/>
                    </a:lnBlToTr>
                    <a:noFill/>
                  </a:tcPr>
                </a:tc>
                <a:extLst>
                  <a:ext uri="{0D108BD9-81ED-4DB2-BD59-A6C34878D82A}">
                    <a16:rowId xmlns:a16="http://schemas.microsoft.com/office/drawing/2014/main" val="10002"/>
                  </a:ext>
                </a:extLst>
              </a:tr>
            </a:tbl>
          </a:graphicData>
        </a:graphic>
      </p:graphicFrame>
      <p:sp>
        <p:nvSpPr>
          <p:cNvPr id="16" name="TextBox 15"/>
          <p:cNvSpPr txBox="1"/>
          <p:nvPr/>
        </p:nvSpPr>
        <p:spPr>
          <a:xfrm>
            <a:off x="285750" y="4000500"/>
            <a:ext cx="8572500" cy="952500"/>
          </a:xfrm>
          <a:prstGeom prst="rect">
            <a:avLst/>
          </a:prstGeom>
          <a:noFill/>
        </p:spPr>
        <p:txBody>
          <a:bodyPr lIns="91440" tIns="45720" rIns="91440" bIns="45720" rtlCol="0">
            <a:spAutoFit/>
          </a:bodyPr>
          <a:lstStyle/>
          <a:p>
            <a:pPr marL="0" marR="0" lvl="0" indent="0" algn="l" fontAlgn="base">
              <a:lnSpc>
                <a:spcPct val="100000"/>
              </a:lnSpc>
            </a:pPr>
            <a:r>
              <a:rPr lang="en-US" sz="500" b="1" u="none" spc="0">
                <a:solidFill>
                  <a:srgbClr val="000000">
                    <a:alpha val="100000"/>
                  </a:srgbClr>
                </a:solidFill>
                <a:latin typeface="AdihausDIN"/>
              </a:rPr>
              <a:t>SIZE</a:t>
            </a:r>
          </a:p>
        </p:txBody>
      </p:sp>
      <p:sp>
        <p:nvSpPr>
          <p:cNvPr id="17" name="TextBox 16"/>
          <p:cNvSpPr txBox="1"/>
          <p:nvPr/>
        </p:nvSpPr>
        <p:spPr>
          <a:xfrm>
            <a:off x="285750" y="4191000"/>
            <a:ext cx="8572500" cy="4763"/>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
        <p:nvSpPr>
          <p:cNvPr id="18" name="TextBox 17"/>
          <p:cNvSpPr txBox="1"/>
          <p:nvPr/>
        </p:nvSpPr>
        <p:spPr>
          <a:xfrm>
            <a:off x="22098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XS:42</a:t>
            </a:r>
          </a:p>
        </p:txBody>
      </p:sp>
      <p:sp>
        <p:nvSpPr>
          <p:cNvPr id="19" name="TextBox 18"/>
          <p:cNvSpPr txBox="1"/>
          <p:nvPr/>
        </p:nvSpPr>
        <p:spPr>
          <a:xfrm>
            <a:off x="61341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S:46</a:t>
            </a:r>
          </a:p>
        </p:txBody>
      </p:sp>
      <p:sp>
        <p:nvSpPr>
          <p:cNvPr id="20" name="TextBox 19"/>
          <p:cNvSpPr txBox="1"/>
          <p:nvPr/>
        </p:nvSpPr>
        <p:spPr>
          <a:xfrm>
            <a:off x="100584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M:50</a:t>
            </a:r>
          </a:p>
        </p:txBody>
      </p:sp>
      <p:sp>
        <p:nvSpPr>
          <p:cNvPr id="21" name="TextBox 20"/>
          <p:cNvSpPr txBox="1"/>
          <p:nvPr/>
        </p:nvSpPr>
        <p:spPr>
          <a:xfrm>
            <a:off x="139827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L:54</a:t>
            </a:r>
          </a:p>
        </p:txBody>
      </p:sp>
      <p:sp>
        <p:nvSpPr>
          <p:cNvPr id="22" name="TextBox 21"/>
          <p:cNvSpPr txBox="1"/>
          <p:nvPr/>
        </p:nvSpPr>
        <p:spPr>
          <a:xfrm>
            <a:off x="179070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XL:58</a:t>
            </a:r>
          </a:p>
        </p:txBody>
      </p:sp>
      <p:sp>
        <p:nvSpPr>
          <p:cNvPr id="23" name="TextBox 22"/>
          <p:cNvSpPr txBox="1"/>
          <p:nvPr/>
        </p:nvSpPr>
        <p:spPr>
          <a:xfrm>
            <a:off x="2183130" y="4143375"/>
            <a:ext cx="476250" cy="381000"/>
          </a:xfrm>
          <a:prstGeom prst="rect">
            <a:avLst/>
          </a:prstGeom>
          <a:noFill/>
        </p:spPr>
        <p:txBody>
          <a:bodyPr lIns="91440" tIns="45720" rIns="91440" bIns="45720" rtlCol="0" anchor="ctr">
            <a:spAutoFit/>
          </a:bodyPr>
          <a:lstStyle/>
          <a:p>
            <a:pPr marL="0" marR="0" lvl="0" indent="0" algn="ctr" fontAlgn="ctr">
              <a:lnSpc>
                <a:spcPct val="100000"/>
              </a:lnSpc>
            </a:pPr>
            <a:r>
              <a:rPr lang="en-US" sz="500" b="1" u="none" spc="0">
                <a:solidFill>
                  <a:srgbClr val="000000">
                    <a:alpha val="100000"/>
                  </a:srgbClr>
                </a:solidFill>
                <a:latin typeface="AdihausDIN"/>
              </a:rPr>
              <a:t>XXL:62</a:t>
            </a:r>
          </a:p>
        </p:txBody>
      </p:sp>
      <p:sp>
        <p:nvSpPr>
          <p:cNvPr id="24" name="TextBox 23"/>
          <p:cNvSpPr txBox="1"/>
          <p:nvPr/>
        </p:nvSpPr>
        <p:spPr>
          <a:xfrm>
            <a:off x="285750" y="4476750"/>
            <a:ext cx="8572500" cy="9525"/>
          </a:xfrm>
          <a:prstGeom prst="rect">
            <a:avLst/>
          </a:prstGeom>
          <a:solidFill>
            <a:srgbClr val="000000">
              <a:alpha val="100000"/>
            </a:srgbClr>
          </a:solidFill>
        </p:spPr>
        <p:txBody>
          <a:bodyPr lIns="91440" tIns="45720" rIns="91440" bIns="45720" rtlCol="0">
            <a:spAutoFit/>
          </a:bodyPr>
          <a:lstStyle/>
          <a:p>
            <a:pPr marL="0" marR="0" lvl="0" indent="0" algn="l" fontAlgn="base">
              <a:lnSpc>
                <a:spcPct val="100000"/>
              </a:lnSpc>
            </a:pPr>
            <a:endParaRPr/>
          </a:p>
        </p:txBody>
      </p:sp>
    </p:spTree>
  </p:cSld>
  <p:clrMapOvr>
    <a:masterClrMapping/>
  </p:clrMapOvr>
</p:sld>
</file>

<file path=ppt/theme/theme1.xml><?xml version="1.0" encoding="utf-8"?>
<a:theme xmlns:a="http://schemas.openxmlformats.org/drawingml/2006/main" name="Theme99">
  <a:themeElements>
    <a:clrScheme name="Theme99">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Theme99">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Theme99">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135136E14C6C2F448F6DAB391628341C" ma:contentTypeVersion="18" ma:contentTypeDescription="Create a new document." ma:contentTypeScope="" ma:versionID="8b41ae7c738112bac4dd75c7282f1a17">
  <xsd:schema xmlns:xsd="http://www.w3.org/2001/XMLSchema" xmlns:xs="http://www.w3.org/2001/XMLSchema" xmlns:p="http://schemas.microsoft.com/office/2006/metadata/properties" xmlns:ns2="79ceb40d-78c2-4428-be28-79531305c121" xmlns:ns3="f1952126-9909-4690-87b8-e04e2ff07e5f" targetNamespace="http://schemas.microsoft.com/office/2006/metadata/properties" ma:root="true" ma:fieldsID="a90119894e83c9288ea20c45c0d006af" ns2:_="" ns3:_="">
    <xsd:import namespace="79ceb40d-78c2-4428-be28-79531305c121"/>
    <xsd:import namespace="f1952126-9909-4690-87b8-e04e2ff07e5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OCR" minOccurs="0"/>
                <xsd:element ref="ns2:MediaServiceLocation" minOccurs="0"/>
                <xsd:element ref="ns3:SharedWithUsers" minOccurs="0"/>
                <xsd:element ref="ns3:SharedWithDetails" minOccurs="0"/>
                <xsd:element ref="ns2:MediaServiceAutoKeyPoints" minOccurs="0"/>
                <xsd:element ref="ns2:MediaServiceKeyPoints" minOccurs="0"/>
                <xsd:element ref="ns2:MediaLengthInSeconds" minOccurs="0"/>
                <xsd:element ref="ns3:TaxCatchAll" minOccurs="0"/>
                <xsd:element ref="ns2: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9ceb40d-78c2-4428-be28-79531305c12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Location" ma:index="15"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9952bda3-1a3f-445c-80af-ac4d52648f16"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1952126-9909-4690-87b8-e04e2ff07e5f"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TaxCatchAll" ma:index="21" nillable="true" ma:displayName="Taxonomy Catch All Column" ma:hidden="true" ma:list="{e840eafb-aeda-4049-8685-130d3ef9a2ec}" ma:internalName="TaxCatchAll" ma:showField="CatchAllData" ma:web="f1952126-9909-4690-87b8-e04e2ff07e5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79ceb40d-78c2-4428-be28-79531305c121">
      <Terms xmlns="http://schemas.microsoft.com/office/infopath/2007/PartnerControls"/>
    </lcf76f155ced4ddcb4097134ff3c332f>
    <TaxCatchAll xmlns="f1952126-9909-4690-87b8-e04e2ff07e5f" xsi:nil="true"/>
  </documentManagement>
</p:properties>
</file>

<file path=customXml/itemProps1.xml><?xml version="1.0" encoding="utf-8"?>
<ds:datastoreItem xmlns:ds="http://schemas.openxmlformats.org/officeDocument/2006/customXml" ds:itemID="{8E649B6B-0A8E-46F6-8E52-F83587E987A9}">
  <ds:schemaRefs>
    <ds:schemaRef ds:uri="http://schemas.microsoft.com/sharepoint/v3/contenttype/forms"/>
  </ds:schemaRefs>
</ds:datastoreItem>
</file>

<file path=customXml/itemProps2.xml><?xml version="1.0" encoding="utf-8"?>
<ds:datastoreItem xmlns:ds="http://schemas.openxmlformats.org/officeDocument/2006/customXml" ds:itemID="{F426CDA0-3D51-4934-A928-4E692D0CBA1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9ceb40d-78c2-4428-be28-79531305c121"/>
    <ds:schemaRef ds:uri="f1952126-9909-4690-87b8-e04e2ff07e5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5624C2C-C59D-41EF-8E1C-AE513F52F7A4}">
  <ds:schemaRefs>
    <ds:schemaRef ds:uri="http://schemas.microsoft.com/office/2006/metadata/properties"/>
    <ds:schemaRef ds:uri="http://schemas.microsoft.com/office/infopath/2007/PartnerControls"/>
    <ds:schemaRef ds:uri="79ceb40d-78c2-4428-be28-79531305c121"/>
    <ds:schemaRef ds:uri="f1952126-9909-4690-87b8-e04e2ff07e5f"/>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On-screen Show (16:9)</PresentationFormat>
  <Slides>372</Slides>
  <Notes>0</Notes>
  <HiddenSlides>0</HiddenSlides>
  <ScaleCrop>false</ScaleCrop>
  <HeadingPairs>
    <vt:vector size="4" baseType="variant">
      <vt:variant>
        <vt:lpstr>Theme</vt:lpstr>
      </vt:variant>
      <vt:variant>
        <vt:i4>1</vt:i4>
      </vt:variant>
      <vt:variant>
        <vt:lpstr>Slide Titles</vt:lpstr>
      </vt:variant>
      <vt:variant>
        <vt:i4>372</vt:i4>
      </vt:variant>
    </vt:vector>
  </HeadingPairs>
  <TitlesOfParts>
    <vt:vector size="373" baseType="lpstr">
      <vt:lpstr>Theme99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 Corporation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Untitled Presentation</dc:title>
  <dc:subject/>
  <dc:creator>Unknown Creator</dc:creator>
  <cp:keywords/>
  <dc:description/>
  <cp:lastModifiedBy>Unknown Creator</cp:lastModifiedBy>
  <cp:revision>1</cp:revision>
  <dcterms:created xsi:type="dcterms:W3CDTF">2022-03-13T12:49:18Z</dcterms:created>
  <dcterms:modified xsi:type="dcterms:W3CDTF">2022-06-28T14:13:46Z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0x010100135136E14C6C2F448F6DAB391628341C</vt:lpwstr>
  </property>
</Properties>
</file>