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6858000" cy="9144000" type="screen4x3"/>
  <p:notesSz cx="7315200" cy="96012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0000"/>
    <a:srgbClr val="E5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50" autoAdjust="0"/>
    <p:restoredTop sz="96591" autoAdjust="0"/>
  </p:normalViewPr>
  <p:slideViewPr>
    <p:cSldViewPr>
      <p:cViewPr>
        <p:scale>
          <a:sx n="150" d="100"/>
          <a:sy n="150" d="100"/>
        </p:scale>
        <p:origin x="-800" y="107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0" hangingPunct="0">
              <a:defRPr sz="1200">
                <a:latin typeface="Arial" charset="0"/>
                <a:ea typeface="ＭＳ Ｐゴシック" pitchFamily="34" charset="-128"/>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charset="-128"/>
              </a:defRPr>
            </a:lvl1pPr>
          </a:lstStyle>
          <a:p>
            <a:pPr>
              <a:defRPr/>
            </a:pPr>
            <a:fld id="{E0BE334D-A072-4034-AB2E-79F8E7EB306F}" type="datetime1">
              <a:rPr lang="en-US"/>
              <a:pPr>
                <a:defRPr/>
              </a:pPr>
              <a:t>5/6/13</a:t>
            </a:fld>
            <a:endParaRPr lang="en-US"/>
          </a:p>
        </p:txBody>
      </p:sp>
      <p:sp>
        <p:nvSpPr>
          <p:cNvPr id="4" name="Slide Image Placeholder 3"/>
          <p:cNvSpPr>
            <a:spLocks noGrp="1" noRot="1" noChangeAspect="1"/>
          </p:cNvSpPr>
          <p:nvPr>
            <p:ph type="sldImg" idx="2"/>
          </p:nvPr>
        </p:nvSpPr>
        <p:spPr>
          <a:xfrm>
            <a:off x="2306638" y="720725"/>
            <a:ext cx="2701925"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0" hangingPunct="0">
              <a:defRPr sz="1200">
                <a:latin typeface="Arial" charset="0"/>
                <a:ea typeface="ＭＳ Ｐゴシック" pitchFamily="34" charset="-128"/>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ea typeface="ＭＳ Ｐゴシック" charset="-128"/>
              </a:defRPr>
            </a:lvl1pPr>
          </a:lstStyle>
          <a:p>
            <a:pPr>
              <a:defRPr/>
            </a:pPr>
            <a:fld id="{8842CD0B-4D8D-49F6-841A-321F20CFAD62}" type="slidenum">
              <a:rPr lang="en-US"/>
              <a:pPr>
                <a:defRPr/>
              </a:pPr>
              <a:t>‹#›</a:t>
            </a:fld>
            <a:endParaRPr lang="en-US"/>
          </a:p>
        </p:txBody>
      </p:sp>
    </p:spTree>
    <p:extLst>
      <p:ext uri="{BB962C8B-B14F-4D97-AF65-F5344CB8AC3E}">
        <p14:creationId xmlns:p14="http://schemas.microsoft.com/office/powerpoint/2010/main" val="19942032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ＭＳ Ｐゴシック" pitchFamily="-109" charset="-128"/>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ＭＳ Ｐゴシック" pitchFamily="-109" charset="-128"/>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ＭＳ Ｐゴシック" pitchFamily="-109" charset="-128"/>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ＭＳ Ｐゴシック" pitchFamily="-109"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ea typeface="ＭＳ Ｐゴシック" pitchFamily="34" charset="-128"/>
            </a:endParaRPr>
          </a:p>
        </p:txBody>
      </p:sp>
      <p:sp>
        <p:nvSpPr>
          <p:cNvPr id="4100" name="Slide Number Placeholder 3"/>
          <p:cNvSpPr>
            <a:spLocks noGrp="1"/>
          </p:cNvSpPr>
          <p:nvPr>
            <p:ph type="sldNum" sz="quarter" idx="5"/>
          </p:nvPr>
        </p:nvSpPr>
        <p:spPr bwMode="auto">
          <a:noFill/>
          <a:ln>
            <a:miter lim="800000"/>
            <a:headEnd/>
            <a:tailEnd/>
          </a:ln>
        </p:spPr>
        <p:txBody>
          <a:bodyPr/>
          <a:lstStyle/>
          <a:p>
            <a:fld id="{72F1712A-BAE3-44A0-9144-57CC20E75C8E}" type="slidenum">
              <a:rPr lang="en-US" smtClean="0">
                <a:latin typeface="Arial" charset="0"/>
                <a:ea typeface="ＭＳ Ｐゴシック" pitchFamily="34" charset="-128"/>
              </a:rPr>
              <a:pPr/>
              <a:t>1</a:t>
            </a:fld>
            <a:endParaRPr lang="en-US" smtClean="0">
              <a:latin typeface="Arial"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EA4C65-F863-443C-A834-A0E7BADB009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9EE1C2-E28B-456F-ACF9-7628F30914E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86325" y="812800"/>
            <a:ext cx="1457325" cy="7315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0" y="812800"/>
            <a:ext cx="4219575" cy="7315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9BDFE-3073-4AE2-9390-2C86275E5D5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BF4A34-5438-448B-A41C-EE6C04C7205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D9C3E1-58FB-4397-B63B-546B6F1418C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26416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26416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ED287C-FB44-4531-965A-94A67DCA530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0809637-6227-4B37-A3D4-B5FB2E22F02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83C91C-E575-4B0E-967F-A3584EEA66D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9771115-6209-4213-A2D7-58FECC4C1FA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058442-F4B1-424F-AC15-778C5FC86EB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D81398-B4AE-42BD-8388-25DBAE104CE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812800"/>
            <a:ext cx="58293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14350" y="2641600"/>
            <a:ext cx="58293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514350" y="8331200"/>
            <a:ext cx="142875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pitchFamily="-108" charset="0"/>
                <a:ea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2343150" y="8331200"/>
            <a:ext cx="21717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pitchFamily="-108" charset="0"/>
                <a:ea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4914900" y="8331200"/>
            <a:ext cx="142875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pitchFamily="34" charset="0"/>
                <a:ea typeface="ＭＳ Ｐゴシック" charset="-128"/>
              </a:defRPr>
            </a:lvl1pPr>
          </a:lstStyle>
          <a:p>
            <a:pPr>
              <a:defRPr/>
            </a:pPr>
            <a:fld id="{0AEA9B69-8769-4BFF-A097-493310630E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108"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pitchFamily="-108"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pitchFamily="-108"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pitchFamily="-108"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pitchFamily="-108" charset="0"/>
          <a:ea typeface="ＭＳ Ｐゴシック" charset="-128"/>
          <a:cs typeface="ＭＳ Ｐゴシック" charset="-128"/>
        </a:defRPr>
      </a:lvl6pPr>
      <a:lvl7pPr marL="914400" algn="ctr" rtl="0" eaLnBrk="1" fontAlgn="base" hangingPunct="1">
        <a:spcBef>
          <a:spcPct val="0"/>
        </a:spcBef>
        <a:spcAft>
          <a:spcPct val="0"/>
        </a:spcAft>
        <a:defRPr sz="4400">
          <a:solidFill>
            <a:schemeClr val="tx2"/>
          </a:solidFill>
          <a:latin typeface="Arial" pitchFamily="-108" charset="0"/>
          <a:ea typeface="ＭＳ Ｐゴシック" charset="-128"/>
          <a:cs typeface="ＭＳ Ｐゴシック" charset="-128"/>
        </a:defRPr>
      </a:lvl7pPr>
      <a:lvl8pPr marL="1371600" algn="ctr" rtl="0" eaLnBrk="1" fontAlgn="base" hangingPunct="1">
        <a:spcBef>
          <a:spcPct val="0"/>
        </a:spcBef>
        <a:spcAft>
          <a:spcPct val="0"/>
        </a:spcAft>
        <a:defRPr sz="4400">
          <a:solidFill>
            <a:schemeClr val="tx2"/>
          </a:solidFill>
          <a:latin typeface="Arial" pitchFamily="-108" charset="0"/>
          <a:ea typeface="ＭＳ Ｐゴシック" charset="-128"/>
          <a:cs typeface="ＭＳ Ｐゴシック" charset="-128"/>
        </a:defRPr>
      </a:lvl8pPr>
      <a:lvl9pPr marL="1828800" algn="ctr" rtl="0" eaLnBrk="1" fontAlgn="base" hangingPunct="1">
        <a:spcBef>
          <a:spcPct val="0"/>
        </a:spcBef>
        <a:spcAft>
          <a:spcPct val="0"/>
        </a:spcAft>
        <a:defRPr sz="4400">
          <a:solidFill>
            <a:schemeClr val="tx2"/>
          </a:solidFill>
          <a:latin typeface="Arial" pitchFamily="-108"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2"/>
          <p:cNvPicPr>
            <a:picLocks noChangeAspect="1" noChangeArrowheads="1"/>
          </p:cNvPicPr>
          <p:nvPr/>
        </p:nvPicPr>
        <p:blipFill>
          <a:blip r:embed="rId3"/>
          <a:srcRect/>
          <a:stretch>
            <a:fillRect/>
          </a:stretch>
        </p:blipFill>
        <p:spPr bwMode="auto">
          <a:xfrm>
            <a:off x="0" y="4763"/>
            <a:ext cx="6858000" cy="9134475"/>
          </a:xfrm>
          <a:prstGeom prst="rect">
            <a:avLst/>
          </a:prstGeom>
          <a:noFill/>
          <a:ln w="9525">
            <a:noFill/>
            <a:miter lim="800000"/>
            <a:headEnd/>
            <a:tailEnd/>
          </a:ln>
        </p:spPr>
      </p:pic>
      <p:sp>
        <p:nvSpPr>
          <p:cNvPr id="2051" name="AutoShape 12"/>
          <p:cNvSpPr>
            <a:spLocks noChangeArrowheads="1"/>
          </p:cNvSpPr>
          <p:nvPr/>
        </p:nvSpPr>
        <p:spPr bwMode="auto">
          <a:xfrm>
            <a:off x="404813" y="1908175"/>
            <a:ext cx="2736850" cy="2808288"/>
          </a:xfrm>
          <a:prstGeom prst="roundRect">
            <a:avLst>
              <a:gd name="adj" fmla="val 16667"/>
            </a:avLst>
          </a:prstGeom>
          <a:solidFill>
            <a:schemeClr val="bg1"/>
          </a:solidFill>
          <a:ln w="9525">
            <a:solidFill>
              <a:schemeClr val="bg1"/>
            </a:solidFill>
            <a:round/>
            <a:headEnd/>
            <a:tailEnd/>
          </a:ln>
        </p:spPr>
        <p:txBody>
          <a:bodyPr wrap="none" anchor="ctr"/>
          <a:lstStyle/>
          <a:p>
            <a:pPr algn="ctr" eaLnBrk="0" hangingPunct="0"/>
            <a:endParaRPr lang="de-DE"/>
          </a:p>
        </p:txBody>
      </p:sp>
      <p:sp>
        <p:nvSpPr>
          <p:cNvPr id="2052" name="Text Box 43"/>
          <p:cNvSpPr txBox="1">
            <a:spLocks noChangeArrowheads="1"/>
          </p:cNvSpPr>
          <p:nvPr/>
        </p:nvSpPr>
        <p:spPr bwMode="auto">
          <a:xfrm>
            <a:off x="549275" y="4787900"/>
            <a:ext cx="2270125" cy="400110"/>
          </a:xfrm>
          <a:prstGeom prst="rect">
            <a:avLst/>
          </a:prstGeom>
          <a:noFill/>
          <a:ln w="9525">
            <a:noFill/>
            <a:miter lim="800000"/>
            <a:headEnd/>
            <a:tailEnd/>
          </a:ln>
        </p:spPr>
        <p:txBody>
          <a:bodyPr wrap="square">
            <a:spAutoFit/>
          </a:bodyPr>
          <a:lstStyle/>
          <a:p>
            <a:pPr eaLnBrk="0" hangingPunct="0">
              <a:spcBef>
                <a:spcPct val="50000"/>
              </a:spcBef>
            </a:pPr>
            <a:r>
              <a:rPr lang="en-US" sz="800" dirty="0">
                <a:solidFill>
                  <a:schemeClr val="bg1"/>
                </a:solidFill>
                <a:latin typeface="Tahoma" pitchFamily="34" charset="0"/>
                <a:cs typeface="Tahoma" pitchFamily="34" charset="0"/>
              </a:rPr>
              <a:t>Style Number</a:t>
            </a:r>
            <a:r>
              <a:rPr lang="en-US" sz="800" dirty="0" smtClean="0">
                <a:solidFill>
                  <a:schemeClr val="bg1"/>
                </a:solidFill>
                <a:latin typeface="Tahoma" pitchFamily="34" charset="0"/>
                <a:cs typeface="Tahoma" pitchFamily="34" charset="0"/>
              </a:rPr>
              <a:t>:</a:t>
            </a:r>
          </a:p>
          <a:p>
            <a:pPr eaLnBrk="0" hangingPunct="0">
              <a:spcBef>
                <a:spcPct val="50000"/>
              </a:spcBef>
            </a:pPr>
            <a:r>
              <a:rPr lang="en-US" sz="800" dirty="0" smtClean="0">
                <a:solidFill>
                  <a:schemeClr val="bg1"/>
                </a:solidFill>
                <a:latin typeface="Tahoma" pitchFamily="34" charset="0"/>
                <a:cs typeface="Tahoma" pitchFamily="34" charset="0"/>
              </a:rPr>
              <a:t>354320 – BLAZE OF GLORY OG</a:t>
            </a:r>
          </a:p>
        </p:txBody>
      </p:sp>
      <p:sp>
        <p:nvSpPr>
          <p:cNvPr id="2053" name="Text Box 43"/>
          <p:cNvSpPr txBox="1">
            <a:spLocks noChangeArrowheads="1"/>
          </p:cNvSpPr>
          <p:nvPr/>
        </p:nvSpPr>
        <p:spPr bwMode="auto">
          <a:xfrm>
            <a:off x="457200" y="7010400"/>
            <a:ext cx="5943600" cy="1077913"/>
          </a:xfrm>
          <a:prstGeom prst="rect">
            <a:avLst/>
          </a:prstGeom>
          <a:noFill/>
          <a:ln w="9525">
            <a:noFill/>
            <a:miter lim="800000"/>
            <a:headEnd/>
            <a:tailEnd/>
          </a:ln>
        </p:spPr>
        <p:txBody>
          <a:bodyPr>
            <a:spAutoFit/>
          </a:bodyPr>
          <a:lstStyle/>
          <a:p>
            <a:pPr algn="ctr" eaLnBrk="0" hangingPunct="0">
              <a:spcBef>
                <a:spcPct val="50000"/>
              </a:spcBef>
            </a:pPr>
            <a:r>
              <a:rPr lang="en-US" sz="800">
                <a:solidFill>
                  <a:schemeClr val="bg1"/>
                </a:solidFill>
                <a:latin typeface="Tahoma" pitchFamily="34" charset="0"/>
                <a:cs typeface="Tahoma" pitchFamily="34" charset="0"/>
              </a:rPr>
              <a:t>PUMA is one of the world’s leading Sportlifestyle companies that designs and develops footwear, apparel and accessories. It is committed to working in ways that contribute to the world by supporting Creativity, SAFE Sustainability and Peace, and by staying true to the principles of being Fair, Honest, Positive and Creative in decisions made and actions taken. PUMA starts in Sport and ends in Fashion. Its Sport Performance and Lifestyle labels include categories such as Football, Running, Motorsports, Golf and Sailing. Sport Fashion features collaborations with renowned designer labels such as Alexander McQueen and Mihara Yasuhiro. The PUMA Group owns the brands PUMA, Cobra Golf and Tretorn. The company, which was founded in 1948, distributes its products in more than 120 countries, employs about 11,000 people worldwide and has headquarters in Herzogenaurach/Germany, Boston, London and Hong Kong. For more information, please visit http://www.puma.com</a:t>
            </a:r>
          </a:p>
        </p:txBody>
      </p:sp>
      <p:sp>
        <p:nvSpPr>
          <p:cNvPr id="2054" name="Textfeld 5"/>
          <p:cNvSpPr txBox="1">
            <a:spLocks noChangeArrowheads="1"/>
          </p:cNvSpPr>
          <p:nvPr/>
        </p:nvSpPr>
        <p:spPr bwMode="auto">
          <a:xfrm>
            <a:off x="381000" y="1219200"/>
            <a:ext cx="2895600" cy="523220"/>
          </a:xfrm>
          <a:prstGeom prst="rect">
            <a:avLst/>
          </a:prstGeom>
          <a:noFill/>
          <a:ln w="9525">
            <a:noFill/>
            <a:miter lim="800000"/>
            <a:headEnd/>
            <a:tailEnd/>
          </a:ln>
        </p:spPr>
        <p:txBody>
          <a:bodyPr wrap="square">
            <a:spAutoFit/>
          </a:bodyPr>
          <a:lstStyle/>
          <a:p>
            <a:r>
              <a:rPr lang="de-DE" sz="1400" b="1" dirty="0" smtClean="0">
                <a:solidFill>
                  <a:schemeClr val="bg1"/>
                </a:solidFill>
                <a:latin typeface="Tahoma" pitchFamily="34" charset="0"/>
                <a:cs typeface="Tahoma" pitchFamily="34" charset="0"/>
              </a:rPr>
              <a:t>PUMA x HYPEBEAST</a:t>
            </a:r>
            <a:r>
              <a:rPr lang="de-DE" sz="1400" b="1" dirty="0">
                <a:solidFill>
                  <a:schemeClr val="bg1"/>
                </a:solidFill>
                <a:latin typeface="Tahoma" pitchFamily="34" charset="0"/>
                <a:cs typeface="Tahoma" pitchFamily="34" charset="0"/>
              </a:rPr>
              <a:t> </a:t>
            </a:r>
            <a:endParaRPr lang="de-DE" sz="1400" b="1" dirty="0" smtClean="0">
              <a:solidFill>
                <a:schemeClr val="bg1"/>
              </a:solidFill>
              <a:latin typeface="Tahoma" pitchFamily="34" charset="0"/>
              <a:cs typeface="Tahoma" pitchFamily="34" charset="0"/>
            </a:endParaRPr>
          </a:p>
          <a:p>
            <a:r>
              <a:rPr lang="de-DE" sz="1400" b="1" dirty="0" smtClean="0">
                <a:solidFill>
                  <a:schemeClr val="bg1"/>
                </a:solidFill>
                <a:latin typeface="Tahoma" pitchFamily="34" charset="0"/>
                <a:cs typeface="Tahoma" pitchFamily="34" charset="0"/>
              </a:rPr>
              <a:t>BLAZE OF GLORY SIU MAI OG</a:t>
            </a:r>
            <a:endParaRPr lang="de-DE" sz="1400" b="1" dirty="0">
              <a:solidFill>
                <a:schemeClr val="bg1"/>
              </a:solidFill>
              <a:latin typeface="Tahoma" pitchFamily="34" charset="0"/>
              <a:cs typeface="Tahoma" pitchFamily="34" charset="0"/>
            </a:endParaRPr>
          </a:p>
        </p:txBody>
      </p:sp>
      <p:pic>
        <p:nvPicPr>
          <p:cNvPr id="4" name="Picture 3" descr="SM-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438400"/>
            <a:ext cx="2667000" cy="1778000"/>
          </a:xfrm>
          <a:prstGeom prst="rect">
            <a:avLst/>
          </a:prstGeom>
        </p:spPr>
      </p:pic>
      <p:sp>
        <p:nvSpPr>
          <p:cNvPr id="11" name="Textfeld 6"/>
          <p:cNvSpPr txBox="1">
            <a:spLocks noChangeArrowheads="1"/>
          </p:cNvSpPr>
          <p:nvPr/>
        </p:nvSpPr>
        <p:spPr bwMode="auto">
          <a:xfrm>
            <a:off x="3352800" y="1882198"/>
            <a:ext cx="3200400" cy="4662815"/>
          </a:xfrm>
          <a:prstGeom prst="rect">
            <a:avLst/>
          </a:prstGeom>
          <a:noFill/>
          <a:ln w="9525">
            <a:noFill/>
            <a:miter lim="800000"/>
            <a:headEnd/>
            <a:tailEnd/>
          </a:ln>
        </p:spPr>
        <p:txBody>
          <a:bodyPr wrap="square">
            <a:spAutoFit/>
          </a:bodyPr>
          <a:lstStyle/>
          <a:p>
            <a:pPr marL="0" indent="0" eaLnBrk="1" hangingPunct="1">
              <a:buNone/>
            </a:pPr>
            <a:r>
              <a:rPr lang="en-US" sz="1100" dirty="0" smtClean="0">
                <a:solidFill>
                  <a:srgbClr val="FFFFFF"/>
                </a:solidFill>
                <a:latin typeface="DINCompPro"/>
                <a:cs typeface="DINCompPro"/>
              </a:rPr>
              <a:t>The PUMA x HYPEBEAST Blaze of Glory collection celebrates the original PUMA Blaze of Glory, a shoe that hit the ground running in the 1990s and built its credibility through PUMA’s </a:t>
            </a:r>
            <a:r>
              <a:rPr lang="en-US" sz="1100" dirty="0" err="1" smtClean="0">
                <a:solidFill>
                  <a:srgbClr val="FFFFFF"/>
                </a:solidFill>
                <a:latin typeface="DINCompPro"/>
                <a:cs typeface="DINCompPro"/>
              </a:rPr>
              <a:t>Trinomic</a:t>
            </a:r>
            <a:r>
              <a:rPr lang="en-US" sz="1100" dirty="0" smtClean="0">
                <a:solidFill>
                  <a:srgbClr val="FFFFFF"/>
                </a:solidFill>
                <a:latin typeface="DINCompPro"/>
                <a:cs typeface="DINCompPro"/>
              </a:rPr>
              <a:t> technology. </a:t>
            </a:r>
          </a:p>
          <a:p>
            <a:pPr marL="0" indent="0" eaLnBrk="1" hangingPunct="1">
              <a:buNone/>
            </a:pPr>
            <a:endParaRPr lang="en-US" sz="1100" dirty="0">
              <a:solidFill>
                <a:srgbClr val="FFFFFF"/>
              </a:solidFill>
              <a:latin typeface="DINCompPro"/>
              <a:cs typeface="DINCompPro"/>
            </a:endParaRPr>
          </a:p>
          <a:p>
            <a:r>
              <a:rPr lang="en-US" sz="1100" dirty="0">
                <a:solidFill>
                  <a:srgbClr val="FFFFFF"/>
                </a:solidFill>
                <a:latin typeface="DINCompPro"/>
                <a:cs typeface="DINCompPro"/>
              </a:rPr>
              <a:t>Dim Sum translates to mean ‘touch the heart’ and is the core of Hong Kong’s culinary culture and local </a:t>
            </a:r>
            <a:r>
              <a:rPr lang="en-US" sz="1100" dirty="0" smtClean="0">
                <a:solidFill>
                  <a:srgbClr val="FFFFFF"/>
                </a:solidFill>
                <a:latin typeface="DINCompPro"/>
                <a:cs typeface="DINCompPro"/>
              </a:rPr>
              <a:t>lifestyle.  </a:t>
            </a:r>
          </a:p>
          <a:p>
            <a:endParaRPr lang="en-US" sz="1100" dirty="0">
              <a:solidFill>
                <a:srgbClr val="FFFFFF"/>
              </a:solidFill>
              <a:latin typeface="DINCompPro"/>
              <a:cs typeface="DINCompPro"/>
            </a:endParaRPr>
          </a:p>
          <a:p>
            <a:r>
              <a:rPr lang="en-US" sz="1100" dirty="0" err="1">
                <a:solidFill>
                  <a:srgbClr val="FFFFFF"/>
                </a:solidFill>
                <a:latin typeface="DINCompPro"/>
                <a:cs typeface="DINCompPro"/>
              </a:rPr>
              <a:t>Siu</a:t>
            </a:r>
            <a:r>
              <a:rPr lang="en-US" sz="1100" dirty="0">
                <a:solidFill>
                  <a:srgbClr val="FFFFFF"/>
                </a:solidFill>
                <a:latin typeface="DINCompPro"/>
                <a:cs typeface="DINCompPro"/>
              </a:rPr>
              <a:t> Mai is an open-topped steamed pork dumplings made with a yellow-hued wrap that often goes hand in hand with </a:t>
            </a:r>
            <a:r>
              <a:rPr lang="en-US" sz="1100" dirty="0" err="1">
                <a:solidFill>
                  <a:srgbClr val="FFFFFF"/>
                </a:solidFill>
                <a:latin typeface="DINCompPro"/>
                <a:cs typeface="DINCompPro"/>
              </a:rPr>
              <a:t>Har</a:t>
            </a:r>
            <a:r>
              <a:rPr lang="en-US" sz="1100" dirty="0">
                <a:solidFill>
                  <a:srgbClr val="FFFFFF"/>
                </a:solidFill>
                <a:latin typeface="DINCompPro"/>
                <a:cs typeface="DINCompPro"/>
              </a:rPr>
              <a:t> </a:t>
            </a:r>
            <a:r>
              <a:rPr lang="en-US" sz="1100" dirty="0" err="1">
                <a:solidFill>
                  <a:srgbClr val="FFFFFF"/>
                </a:solidFill>
                <a:latin typeface="DINCompPro"/>
                <a:cs typeface="DINCompPro"/>
              </a:rPr>
              <a:t>Gow</a:t>
            </a:r>
            <a:r>
              <a:rPr lang="en-US" sz="1100" dirty="0">
                <a:solidFill>
                  <a:srgbClr val="FFFFFF"/>
                </a:solidFill>
                <a:latin typeface="DINCompPro"/>
                <a:cs typeface="DINCompPro"/>
              </a:rPr>
              <a:t> in a traditional meal of Dim Sum.</a:t>
            </a:r>
            <a:endParaRPr lang="en-US" sz="1100" dirty="0" smtClean="0">
              <a:solidFill>
                <a:srgbClr val="FFFFFF"/>
              </a:solidFill>
              <a:latin typeface="DINCompPro"/>
              <a:cs typeface="DINCompPro"/>
            </a:endParaRPr>
          </a:p>
          <a:p>
            <a:endParaRPr lang="en-US" sz="1100" dirty="0">
              <a:solidFill>
                <a:srgbClr val="FFFFFF"/>
              </a:solidFill>
              <a:latin typeface="DINCompPro"/>
              <a:cs typeface="DINCompPro"/>
            </a:endParaRPr>
          </a:p>
          <a:p>
            <a:r>
              <a:rPr lang="en-US" sz="1100" dirty="0" smtClean="0">
                <a:solidFill>
                  <a:srgbClr val="FFFFFF"/>
                </a:solidFill>
                <a:latin typeface="DINCompPro"/>
                <a:cs typeface="DINCompPro"/>
              </a:rPr>
              <a:t>The </a:t>
            </a:r>
            <a:r>
              <a:rPr lang="en-US" sz="1100" dirty="0">
                <a:solidFill>
                  <a:srgbClr val="FFFFFF"/>
                </a:solidFill>
                <a:latin typeface="DINCompPro"/>
                <a:cs typeface="DINCompPro"/>
              </a:rPr>
              <a:t>PUMA x HB ‘</a:t>
            </a:r>
            <a:r>
              <a:rPr lang="en-US" sz="1100" dirty="0" err="1">
                <a:solidFill>
                  <a:srgbClr val="FFFFFF"/>
                </a:solidFill>
                <a:latin typeface="DINCompPro"/>
                <a:cs typeface="DINCompPro"/>
              </a:rPr>
              <a:t>Siu</a:t>
            </a:r>
            <a:r>
              <a:rPr lang="en-US" sz="1100" dirty="0">
                <a:solidFill>
                  <a:srgbClr val="FFFFFF"/>
                </a:solidFill>
                <a:latin typeface="DINCompPro"/>
                <a:cs typeface="DINCompPro"/>
              </a:rPr>
              <a:t> Mai’ Blaze of Glory OG is outfitted in a luxurious yellow leather and suede </a:t>
            </a:r>
            <a:r>
              <a:rPr lang="en-US" sz="1100" dirty="0" smtClean="0">
                <a:solidFill>
                  <a:srgbClr val="FFFFFF"/>
                </a:solidFill>
                <a:latin typeface="DINCompPro"/>
                <a:cs typeface="DINCompPro"/>
              </a:rPr>
              <a:t>upper.  The </a:t>
            </a:r>
            <a:r>
              <a:rPr lang="en-US" sz="1100" dirty="0">
                <a:solidFill>
                  <a:srgbClr val="FFFFFF"/>
                </a:solidFill>
                <a:latin typeface="DINCompPro"/>
                <a:cs typeface="DINCompPro"/>
              </a:rPr>
              <a:t>shoe is highlighted by a </a:t>
            </a:r>
            <a:r>
              <a:rPr lang="en-US" sz="1100" dirty="0" err="1">
                <a:solidFill>
                  <a:srgbClr val="FFFFFF"/>
                </a:solidFill>
                <a:latin typeface="DINCompPro"/>
                <a:cs typeface="DINCompPro"/>
              </a:rPr>
              <a:t>cushionCELL</a:t>
            </a:r>
            <a:r>
              <a:rPr lang="en-US" sz="1100" dirty="0">
                <a:solidFill>
                  <a:srgbClr val="FFFFFF"/>
                </a:solidFill>
                <a:latin typeface="DINCompPro"/>
                <a:cs typeface="DINCompPro"/>
              </a:rPr>
              <a:t> midsole in white and rounded out by a neoprene boot for fit and comfort. </a:t>
            </a:r>
            <a:endParaRPr lang="en-US" sz="1100" dirty="0" smtClean="0">
              <a:solidFill>
                <a:srgbClr val="FFFFFF"/>
              </a:solidFill>
              <a:latin typeface="DINCompPro"/>
              <a:cs typeface="DINCompPro"/>
            </a:endParaRPr>
          </a:p>
          <a:p>
            <a:r>
              <a:rPr lang="en-US" sz="1100" dirty="0">
                <a:solidFill>
                  <a:srgbClr val="FFFFFF"/>
                </a:solidFill>
                <a:latin typeface="DINCompPro"/>
                <a:cs typeface="DINCompPro"/>
              </a:rPr>
              <a:t> </a:t>
            </a:r>
          </a:p>
          <a:p>
            <a:r>
              <a:rPr lang="en-US" sz="1100" dirty="0" smtClean="0">
                <a:solidFill>
                  <a:srgbClr val="FFFFFF"/>
                </a:solidFill>
                <a:latin typeface="DINCompPro"/>
                <a:cs typeface="DINCompPro"/>
              </a:rPr>
              <a:t>HYPEBEAST is an online lifestyle magazine dedicated to editorially driven commerce and news spanning art, fashion, music, entertainment, and culture.   </a:t>
            </a:r>
          </a:p>
          <a:p>
            <a:endParaRPr lang="en-US" sz="1100" dirty="0">
              <a:solidFill>
                <a:srgbClr val="FFFFFF"/>
              </a:solidFill>
              <a:latin typeface="DINCompPro"/>
              <a:cs typeface="DINCompPro"/>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roduct name_Product number">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Product name_Product number</Template>
  <TotalTime>1550</TotalTime>
  <Words>326</Words>
  <Application>Microsoft Macintosh PowerPoint</Application>
  <PresentationFormat>On-screen Show (4:3)</PresentationFormat>
  <Paragraphs>15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Product name_Product number</vt:lpstr>
      <vt:lpstr>PowerPoint Presentation</vt:lpstr>
    </vt:vector>
  </TitlesOfParts>
  <Company>PUMA 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Alexandria Harbowy</dc:creator>
  <cp:lastModifiedBy>Rima Patel</cp:lastModifiedBy>
  <cp:revision>20</cp:revision>
  <dcterms:created xsi:type="dcterms:W3CDTF">2013-01-08T13:54:07Z</dcterms:created>
  <dcterms:modified xsi:type="dcterms:W3CDTF">2013-05-06T04:46:26Z</dcterms:modified>
</cp:coreProperties>
</file>