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61" r:id="rId4"/>
    <p:sldId id="262" r:id="rId5"/>
    <p:sldId id="263" r:id="rId6"/>
    <p:sldId id="266" r:id="rId7"/>
    <p:sldId id="265" r:id="rId8"/>
    <p:sldId id="269" r:id="rId9"/>
    <p:sldId id="272" r:id="rId10"/>
    <p:sldId id="26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47373" autoAdjust="0"/>
  </p:normalViewPr>
  <p:slideViewPr>
    <p:cSldViewPr snapToGrid="0">
      <p:cViewPr varScale="1">
        <p:scale>
          <a:sx n="40" d="100"/>
          <a:sy n="40" d="100"/>
        </p:scale>
        <p:origin x="-240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DC7D2-0963-4409-B9D7-92D9B7D2C8C2}" type="datetimeFigureOut">
              <a:rPr lang="en-GB" smtClean="0"/>
              <a:pPr/>
              <a:t>22/03/2017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CFA18-A00B-4854-A014-EF70A1FEFEE3}" type="slidenum">
              <a:rPr lang="en-GB" smtClean="0"/>
              <a:pPr/>
              <a:t>‹Nr.›</a:t>
            </a:fld>
            <a:endParaRPr lang="en-GB"/>
          </a:p>
        </p:txBody>
      </p:sp>
    </p:spTree>
    <p:extLst>
      <p:ext uri="{BB962C8B-B14F-4D97-AF65-F5344CB8AC3E}">
        <p14:creationId xmlns:p14="http://schemas.microsoft.com/office/powerpoint/2010/main" xmlns="" val="412193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 Matt Thomson, MD at TheNewsMarket, a global content communications agency. We are part of DMA Media Group, Europe’s largest independent news services company.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run one of the largest </a:t>
            </a:r>
            <a:r>
              <a:rPr lang="en-GB" sz="1200" kern="1200" dirty="0" err="1" smtClean="0">
                <a:solidFill>
                  <a:schemeClr val="tx1"/>
                </a:solidFill>
                <a:effectLst/>
                <a:latin typeface="+mn-lt"/>
                <a:ea typeface="+mn-ea"/>
                <a:cs typeface="+mn-cs"/>
              </a:rPr>
              <a:t>audiovisual</a:t>
            </a:r>
            <a:r>
              <a:rPr lang="en-GB" sz="1200" kern="1200" dirty="0" smtClean="0">
                <a:solidFill>
                  <a:schemeClr val="tx1"/>
                </a:solidFill>
                <a:effectLst/>
                <a:latin typeface="+mn-lt"/>
                <a:ea typeface="+mn-ea"/>
                <a:cs typeface="+mn-cs"/>
              </a:rPr>
              <a:t> content hub for brands and journalists called thenewsmarket.com, making over 20TB of multimedia content available for preview and download every year.</a:t>
            </a: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will be talking about how in a climate of fake news, it is more important than ever for brands to be transparent and share their story.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all know, brands are going through heavy times today and no one is immune to fake news.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beginning, the majority of the coverage around fake news has focused on its political influence (see for example the US elections), but this has begun to seep over into the corporate world.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the lead-up to the US Presidential election, Trump supporters called for a boycott on Pepsi products over fabricated statements claiming CEO </a:t>
            </a:r>
            <a:r>
              <a:rPr lang="en-US" sz="1200" kern="1200" dirty="0" err="1" smtClean="0">
                <a:solidFill>
                  <a:schemeClr val="tx1"/>
                </a:solidFill>
                <a:effectLst/>
                <a:latin typeface="+mn-lt"/>
                <a:ea typeface="+mn-ea"/>
                <a:cs typeface="+mn-cs"/>
              </a:rPr>
              <a:t>Indra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Nooyi</a:t>
            </a:r>
            <a:r>
              <a:rPr lang="en-US" sz="1200" kern="1200" dirty="0" smtClean="0">
                <a:solidFill>
                  <a:schemeClr val="tx1"/>
                </a:solidFill>
                <a:effectLst/>
                <a:latin typeface="+mn-lt"/>
                <a:ea typeface="+mn-ea"/>
                <a:cs typeface="+mn-cs"/>
              </a:rPr>
              <a:t> told Trump fans to "take their business elsewhere." She never actually said that.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week, HSBC, Lloyds, Royal Bank of Scotland have become the latest brands to pull advertising from Google after it was revealed they had been inadvertently funding hate speech videos on YouTube. Brands and their media agencies are demanding higher brand safety standards and more control over where their ads appear across YouTube and Google.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see why, in this climate, brand transparency – via telling their true story, is becoming a priority for many brands. And no medium is more trustworthy and engaging than video. UEFA, PwC and LEGO are three brands that have embraced video to huge success and helped manage their brands and facilitate 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1</a:t>
            </a:fld>
            <a:endParaRPr lang="en-GB"/>
          </a:p>
        </p:txBody>
      </p:sp>
    </p:spTree>
    <p:extLst>
      <p:ext uri="{BB962C8B-B14F-4D97-AF65-F5344CB8AC3E}">
        <p14:creationId xmlns:p14="http://schemas.microsoft.com/office/powerpoint/2010/main" xmlns="" val="340353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rightly said by Mike Clasper, former VP P&amp;G Europe, and former CEO LHR Airports: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"People are going to want, and be able, to find out about the citizenship of a brand, whether it is doing the right things socially, economically and environmentally."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as a brand, be transparent.</a:t>
            </a:r>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have seen the</a:t>
            </a:r>
            <a:r>
              <a:rPr lang="en-US" sz="1200" b="1" kern="1200" dirty="0" smtClean="0">
                <a:solidFill>
                  <a:schemeClr val="tx1"/>
                </a:solidFill>
                <a:effectLst/>
                <a:latin typeface="+mn-lt"/>
                <a:ea typeface="+mn-ea"/>
                <a:cs typeface="+mn-cs"/>
              </a:rPr>
              <a:t> impact brand transparency</a:t>
            </a:r>
            <a:r>
              <a:rPr lang="en-US" sz="1200" kern="1200" dirty="0" smtClean="0">
                <a:solidFill>
                  <a:schemeClr val="tx1"/>
                </a:solidFill>
                <a:effectLst/>
                <a:latin typeface="+mn-lt"/>
                <a:ea typeface="+mn-ea"/>
                <a:cs typeface="+mn-cs"/>
              </a:rPr>
              <a:t> can have. In the long run, brand transparency generates brand loyalty.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fact, according to the 2016 Label Insight Transparency ROI Study, 56% of consumers surveyed said they would be loyal to a company for life if it provided complete transparency.</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consumers find a brand they feel they can trust, they're likely to stick with that brand for the long-term.</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We have also seen that </a:t>
            </a:r>
            <a:r>
              <a:rPr lang="en-US" sz="1200" b="1" kern="1200" dirty="0" smtClean="0">
                <a:solidFill>
                  <a:schemeClr val="tx1"/>
                </a:solidFill>
                <a:effectLst/>
                <a:latin typeface="+mn-lt"/>
                <a:ea typeface="+mn-ea"/>
                <a:cs typeface="+mn-cs"/>
              </a:rPr>
              <a:t>content (and video) is key to facilitate trust</a:t>
            </a:r>
            <a:r>
              <a:rPr lang="en-US" sz="1200" kern="1200" dirty="0" smtClean="0">
                <a:solidFill>
                  <a:schemeClr val="tx1"/>
                </a:solidFill>
                <a:effectLst/>
                <a:latin typeface="+mn-lt"/>
                <a:ea typeface="+mn-ea"/>
                <a:cs typeface="+mn-cs"/>
              </a:rPr>
              <a:t> and creating and publishing your own content help engagement and most importantly allowing your ‘official’ message to be found and heard.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Finally, brands have at their disposable a </a:t>
            </a:r>
            <a:r>
              <a:rPr lang="en-US" sz="1200" b="1" kern="1200" dirty="0" smtClean="0">
                <a:solidFill>
                  <a:schemeClr val="tx1"/>
                </a:solidFill>
                <a:effectLst/>
                <a:latin typeface="+mn-lt"/>
                <a:ea typeface="+mn-ea"/>
                <a:cs typeface="+mn-cs"/>
              </a:rPr>
              <a:t>variety of tools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channels</a:t>
            </a:r>
            <a:r>
              <a:rPr lang="en-US" sz="1200" kern="1200" dirty="0" smtClean="0">
                <a:solidFill>
                  <a:schemeClr val="tx1"/>
                </a:solidFill>
                <a:effectLst/>
                <a:latin typeface="+mn-lt"/>
                <a:ea typeface="+mn-ea"/>
                <a:cs typeface="+mn-cs"/>
              </a:rPr>
              <a:t> to help be more transparent and create meaningful relationships with their key audiences and influencers.</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10</a:t>
            </a:fld>
            <a:endParaRPr lang="en-GB"/>
          </a:p>
        </p:txBody>
      </p:sp>
    </p:spTree>
    <p:extLst>
      <p:ext uri="{BB962C8B-B14F-4D97-AF65-F5344CB8AC3E}">
        <p14:creationId xmlns:p14="http://schemas.microsoft.com/office/powerpoint/2010/main" xmlns="" val="39556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identify 3 main drivers that has led to increased transparency from brands:</a:t>
            </a:r>
            <a:endParaRPr lang="en-GB"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First,</a:t>
            </a:r>
            <a:r>
              <a:rPr lang="en-US" sz="1200" kern="1200" dirty="0" smtClean="0">
                <a:solidFill>
                  <a:schemeClr val="tx1"/>
                </a:solidFill>
                <a:effectLst/>
                <a:latin typeface="+mn-lt"/>
                <a:ea typeface="+mn-ea"/>
                <a:cs typeface="+mn-cs"/>
              </a:rPr>
              <a:t> consumers (and the general public) want to know everything about a product and know more about the brand. Brands are affected by a new generation of consumers who have a greater expectation for transparency and are increasingly concerned about a company’s values – who they are, what they stand for, and how they operate.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 Second</a:t>
            </a:r>
            <a:r>
              <a:rPr lang="en-US" sz="1200" kern="1200" dirty="0" smtClean="0">
                <a:solidFill>
                  <a:schemeClr val="tx1"/>
                </a:solidFill>
                <a:effectLst/>
                <a:latin typeface="+mn-lt"/>
                <a:ea typeface="+mn-ea"/>
                <a:cs typeface="+mn-cs"/>
              </a:rPr>
              <a:t>, the internet and social media have made it hard for brands to hide. Information is more accessible than ever and travel faster than ever.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3) This leads to my third point.</a:t>
            </a:r>
            <a:r>
              <a:rPr lang="en-US" sz="1200" kern="1200" dirty="0" smtClean="0">
                <a:solidFill>
                  <a:schemeClr val="tx1"/>
                </a:solidFill>
                <a:effectLst/>
                <a:latin typeface="+mn-lt"/>
                <a:ea typeface="+mn-ea"/>
                <a:cs typeface="+mn-cs"/>
              </a:rPr>
              <a:t> Fake information or fake news. If your brand isn’t transparent, consumer will hunt for information elsewhere. And this is where they can be exposed to fake news. According to a recent survey by the Chartered Institute of Marketing, 25% of consumers have seen fake news online.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becoming more transparent, brands will be able to retain more control over their message and what they really stand for.</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How can a brand become more transparent?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2</a:t>
            </a:fld>
            <a:endParaRPr lang="en-GB"/>
          </a:p>
        </p:txBody>
      </p:sp>
    </p:spTree>
    <p:extLst>
      <p:ext uri="{BB962C8B-B14F-4D97-AF65-F5344CB8AC3E}">
        <p14:creationId xmlns:p14="http://schemas.microsoft.com/office/powerpoint/2010/main" xmlns="" val="49668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1) Communicate.</a:t>
            </a:r>
            <a:r>
              <a:rPr lang="en-US" sz="1200" kern="1200" dirty="0" smtClean="0">
                <a:solidFill>
                  <a:schemeClr val="tx1"/>
                </a:solidFill>
                <a:effectLst/>
                <a:latin typeface="+mn-lt"/>
                <a:ea typeface="+mn-ea"/>
                <a:cs typeface="+mn-cs"/>
              </a:rPr>
              <a:t> It is crucial to communicate positive corporate values. What might have started out as internal, corporate initiatives to be more sustainable or authentic are now full-blown media &amp; marketing campaigns.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 No to ‘No Comment’.</a:t>
            </a:r>
            <a:r>
              <a:rPr lang="en-US" sz="1200" kern="1200" dirty="0" smtClean="0">
                <a:solidFill>
                  <a:schemeClr val="tx1"/>
                </a:solidFill>
                <a:effectLst/>
                <a:latin typeface="+mn-lt"/>
                <a:ea typeface="+mn-ea"/>
                <a:cs typeface="+mn-cs"/>
              </a:rPr>
              <a:t> Address </a:t>
            </a:r>
            <a:r>
              <a:rPr lang="en-US" sz="1200" kern="1200" dirty="0" err="1" smtClean="0">
                <a:solidFill>
                  <a:schemeClr val="tx1"/>
                </a:solidFill>
                <a:effectLst/>
                <a:latin typeface="+mn-lt"/>
                <a:ea typeface="+mn-ea"/>
                <a:cs typeface="+mn-cs"/>
              </a:rPr>
              <a:t>rumours</a:t>
            </a:r>
            <a:r>
              <a:rPr lang="en-US" sz="1200" kern="1200" dirty="0" smtClean="0">
                <a:solidFill>
                  <a:schemeClr val="tx1"/>
                </a:solidFill>
                <a:effectLst/>
                <a:latin typeface="+mn-lt"/>
                <a:ea typeface="+mn-ea"/>
                <a:cs typeface="+mn-cs"/>
              </a:rPr>
              <a:t> or being the target of a fake news story. It goes back to my first point, communicate. Issue a statement, use your official channels and work with trusted media and influencers to spread the truth. In short, provide content.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3) Provide content.</a:t>
            </a:r>
            <a:r>
              <a:rPr lang="en-US" sz="1200" kern="1200" dirty="0" smtClean="0">
                <a:solidFill>
                  <a:schemeClr val="tx1"/>
                </a:solidFill>
                <a:effectLst/>
                <a:latin typeface="+mn-lt"/>
                <a:ea typeface="+mn-ea"/>
                <a:cs typeface="+mn-cs"/>
              </a:rPr>
              <a:t> Providing your own brand content, available on your official channels, will help tell your true story and curate all ‘official’ content. </a:t>
            </a:r>
            <a:r>
              <a:rPr lang="en-US" sz="1200" b="1" kern="1200" dirty="0" smtClean="0">
                <a:solidFill>
                  <a:schemeClr val="tx1"/>
                </a:solidFill>
                <a:effectLst/>
                <a:latin typeface="+mn-lt"/>
                <a:ea typeface="+mn-ea"/>
                <a:cs typeface="+mn-cs"/>
              </a:rPr>
              <a:t>Brands have to become their own publishers.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Providing content means using the right channels to reach the targeted audiences.</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3</a:t>
            </a:fld>
            <a:endParaRPr lang="en-GB"/>
          </a:p>
        </p:txBody>
      </p:sp>
    </p:spTree>
    <p:extLst>
      <p:ext uri="{BB962C8B-B14F-4D97-AF65-F5344CB8AC3E}">
        <p14:creationId xmlns:p14="http://schemas.microsoft.com/office/powerpoint/2010/main" xmlns="" val="217894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shown in this graphic, a successful content distribution strategy would include a mix of:</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1) Paid Media</a:t>
            </a:r>
            <a:r>
              <a:rPr lang="en-GB" sz="1200" kern="1200" dirty="0" smtClean="0">
                <a:solidFill>
                  <a:schemeClr val="tx1"/>
                </a:solidFill>
                <a:effectLst/>
                <a:latin typeface="+mn-lt"/>
                <a:ea typeface="+mn-ea"/>
                <a:cs typeface="+mn-cs"/>
              </a:rPr>
              <a:t> – this is essentially paid advertising</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2) Earned Media</a:t>
            </a:r>
            <a:r>
              <a:rPr lang="en-GB" sz="1200" kern="1200" dirty="0" smtClean="0">
                <a:solidFill>
                  <a:schemeClr val="tx1"/>
                </a:solidFill>
                <a:effectLst/>
                <a:latin typeface="+mn-lt"/>
                <a:ea typeface="+mn-ea"/>
                <a:cs typeface="+mn-cs"/>
              </a:rPr>
              <a:t> – this is editorially driven content aim to gain the interest of the media without having to pay for it.</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3) Shared Media</a:t>
            </a:r>
            <a:r>
              <a:rPr lang="en-GB" sz="1200" kern="1200" dirty="0" smtClean="0">
                <a:solidFill>
                  <a:schemeClr val="tx1"/>
                </a:solidFill>
                <a:effectLst/>
                <a:latin typeface="+mn-lt"/>
                <a:ea typeface="+mn-ea"/>
                <a:cs typeface="+mn-cs"/>
              </a:rPr>
              <a:t> – this is content amplified by your community through social media</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4) Owned Media</a:t>
            </a:r>
            <a:r>
              <a:rPr lang="en-GB" sz="1200" kern="1200" dirty="0" smtClean="0">
                <a:solidFill>
                  <a:schemeClr val="tx1"/>
                </a:solidFill>
                <a:effectLst/>
                <a:latin typeface="+mn-lt"/>
                <a:ea typeface="+mn-ea"/>
                <a:cs typeface="+mn-cs"/>
              </a:rPr>
              <a:t> – this is the content that you create (blog posts, videos, white papers, etc.), publish and control through your own dedicated channels such as your websites and blogs.</a:t>
            </a: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More concretely, what are the most effective tools that brands can use to help them become their own publishers?</a:t>
            </a:r>
            <a:endParaRPr lang="en-GB" sz="1200" kern="1200" dirty="0" smtClean="0">
              <a:solidFill>
                <a:schemeClr val="tx1"/>
              </a:solidFill>
              <a:effectLst/>
              <a:latin typeface="+mn-lt"/>
              <a:ea typeface="+mn-ea"/>
              <a:cs typeface="+mn-cs"/>
            </a:endParaRPr>
          </a:p>
          <a:p>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4</a:t>
            </a:fld>
            <a:endParaRPr lang="en-GB"/>
          </a:p>
        </p:txBody>
      </p:sp>
    </p:spTree>
    <p:extLst>
      <p:ext uri="{BB962C8B-B14F-4D97-AF65-F5344CB8AC3E}">
        <p14:creationId xmlns:p14="http://schemas.microsoft.com/office/powerpoint/2010/main" xmlns="" val="356541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Video.</a:t>
            </a:r>
            <a:r>
              <a:rPr lang="en-GB" sz="1200" kern="1200" dirty="0" smtClean="0">
                <a:solidFill>
                  <a:schemeClr val="tx1"/>
                </a:solidFill>
                <a:effectLst/>
                <a:latin typeface="+mn-lt"/>
                <a:ea typeface="+mn-ea"/>
                <a:cs typeface="+mn-cs"/>
              </a:rPr>
              <a:t> Content is becoming a competitive necessity – with so many options to choose from.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Of all the types of content a brand can produce, video is seeing the fastest growth. By 2020, </a:t>
            </a:r>
            <a:r>
              <a:rPr lang="en-GB" sz="1200" b="1" kern="1200" dirty="0" smtClean="0">
                <a:solidFill>
                  <a:schemeClr val="tx1"/>
                </a:solidFill>
                <a:effectLst/>
                <a:latin typeface="+mn-lt"/>
                <a:ea typeface="+mn-ea"/>
                <a:cs typeface="+mn-cs"/>
              </a:rPr>
              <a:t>video will account for 82% of all consumer internet traffic </a:t>
            </a:r>
            <a:r>
              <a:rPr lang="en-GB" sz="1200" kern="1200" dirty="0" smtClean="0">
                <a:solidFill>
                  <a:schemeClr val="tx1"/>
                </a:solidFill>
                <a:effectLst/>
                <a:latin typeface="+mn-lt"/>
                <a:ea typeface="+mn-ea"/>
                <a:cs typeface="+mn-cs"/>
              </a:rPr>
              <a:t>(up from 70% in 2015), according to Cisco. </a:t>
            </a:r>
          </a:p>
          <a:p>
            <a:r>
              <a:rPr lang="en-GB" sz="1200" kern="1200" dirty="0" smtClean="0">
                <a:solidFill>
                  <a:schemeClr val="tx1"/>
                </a:solidFill>
                <a:effectLst/>
                <a:latin typeface="+mn-lt"/>
                <a:ea typeface="+mn-ea"/>
                <a:cs typeface="+mn-cs"/>
              </a:rPr>
              <a:t> </a:t>
            </a:r>
          </a:p>
          <a:p>
            <a:pPr lvl="0"/>
            <a:r>
              <a:rPr lang="en-GB" sz="1200" b="1" kern="1200" dirty="0" err="1" smtClean="0">
                <a:solidFill>
                  <a:schemeClr val="tx1"/>
                </a:solidFill>
                <a:effectLst/>
                <a:latin typeface="+mn-lt"/>
                <a:ea typeface="+mn-ea"/>
                <a:cs typeface="+mn-cs"/>
              </a:rPr>
              <a:t>Axonn</a:t>
            </a:r>
            <a:r>
              <a:rPr lang="en-GB" sz="1200" b="1" kern="1200" dirty="0" smtClean="0">
                <a:solidFill>
                  <a:schemeClr val="tx1"/>
                </a:solidFill>
                <a:effectLst/>
                <a:latin typeface="+mn-lt"/>
                <a:ea typeface="+mn-ea"/>
                <a:cs typeface="+mn-cs"/>
              </a:rPr>
              <a:t> Research found 7 in 10 people view brands in a more positive light after watching interesting video content from them</a:t>
            </a:r>
            <a:r>
              <a:rPr lang="en-GB" sz="1200" kern="1200" dirty="0" smtClean="0">
                <a:solidFill>
                  <a:schemeClr val="tx1"/>
                </a:solidFill>
                <a:effectLst/>
                <a:latin typeface="+mn-lt"/>
                <a:ea typeface="+mn-ea"/>
                <a:cs typeface="+mn-cs"/>
              </a:rPr>
              <a:t>. Video builds an emotional connection by bringing your brand to life.</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Brand online newsroom.</a:t>
            </a:r>
            <a:r>
              <a:rPr lang="en-GB" sz="1200" kern="1200" dirty="0" smtClean="0">
                <a:solidFill>
                  <a:schemeClr val="tx1"/>
                </a:solidFill>
                <a:effectLst/>
                <a:latin typeface="+mn-lt"/>
                <a:ea typeface="+mn-ea"/>
                <a:cs typeface="+mn-cs"/>
              </a:rPr>
              <a:t> As content </a:t>
            </a:r>
            <a:r>
              <a:rPr lang="en-GB" sz="1200" b="1" kern="1200" dirty="0" smtClean="0">
                <a:solidFill>
                  <a:schemeClr val="tx1"/>
                </a:solidFill>
                <a:effectLst/>
                <a:latin typeface="+mn-lt"/>
                <a:ea typeface="+mn-ea"/>
                <a:cs typeface="+mn-cs"/>
              </a:rPr>
              <a:t>creators</a:t>
            </a:r>
            <a:r>
              <a:rPr lang="en-GB" sz="1200" kern="1200" dirty="0" smtClean="0">
                <a:solidFill>
                  <a:schemeClr val="tx1"/>
                </a:solidFill>
                <a:effectLst/>
                <a:latin typeface="+mn-lt"/>
                <a:ea typeface="+mn-ea"/>
                <a:cs typeface="+mn-cs"/>
              </a:rPr>
              <a:t>, brands need to be able to publish content on their own terms, and more importantly, have an </a:t>
            </a:r>
            <a:r>
              <a:rPr lang="en-GB" sz="1200" b="1" kern="1200" dirty="0" smtClean="0">
                <a:solidFill>
                  <a:schemeClr val="tx1"/>
                </a:solidFill>
                <a:effectLst/>
                <a:latin typeface="+mn-lt"/>
                <a:ea typeface="+mn-ea"/>
                <a:cs typeface="+mn-cs"/>
              </a:rPr>
              <a:t>effective way to aggregate </a:t>
            </a:r>
            <a:r>
              <a:rPr lang="en-GB" sz="1200" kern="1200" dirty="0" smtClean="0">
                <a:solidFill>
                  <a:schemeClr val="tx1"/>
                </a:solidFill>
                <a:effectLst/>
                <a:latin typeface="+mn-lt"/>
                <a:ea typeface="+mn-ea"/>
                <a:cs typeface="+mn-cs"/>
              </a:rPr>
              <a:t>their best stories and multimedia assets in one accessible and intuitive platform.</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News distribution</a:t>
            </a:r>
            <a:r>
              <a:rPr lang="en-GB" sz="1200" kern="1200" dirty="0" smtClean="0">
                <a:solidFill>
                  <a:schemeClr val="tx1"/>
                </a:solidFill>
                <a:effectLst/>
                <a:latin typeface="+mn-lt"/>
                <a:ea typeface="+mn-ea"/>
                <a:cs typeface="+mn-cs"/>
              </a:rPr>
              <a:t>. Having great relevant content is important. But being able to </a:t>
            </a:r>
            <a:r>
              <a:rPr lang="en-GB" sz="1200" b="1" kern="1200" dirty="0" smtClean="0">
                <a:solidFill>
                  <a:schemeClr val="tx1"/>
                </a:solidFill>
                <a:effectLst/>
                <a:latin typeface="+mn-lt"/>
                <a:ea typeface="+mn-ea"/>
                <a:cs typeface="+mn-cs"/>
              </a:rPr>
              <a:t>distribute</a:t>
            </a:r>
            <a:r>
              <a:rPr lang="en-GB" sz="1200" kern="1200" dirty="0" smtClean="0">
                <a:solidFill>
                  <a:schemeClr val="tx1"/>
                </a:solidFill>
                <a:effectLst/>
                <a:latin typeface="+mn-lt"/>
                <a:ea typeface="+mn-ea"/>
                <a:cs typeface="+mn-cs"/>
              </a:rPr>
              <a:t> it efficiently is crucial so your story can be heard. There are many ways a brand can distribute content, including media relations/own pitching, newswires, or a content distribution hub such as thenewsmarket.com – where news is distributed to 36,000+ news organisations in 190 countries.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Social media.</a:t>
            </a:r>
            <a:r>
              <a:rPr lang="en-GB" sz="1200" kern="1200" dirty="0" smtClean="0">
                <a:solidFill>
                  <a:schemeClr val="tx1"/>
                </a:solidFill>
                <a:effectLst/>
                <a:latin typeface="+mn-lt"/>
                <a:ea typeface="+mn-ea"/>
                <a:cs typeface="+mn-cs"/>
              </a:rPr>
              <a:t> With the level of engagement on social media increasing, and new social channels coming to the forefront, consumers are being immersed into this digital world more than ever before. Which is why it's crucial for brands to ensure they communicate transparently and honestly online.</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Live streaming.</a:t>
            </a:r>
            <a:r>
              <a:rPr lang="en-GB" sz="1200" kern="1200" dirty="0" smtClean="0">
                <a:solidFill>
                  <a:schemeClr val="tx1"/>
                </a:solidFill>
                <a:effectLst/>
                <a:latin typeface="+mn-lt"/>
                <a:ea typeface="+mn-ea"/>
                <a:cs typeface="+mn-cs"/>
              </a:rPr>
              <a:t> In recent years, video has taken a whole new dimension with the likes of Periscope and Facebook Live – adding the ability to stream live video very easily. Audiences are engaging with live video more than ever, an opportunity brands are increasingly taking notice of and embracing – specifically on social media.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More professionally, with Satellite Media Tours, brands are offering news outlets the possibility to interview their C-level executives live.</a:t>
            </a: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Let’s see some examples of organisations who are successfully using multimedia and audio-visual tools to manage their </a:t>
            </a:r>
            <a:r>
              <a:rPr lang="en-US" sz="1200" b="1" i="1" kern="1200" dirty="0" smtClean="0">
                <a:solidFill>
                  <a:schemeClr val="tx1"/>
                </a:solidFill>
                <a:effectLst/>
                <a:latin typeface="+mn-lt"/>
                <a:ea typeface="+mn-ea"/>
                <a:cs typeface="+mn-cs"/>
              </a:rPr>
              <a:t>brand, be more transparent and facilitate 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5</a:t>
            </a:fld>
            <a:endParaRPr lang="en-GB"/>
          </a:p>
        </p:txBody>
      </p:sp>
    </p:spTree>
    <p:extLst>
      <p:ext uri="{BB962C8B-B14F-4D97-AF65-F5344CB8AC3E}">
        <p14:creationId xmlns:p14="http://schemas.microsoft.com/office/powerpoint/2010/main" xmlns="" val="343024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UEFA has the aim to demystify the organisation, make it more human and talk about social responsibility.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They are doing it by opening their online newsroom and content to all, without restrictions. They have made content and especially video easily accessible across all multiple channels.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Since adopting this strategy, we have seen an increase in media engagement and media requests for UEFA content about CSR and other grassroots initiatives.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6</a:t>
            </a:fld>
            <a:endParaRPr lang="en-GB"/>
          </a:p>
        </p:txBody>
      </p:sp>
    </p:spTree>
    <p:extLst>
      <p:ext uri="{BB962C8B-B14F-4D97-AF65-F5344CB8AC3E}">
        <p14:creationId xmlns:p14="http://schemas.microsoft.com/office/powerpoint/2010/main" xmlns="" val="252925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Having worked with PwC for many years, we have helped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become content publishers and embrace fully open audio-visual tools.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year, PwC releases their Global CEO Survey at the World Economic Forum in Davos.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communicate through video, infographics, open live stream/webcast, as well as an open Q&amp;A – with both media onsite and attending remotely.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year, the Q&amp;A was even open to the general public.</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7</a:t>
            </a:fld>
            <a:endParaRPr lang="en-GB"/>
          </a:p>
        </p:txBody>
      </p:sp>
    </p:spTree>
    <p:extLst>
      <p:ext uri="{BB962C8B-B14F-4D97-AF65-F5344CB8AC3E}">
        <p14:creationId xmlns:p14="http://schemas.microsoft.com/office/powerpoint/2010/main" xmlns="" val="343667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LEGO has been hit by its fair share of controversy and bad news stories such as a very public run-in with Greenpeace over the toy company’s commercial association with Shell, or its public spat with the Chinese activist artist Ai </a:t>
            </a:r>
            <a:r>
              <a:rPr lang="en-GB" sz="1200" kern="1200" dirty="0" err="1" smtClean="0">
                <a:solidFill>
                  <a:schemeClr val="tx1"/>
                </a:solidFill>
                <a:effectLst/>
                <a:latin typeface="+mn-lt"/>
                <a:ea typeface="+mn-ea"/>
                <a:cs typeface="+mn-cs"/>
              </a:rPr>
              <a:t>WeiWei</a:t>
            </a:r>
            <a:r>
              <a:rPr lang="en-GB" sz="1200" kern="1200" dirty="0" smtClean="0">
                <a:solidFill>
                  <a:schemeClr val="tx1"/>
                </a:solidFill>
                <a:effectLst/>
                <a:latin typeface="+mn-lt"/>
                <a:ea typeface="+mn-ea"/>
                <a:cs typeface="+mn-cs"/>
              </a:rPr>
              <a:t> after refusing to sell him building blocks for a (political) installation?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both cases the Danish toymaker was brave and smart enough to be open about the issues and address them publically. Here, changing its mind.</a:t>
            </a:r>
          </a:p>
          <a:p>
            <a:r>
              <a:rPr lang="en-GB" sz="1200" kern="1200" dirty="0" smtClean="0">
                <a:solidFill>
                  <a:schemeClr val="tx1"/>
                </a:solidFill>
                <a:effectLst/>
                <a:latin typeface="+mn-lt"/>
                <a:ea typeface="+mn-ea"/>
                <a:cs typeface="+mn-cs"/>
              </a:rPr>
              <a:t>We have been working with the LEGO Group since 2009.</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Their leaders are bit afraid to be transparent. CEO, CFO and CMO often conduct live interviews on TV – discussing topics as varied as financial results, new markets, sustainability, workforce and Brexit.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address issues openly and discuss what they are doing about them. The environment, sustainability and petroleum-based materials have always been subjects of controversy for the brand.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would like to show you a video of live interviews we have scheduled for LEGO’s </a:t>
            </a:r>
            <a:r>
              <a:rPr lang="en-GB" sz="1200" b="0" kern="1200" dirty="0" smtClean="0">
                <a:solidFill>
                  <a:schemeClr val="tx1"/>
                </a:solidFill>
                <a:effectLst/>
                <a:latin typeface="+mn-lt"/>
                <a:ea typeface="+mn-ea"/>
                <a:cs typeface="+mn-cs"/>
              </a:rPr>
              <a:t>CEO, </a:t>
            </a:r>
            <a:r>
              <a:rPr lang="en-GB" b="0" dirty="0" smtClean="0"/>
              <a:t>Jorgen Knudstorp</a:t>
            </a:r>
            <a:r>
              <a:rPr lang="en-GB" sz="1200" kern="1200" dirty="0" smtClean="0">
                <a:solidFill>
                  <a:schemeClr val="tx1"/>
                </a:solidFill>
                <a:effectLst/>
                <a:latin typeface="+mn-lt"/>
                <a:ea typeface="+mn-ea"/>
                <a:cs typeface="+mn-cs"/>
              </a:rPr>
              <a:t>, announcing the brand’s 1 billion Danish Kroners investment to boost search for sustainable materials.</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8</a:t>
            </a:fld>
            <a:endParaRPr lang="en-GB"/>
          </a:p>
        </p:txBody>
      </p:sp>
    </p:spTree>
    <p:extLst>
      <p:ext uri="{BB962C8B-B14F-4D97-AF65-F5344CB8AC3E}">
        <p14:creationId xmlns:p14="http://schemas.microsoft.com/office/powerpoint/2010/main" xmlns="" val="373998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PLAY VIDEO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year, LEGO has been named the ‘most powerful’ brand in consulting firm Brand Finance’s annual survey – with consumers naming LEGO as the brand they prefer and intend to purchase.</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CCFA18-A00B-4854-A014-EF70A1FEFEE3}" type="slidenum">
              <a:rPr lang="en-GB" smtClean="0"/>
              <a:pPr/>
              <a:t>9</a:t>
            </a:fld>
            <a:endParaRPr lang="en-GB"/>
          </a:p>
        </p:txBody>
      </p:sp>
    </p:spTree>
    <p:extLst>
      <p:ext uri="{BB962C8B-B14F-4D97-AF65-F5344CB8AC3E}">
        <p14:creationId xmlns:p14="http://schemas.microsoft.com/office/powerpoint/2010/main" xmlns="" val="635553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C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B02FF-311E-497A-A65D-15156A05CB5C}" type="slidenum">
              <a:rPr lang="en-GB" smtClean="0"/>
              <a:pPr/>
              <a:t>‹Nr.›</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53499" y="6395043"/>
            <a:ext cx="3105919" cy="377232"/>
          </a:xfrm>
          <a:prstGeom prst="rect">
            <a:avLst/>
          </a:prstGeom>
        </p:spPr>
      </p:pic>
    </p:spTree>
    <p:extLst>
      <p:ext uri="{BB962C8B-B14F-4D97-AF65-F5344CB8AC3E}">
        <p14:creationId xmlns:p14="http://schemas.microsoft.com/office/powerpoint/2010/main" xmlns="" val="74894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184083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324719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B02FF-311E-497A-A65D-15156A05CB5C}" type="slidenum">
              <a:rPr lang="en-GB" smtClean="0"/>
              <a:pPr/>
              <a:t>‹Nr.›</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953499" y="6395043"/>
            <a:ext cx="3105919" cy="377232"/>
          </a:xfrm>
          <a:prstGeom prst="rect">
            <a:avLst/>
          </a:prstGeom>
        </p:spPr>
      </p:pic>
    </p:spTree>
    <p:extLst>
      <p:ext uri="{BB962C8B-B14F-4D97-AF65-F5344CB8AC3E}">
        <p14:creationId xmlns:p14="http://schemas.microsoft.com/office/powerpoint/2010/main" xmlns="" val="104866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22143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65495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314866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99652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43774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81600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BE59C-165D-42AC-BA49-9BD083D569A4}" type="datetimeFigureOut">
              <a:rPr lang="en-GB" smtClean="0"/>
              <a:pPr/>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53245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E59C-165D-42AC-BA49-9BD083D569A4}" type="datetimeFigureOut">
              <a:rPr lang="en-GB" smtClean="0"/>
              <a:pPr/>
              <a:t>22/03/2017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B02FF-311E-497A-A65D-15156A05CB5C}" type="slidenum">
              <a:rPr lang="en-GB" smtClean="0"/>
              <a:pPr/>
              <a:t>‹Nr.›</a:t>
            </a:fld>
            <a:endParaRPr lang="en-GB"/>
          </a:p>
        </p:txBody>
      </p:sp>
    </p:spTree>
    <p:extLst>
      <p:ext uri="{BB962C8B-B14F-4D97-AF65-F5344CB8AC3E}">
        <p14:creationId xmlns:p14="http://schemas.microsoft.com/office/powerpoint/2010/main" xmlns="" val="273505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11.png"/><Relationship Id="rId4" Type="http://schemas.microsoft.com/office/2007/relationships/media"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4877"/>
            <a:ext cx="9144000" cy="1196294"/>
          </a:xfrm>
        </p:spPr>
        <p:txBody>
          <a:bodyPr>
            <a:normAutofit/>
          </a:bodyPr>
          <a:lstStyle/>
          <a:p>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rand </a:t>
            </a:r>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ransparency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2997879"/>
            <a:ext cx="9144000" cy="3062261"/>
          </a:xfrm>
        </p:spPr>
        <p:txBody>
          <a:bodyPr>
            <a:normAutofit/>
          </a:bodyPr>
          <a:lstStyle/>
          <a:p>
            <a:r>
              <a:rPr lang="en-GB" sz="2800" dirty="0" smtClean="0">
                <a:latin typeface="Arial" panose="020B0604020202020204" pitchFamily="34" charset="0"/>
                <a:cs typeface="Arial" panose="020B0604020202020204" pitchFamily="34" charset="0"/>
              </a:rPr>
              <a:t>Best </a:t>
            </a:r>
            <a:r>
              <a:rPr lang="en-GB" sz="2800" dirty="0">
                <a:latin typeface="Arial" panose="020B0604020202020204" pitchFamily="34" charset="0"/>
                <a:cs typeface="Arial" panose="020B0604020202020204" pitchFamily="34" charset="0"/>
              </a:rPr>
              <a:t>practices in AV </a:t>
            </a:r>
            <a:r>
              <a:rPr lang="en-GB" sz="2800" dirty="0" smtClean="0">
                <a:latin typeface="Arial" panose="020B0604020202020204" pitchFamily="34" charset="0"/>
                <a:cs typeface="Arial" panose="020B0604020202020204" pitchFamily="34" charset="0"/>
              </a:rPr>
              <a:t>Communications</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Matt Thomson, MD </a:t>
            </a:r>
            <a:r>
              <a:rPr lang="en-GB" sz="2800" dirty="0" err="1" smtClean="0">
                <a:latin typeface="Arial" panose="020B0604020202020204" pitchFamily="34" charset="0"/>
                <a:cs typeface="Arial" panose="020B0604020202020204" pitchFamily="34" charset="0"/>
              </a:rPr>
              <a:t>TheNewsMarket</a:t>
            </a:r>
            <a:r>
              <a:rPr lang="en-GB" sz="2800" dirty="0" smtClean="0">
                <a:latin typeface="Arial" panose="020B0604020202020204" pitchFamily="34" charset="0"/>
                <a:cs typeface="Arial" panose="020B0604020202020204" pitchFamily="34" charset="0"/>
              </a:rPr>
              <a:t>, part of DMA Media</a:t>
            </a:r>
          </a:p>
          <a:p>
            <a:r>
              <a:rPr lang="en-GB" sz="2800" dirty="0" smtClean="0">
                <a:latin typeface="Arial" panose="020B0604020202020204" pitchFamily="34" charset="0"/>
                <a:cs typeface="Arial" panose="020B0604020202020204" pitchFamily="34" charset="0"/>
              </a:rPr>
              <a:t>@</a:t>
            </a:r>
            <a:r>
              <a:rPr lang="en-GB" sz="2800" dirty="0" err="1" smtClean="0">
                <a:latin typeface="Arial" panose="020B0604020202020204" pitchFamily="34" charset="0"/>
                <a:cs typeface="Arial" panose="020B0604020202020204" pitchFamily="34" charset="0"/>
              </a:rPr>
              <a:t>ThomsonMAF</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400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Conclusion</a:t>
            </a:r>
            <a:endParaRPr lang="en-GB" b="1" dirty="0">
              <a:latin typeface="Arial" panose="020B0604020202020204" pitchFamily="34" charset="0"/>
              <a:cs typeface="Arial" panose="020B0604020202020204" pitchFamily="34" charset="0"/>
            </a:endParaRPr>
          </a:p>
        </p:txBody>
      </p:sp>
      <p:grpSp>
        <p:nvGrpSpPr>
          <p:cNvPr id="22" name="Group 21"/>
          <p:cNvGrpSpPr/>
          <p:nvPr/>
        </p:nvGrpSpPr>
        <p:grpSpPr>
          <a:xfrm>
            <a:off x="838200" y="1890977"/>
            <a:ext cx="5434235" cy="1290823"/>
            <a:chOff x="6632092" y="2223351"/>
            <a:chExt cx="5457408" cy="1290823"/>
          </a:xfrm>
        </p:grpSpPr>
        <p:sp>
          <p:nvSpPr>
            <p:cNvPr id="26" name="Rectangle 25"/>
            <p:cNvSpPr/>
            <p:nvPr/>
          </p:nvSpPr>
          <p:spPr>
            <a:xfrm>
              <a:off x="7922915" y="2436956"/>
              <a:ext cx="4166585"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IMPACT OF</a:t>
              </a:r>
            </a:p>
            <a:p>
              <a:r>
                <a:rPr lang="en-GB" sz="2800" dirty="0" smtClean="0">
                  <a:latin typeface="Heebo Light" panose="00000400000000000000" pitchFamily="2" charset="-79"/>
                  <a:cs typeface="Heebo Light" panose="00000400000000000000" pitchFamily="2" charset="-79"/>
                </a:rPr>
                <a:t>BRAND TRANSPARENCY</a:t>
              </a:r>
              <a:endParaRPr lang="en-GB" sz="2800" dirty="0">
                <a:latin typeface="Heebo Light" panose="00000400000000000000" pitchFamily="2" charset="-79"/>
                <a:cs typeface="Heebo Light" panose="00000400000000000000" pitchFamily="2" charset="-79"/>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2092" y="2223351"/>
              <a:ext cx="1290822" cy="1290823"/>
            </a:xfrm>
            <a:prstGeom prst="rect">
              <a:avLst/>
            </a:prstGeom>
          </p:spPr>
        </p:pic>
      </p:grpSp>
      <p:grpSp>
        <p:nvGrpSpPr>
          <p:cNvPr id="32" name="Group 31"/>
          <p:cNvGrpSpPr/>
          <p:nvPr/>
        </p:nvGrpSpPr>
        <p:grpSpPr>
          <a:xfrm>
            <a:off x="838199" y="3595694"/>
            <a:ext cx="4562201" cy="1290823"/>
            <a:chOff x="6632092" y="2223351"/>
            <a:chExt cx="4581656" cy="1290823"/>
          </a:xfrm>
        </p:grpSpPr>
        <p:sp>
          <p:nvSpPr>
            <p:cNvPr id="33" name="Rectangle 32"/>
            <p:cNvSpPr/>
            <p:nvPr/>
          </p:nvSpPr>
          <p:spPr>
            <a:xfrm>
              <a:off x="7922915" y="2436956"/>
              <a:ext cx="3290833"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CONTENT TO </a:t>
              </a:r>
            </a:p>
            <a:p>
              <a:r>
                <a:rPr lang="en-GB" sz="2800" dirty="0" smtClean="0">
                  <a:latin typeface="Heebo Light" panose="00000400000000000000" pitchFamily="2" charset="-79"/>
                  <a:cs typeface="Heebo Light" panose="00000400000000000000" pitchFamily="2" charset="-79"/>
                </a:rPr>
                <a:t>FACILITATE TRUST</a:t>
              </a:r>
              <a:endParaRPr lang="en-GB" sz="2800" dirty="0">
                <a:latin typeface="Heebo Light" panose="00000400000000000000" pitchFamily="2" charset="-79"/>
                <a:cs typeface="Heebo Light" panose="00000400000000000000" pitchFamily="2" charset="-79"/>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2092" y="2223351"/>
              <a:ext cx="1290822" cy="1290823"/>
            </a:xfrm>
            <a:prstGeom prst="rect">
              <a:avLst/>
            </a:prstGeom>
          </p:spPr>
        </p:pic>
      </p:grpSp>
      <p:grpSp>
        <p:nvGrpSpPr>
          <p:cNvPr id="40" name="Group 39"/>
          <p:cNvGrpSpPr/>
          <p:nvPr/>
        </p:nvGrpSpPr>
        <p:grpSpPr>
          <a:xfrm>
            <a:off x="838199" y="5300411"/>
            <a:ext cx="3829628" cy="1290823"/>
            <a:chOff x="6632092" y="2223351"/>
            <a:chExt cx="3845959" cy="1290823"/>
          </a:xfrm>
        </p:grpSpPr>
        <p:sp>
          <p:nvSpPr>
            <p:cNvPr id="41" name="Rectangle 40"/>
            <p:cNvSpPr/>
            <p:nvPr/>
          </p:nvSpPr>
          <p:spPr>
            <a:xfrm>
              <a:off x="7922915" y="2436956"/>
              <a:ext cx="2555136"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MULTITUDE</a:t>
              </a:r>
            </a:p>
            <a:p>
              <a:r>
                <a:rPr lang="en-GB" sz="2800" dirty="0" smtClean="0">
                  <a:latin typeface="Heebo Light" panose="00000400000000000000" pitchFamily="2" charset="-79"/>
                  <a:cs typeface="Heebo Light" panose="00000400000000000000" pitchFamily="2" charset="-79"/>
                </a:rPr>
                <a:t>OF CHANNELS</a:t>
              </a:r>
              <a:endParaRPr lang="en-GB" sz="2800" dirty="0">
                <a:latin typeface="Heebo Light" panose="00000400000000000000" pitchFamily="2" charset="-79"/>
                <a:cs typeface="Heebo Light" panose="00000400000000000000" pitchFamily="2" charset="-79"/>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2092" y="2223351"/>
              <a:ext cx="1290822" cy="1290823"/>
            </a:xfrm>
            <a:prstGeom prst="rect">
              <a:avLst/>
            </a:prstGeom>
          </p:spPr>
        </p:pic>
      </p:grpSp>
      <p:sp>
        <p:nvSpPr>
          <p:cNvPr id="12" name="Rectangle 11"/>
          <p:cNvSpPr/>
          <p:nvPr/>
        </p:nvSpPr>
        <p:spPr>
          <a:xfrm>
            <a:off x="7052153" y="2581635"/>
            <a:ext cx="4836873" cy="2952090"/>
          </a:xfrm>
          <a:prstGeom prst="rect">
            <a:avLst/>
          </a:prstGeom>
        </p:spPr>
        <p:txBody>
          <a:bodyPr wrap="square">
            <a:spAutoFit/>
          </a:bodyPr>
          <a:lstStyle/>
          <a:p>
            <a:pPr lvl="0">
              <a:lnSpc>
                <a:spcPts val="2550"/>
              </a:lnSpc>
              <a:spcAft>
                <a:spcPts val="1500"/>
              </a:spcAft>
            </a:pPr>
            <a:r>
              <a:rPr lang="en-US" sz="2800" i="1" dirty="0">
                <a:solidFill>
                  <a:srgbClr val="818181"/>
                </a:solidFill>
                <a:latin typeface="Arial" panose="020B0604020202020204" pitchFamily="34" charset="0"/>
                <a:ea typeface="Calibri" panose="020F0502020204030204" pitchFamily="34" charset="0"/>
                <a:cs typeface="Arial" panose="020B0604020202020204" pitchFamily="34" charset="0"/>
              </a:rPr>
              <a:t>"People are going to want, and be able, to find out about the citizenship of a brand, whether it is doing the right things socially, economically and environmentally</a:t>
            </a:r>
            <a:r>
              <a:rPr lang="en-US" sz="2800" i="1" dirty="0" smtClean="0">
                <a:solidFill>
                  <a:srgbClr val="818181"/>
                </a:solidFill>
                <a:latin typeface="Arial" panose="020B0604020202020204" pitchFamily="34" charset="0"/>
                <a:ea typeface="Calibri" panose="020F0502020204030204" pitchFamily="34" charset="0"/>
                <a:cs typeface="Arial" panose="020B0604020202020204" pitchFamily="34" charset="0"/>
              </a:rPr>
              <a:t>."</a:t>
            </a:r>
            <a:endParaRPr lang="en-US" sz="2000" dirty="0" smtClean="0">
              <a:solidFill>
                <a:srgbClr val="818181"/>
              </a:solidFill>
              <a:latin typeface="Arial" panose="020B0604020202020204" pitchFamily="34" charset="0"/>
              <a:ea typeface="Calibri" panose="020F0502020204030204" pitchFamily="34" charset="0"/>
              <a:cs typeface="Arial" panose="020B0604020202020204" pitchFamily="34" charset="0"/>
            </a:endParaRPr>
          </a:p>
          <a:p>
            <a:pPr lvl="0">
              <a:lnSpc>
                <a:spcPts val="2550"/>
              </a:lnSpc>
              <a:spcAft>
                <a:spcPts val="1500"/>
              </a:spcAft>
            </a:pPr>
            <a:r>
              <a:rPr lang="en-US" sz="2000" b="1" dirty="0" smtClean="0">
                <a:solidFill>
                  <a:srgbClr val="818181"/>
                </a:solidFill>
                <a:latin typeface="Arial" panose="020B0604020202020204" pitchFamily="34" charset="0"/>
                <a:ea typeface="Calibri" panose="020F0502020204030204" pitchFamily="34" charset="0"/>
                <a:cs typeface="Arial" panose="020B0604020202020204" pitchFamily="34" charset="0"/>
              </a:rPr>
              <a:t>– Mike Clasper, former VP P&amp;G Europe, and former CEO LHR Airports</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86114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67995"/>
            <a:ext cx="10515600" cy="5909945"/>
          </a:xfrm>
        </p:spPr>
        <p:txBody>
          <a:bodyPr>
            <a:normAutofit/>
          </a:bodyPr>
          <a:lstStyle/>
          <a:p>
            <a:r>
              <a:rPr lang="en-GB" sz="9600" dirty="0" smtClean="0">
                <a:latin typeface="Arial" panose="020B0604020202020204" pitchFamily="34" charset="0"/>
                <a:cs typeface="Arial" panose="020B0604020202020204" pitchFamily="34" charset="0"/>
              </a:rPr>
              <a:t>Smart </a:t>
            </a:r>
            <a:br>
              <a:rPr lang="en-GB" sz="9600" dirty="0" smtClean="0">
                <a:latin typeface="Arial" panose="020B0604020202020204" pitchFamily="34" charset="0"/>
                <a:cs typeface="Arial" panose="020B0604020202020204" pitchFamily="34" charset="0"/>
              </a:rPr>
            </a:br>
            <a:r>
              <a:rPr lang="en-GB" sz="9600" dirty="0" smtClean="0">
                <a:latin typeface="Arial" panose="020B0604020202020204" pitchFamily="34" charset="0"/>
                <a:cs typeface="Arial" panose="020B0604020202020204" pitchFamily="34" charset="0"/>
              </a:rPr>
              <a:t>Brand</a:t>
            </a:r>
            <a:br>
              <a:rPr lang="en-GB" sz="9600" dirty="0" smtClean="0">
                <a:latin typeface="Arial" panose="020B0604020202020204" pitchFamily="34" charset="0"/>
                <a:cs typeface="Arial" panose="020B0604020202020204" pitchFamily="34" charset="0"/>
              </a:rPr>
            </a:br>
            <a:r>
              <a:rPr lang="en-GB" sz="9600" dirty="0" smtClean="0">
                <a:latin typeface="Arial" panose="020B0604020202020204" pitchFamily="34" charset="0"/>
                <a:cs typeface="Arial" panose="020B0604020202020204" pitchFamily="34" charset="0"/>
              </a:rPr>
              <a:t>Share</a:t>
            </a:r>
            <a:br>
              <a:rPr lang="en-GB" sz="9600" dirty="0" smtClean="0">
                <a:latin typeface="Arial" panose="020B0604020202020204" pitchFamily="34" charset="0"/>
                <a:cs typeface="Arial" panose="020B0604020202020204" pitchFamily="34" charset="0"/>
              </a:rPr>
            </a:br>
            <a:r>
              <a:rPr lang="en-GB" sz="9600" dirty="0" smtClean="0">
                <a:latin typeface="Arial" panose="020B0604020202020204" pitchFamily="34" charset="0"/>
                <a:cs typeface="Arial" panose="020B0604020202020204" pitchFamily="34" charset="0"/>
              </a:rPr>
              <a:t>Stories.</a:t>
            </a:r>
            <a:endParaRPr lang="en-GB"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8821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Brand transparency – 3 DRIVERS</a:t>
            </a:r>
            <a:endParaRPr lang="en-GB" b="1" dirty="0">
              <a:latin typeface="Arial" panose="020B0604020202020204" pitchFamily="34" charset="0"/>
              <a:cs typeface="Arial" panose="020B0604020202020204" pitchFamily="34" charset="0"/>
            </a:endParaRPr>
          </a:p>
        </p:txBody>
      </p:sp>
      <p:grpSp>
        <p:nvGrpSpPr>
          <p:cNvPr id="7" name="Group 6"/>
          <p:cNvGrpSpPr/>
          <p:nvPr/>
        </p:nvGrpSpPr>
        <p:grpSpPr>
          <a:xfrm>
            <a:off x="710761" y="2064174"/>
            <a:ext cx="3235181" cy="3022981"/>
            <a:chOff x="710761" y="2064174"/>
            <a:chExt cx="3235181" cy="3022981"/>
          </a:xfrm>
        </p:grpSpPr>
        <p:pic>
          <p:nvPicPr>
            <p:cNvPr id="5" name="Picture 4"/>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6200"/>
                      </a14:imgEffect>
                    </a14:imgLayer>
                  </a14:imgProps>
                </a:ex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6" name="Rectangle 5"/>
            <p:cNvSpPr/>
            <p:nvPr/>
          </p:nvSpPr>
          <p:spPr>
            <a:xfrm>
              <a:off x="710761" y="2943204"/>
              <a:ext cx="3235181" cy="1569660"/>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Consumer/</a:t>
              </a:r>
            </a:p>
            <a:p>
              <a:pPr algn="ctr"/>
              <a:r>
                <a:rPr lang="en-GB" sz="4800" dirty="0" smtClean="0">
                  <a:latin typeface="Heebo Light" panose="00000400000000000000" pitchFamily="2" charset="-79"/>
                  <a:cs typeface="Heebo Light" panose="00000400000000000000" pitchFamily="2" charset="-79"/>
                </a:rPr>
                <a:t>Public </a:t>
              </a:r>
              <a:endParaRPr lang="en-GB" sz="4800" dirty="0">
                <a:latin typeface="Heebo Light" panose="00000400000000000000" pitchFamily="2" charset="-79"/>
                <a:cs typeface="Heebo Light" panose="00000400000000000000" pitchFamily="2" charset="-79"/>
              </a:endParaRPr>
            </a:p>
          </p:txBody>
        </p:sp>
      </p:grpSp>
      <p:grpSp>
        <p:nvGrpSpPr>
          <p:cNvPr id="8" name="Group 7"/>
          <p:cNvGrpSpPr/>
          <p:nvPr/>
        </p:nvGrpSpPr>
        <p:grpSpPr>
          <a:xfrm>
            <a:off x="4526659" y="2064172"/>
            <a:ext cx="3627916" cy="3022981"/>
            <a:chOff x="535732" y="2064174"/>
            <a:chExt cx="3627916" cy="3022981"/>
          </a:xfrm>
        </p:grpSpPr>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10" name="Rectangle 9"/>
            <p:cNvSpPr/>
            <p:nvPr/>
          </p:nvSpPr>
          <p:spPr>
            <a:xfrm>
              <a:off x="535732" y="2852389"/>
              <a:ext cx="3627916" cy="1569660"/>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Internet</a:t>
              </a:r>
            </a:p>
            <a:p>
              <a:pPr algn="ctr"/>
              <a:r>
                <a:rPr lang="en-GB" sz="4800" dirty="0" smtClean="0">
                  <a:latin typeface="Heebo Light" panose="00000400000000000000" pitchFamily="2" charset="-79"/>
                  <a:cs typeface="Heebo Light" panose="00000400000000000000" pitchFamily="2" charset="-79"/>
                </a:rPr>
                <a:t>Social Media</a:t>
              </a:r>
              <a:endParaRPr lang="en-GB" sz="4800" dirty="0">
                <a:latin typeface="Heebo Light" panose="00000400000000000000" pitchFamily="2" charset="-79"/>
                <a:cs typeface="Heebo Light" panose="00000400000000000000" pitchFamily="2" charset="-79"/>
              </a:endParaRPr>
            </a:p>
          </p:txBody>
        </p:sp>
      </p:grpSp>
      <p:grpSp>
        <p:nvGrpSpPr>
          <p:cNvPr id="11" name="Group 10"/>
          <p:cNvGrpSpPr/>
          <p:nvPr/>
        </p:nvGrpSpPr>
        <p:grpSpPr>
          <a:xfrm>
            <a:off x="8662655" y="2064172"/>
            <a:ext cx="3337773" cy="3022981"/>
            <a:chOff x="680803" y="2064174"/>
            <a:chExt cx="3337773" cy="3022981"/>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13" name="Rectangle 12"/>
            <p:cNvSpPr/>
            <p:nvPr/>
          </p:nvSpPr>
          <p:spPr>
            <a:xfrm>
              <a:off x="680803" y="2852389"/>
              <a:ext cx="3337773" cy="1569660"/>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Fake</a:t>
              </a:r>
            </a:p>
            <a:p>
              <a:pPr algn="ctr"/>
              <a:r>
                <a:rPr lang="en-GB" sz="4800" dirty="0" smtClean="0">
                  <a:latin typeface="Heebo Light" panose="00000400000000000000" pitchFamily="2" charset="-79"/>
                  <a:cs typeface="Heebo Light" panose="00000400000000000000" pitchFamily="2" charset="-79"/>
                </a:rPr>
                <a:t>Information</a:t>
              </a:r>
              <a:endParaRPr lang="en-GB" sz="4800" dirty="0">
                <a:latin typeface="Heebo Light" panose="00000400000000000000" pitchFamily="2" charset="-79"/>
                <a:cs typeface="Heebo Light" panose="00000400000000000000" pitchFamily="2" charset="-79"/>
              </a:endParaRPr>
            </a:p>
          </p:txBody>
        </p:sp>
      </p:grpSp>
    </p:spTree>
    <p:extLst>
      <p:ext uri="{BB962C8B-B14F-4D97-AF65-F5344CB8AC3E}">
        <p14:creationId xmlns:p14="http://schemas.microsoft.com/office/powerpoint/2010/main" xmlns="" val="782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Brand transparency – HOW?</a:t>
            </a:r>
            <a:endParaRPr lang="en-GB" b="1" dirty="0">
              <a:latin typeface="Arial" panose="020B0604020202020204" pitchFamily="34" charset="0"/>
              <a:cs typeface="Arial" panose="020B0604020202020204" pitchFamily="34" charset="0"/>
            </a:endParaRPr>
          </a:p>
        </p:txBody>
      </p:sp>
      <p:grpSp>
        <p:nvGrpSpPr>
          <p:cNvPr id="7" name="Group 6"/>
          <p:cNvGrpSpPr/>
          <p:nvPr/>
        </p:nvGrpSpPr>
        <p:grpSpPr>
          <a:xfrm>
            <a:off x="502132" y="2064174"/>
            <a:ext cx="3682419" cy="3022981"/>
            <a:chOff x="502132" y="2064174"/>
            <a:chExt cx="3682419" cy="3022981"/>
          </a:xfrm>
        </p:grpSpPr>
        <p:pic>
          <p:nvPicPr>
            <p:cNvPr id="5" name="Picture 4"/>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6200"/>
                      </a14:imgEffect>
                    </a14:imgLayer>
                  </a14:imgProps>
                </a:ex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6" name="Rectangle 5"/>
            <p:cNvSpPr/>
            <p:nvPr/>
          </p:nvSpPr>
          <p:spPr>
            <a:xfrm>
              <a:off x="502132" y="3190941"/>
              <a:ext cx="3682419" cy="769441"/>
            </a:xfrm>
            <a:prstGeom prst="rect">
              <a:avLst/>
            </a:prstGeom>
          </p:spPr>
          <p:txBody>
            <a:bodyPr wrap="none">
              <a:spAutoFit/>
            </a:bodyPr>
            <a:lstStyle/>
            <a:p>
              <a:pPr algn="ctr"/>
              <a:r>
                <a:rPr lang="en-GB" sz="4400" dirty="0" smtClean="0">
                  <a:latin typeface="Heebo Light" panose="00000400000000000000" pitchFamily="2" charset="-79"/>
                  <a:cs typeface="Heebo Light" panose="00000400000000000000" pitchFamily="2" charset="-79"/>
                </a:rPr>
                <a:t>Communicate</a:t>
              </a:r>
              <a:endParaRPr lang="en-GB" sz="4400" dirty="0">
                <a:latin typeface="Heebo Light" panose="00000400000000000000" pitchFamily="2" charset="-79"/>
                <a:cs typeface="Heebo Light" panose="00000400000000000000" pitchFamily="2" charset="-79"/>
              </a:endParaRPr>
            </a:p>
          </p:txBody>
        </p:sp>
      </p:grpSp>
      <p:grpSp>
        <p:nvGrpSpPr>
          <p:cNvPr id="8" name="Group 7"/>
          <p:cNvGrpSpPr/>
          <p:nvPr/>
        </p:nvGrpSpPr>
        <p:grpSpPr>
          <a:xfrm>
            <a:off x="4488990" y="2064172"/>
            <a:ext cx="3703258" cy="3022981"/>
            <a:chOff x="498063" y="2064174"/>
            <a:chExt cx="3703258" cy="3022981"/>
          </a:xfrm>
        </p:grpSpPr>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10" name="Rectangle 9"/>
            <p:cNvSpPr/>
            <p:nvPr/>
          </p:nvSpPr>
          <p:spPr>
            <a:xfrm>
              <a:off x="498063" y="2852389"/>
              <a:ext cx="3703258" cy="1446550"/>
            </a:xfrm>
            <a:prstGeom prst="rect">
              <a:avLst/>
            </a:prstGeom>
          </p:spPr>
          <p:txBody>
            <a:bodyPr wrap="none">
              <a:spAutoFit/>
            </a:bodyPr>
            <a:lstStyle/>
            <a:p>
              <a:pPr algn="ctr"/>
              <a:r>
                <a:rPr lang="en-GB" sz="4400" dirty="0" smtClean="0">
                  <a:latin typeface="Heebo Light" panose="00000400000000000000" pitchFamily="2" charset="-79"/>
                  <a:cs typeface="Heebo Light" panose="00000400000000000000" pitchFamily="2" charset="-79"/>
                </a:rPr>
                <a:t>No to </a:t>
              </a:r>
            </a:p>
            <a:p>
              <a:pPr algn="ctr"/>
              <a:r>
                <a:rPr lang="en-GB" sz="4400" dirty="0" smtClean="0">
                  <a:latin typeface="Heebo Light" panose="00000400000000000000" pitchFamily="2" charset="-79"/>
                  <a:cs typeface="Heebo Light" panose="00000400000000000000" pitchFamily="2" charset="-79"/>
                </a:rPr>
                <a:t>‘No Comment’</a:t>
              </a:r>
              <a:endParaRPr lang="en-GB" sz="4400" dirty="0">
                <a:latin typeface="Heebo Light" panose="00000400000000000000" pitchFamily="2" charset="-79"/>
                <a:cs typeface="Heebo Light" panose="00000400000000000000" pitchFamily="2" charset="-79"/>
              </a:endParaRPr>
            </a:p>
          </p:txBody>
        </p:sp>
      </p:grpSp>
      <p:grpSp>
        <p:nvGrpSpPr>
          <p:cNvPr id="11" name="Group 10"/>
          <p:cNvGrpSpPr/>
          <p:nvPr/>
        </p:nvGrpSpPr>
        <p:grpSpPr>
          <a:xfrm>
            <a:off x="8820052" y="2064172"/>
            <a:ext cx="3022981" cy="3022981"/>
            <a:chOff x="838200" y="2064174"/>
            <a:chExt cx="3022981" cy="3022981"/>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2064174"/>
              <a:ext cx="3022981" cy="3022981"/>
            </a:xfrm>
            <a:prstGeom prst="rect">
              <a:avLst/>
            </a:prstGeom>
          </p:spPr>
        </p:pic>
        <p:sp>
          <p:nvSpPr>
            <p:cNvPr id="13" name="Rectangle 12"/>
            <p:cNvSpPr/>
            <p:nvPr/>
          </p:nvSpPr>
          <p:spPr>
            <a:xfrm>
              <a:off x="922857" y="2729277"/>
              <a:ext cx="2853666" cy="1692771"/>
            </a:xfrm>
            <a:prstGeom prst="rect">
              <a:avLst/>
            </a:prstGeom>
          </p:spPr>
          <p:txBody>
            <a:bodyPr wrap="none">
              <a:spAutoFit/>
            </a:bodyPr>
            <a:lstStyle/>
            <a:p>
              <a:pPr algn="ctr"/>
              <a:r>
                <a:rPr lang="en-GB" sz="4400" dirty="0">
                  <a:latin typeface="Heebo Light" panose="00000400000000000000" pitchFamily="2" charset="-79"/>
                  <a:cs typeface="Heebo Light" panose="00000400000000000000" pitchFamily="2" charset="-79"/>
                </a:rPr>
                <a:t>Provide </a:t>
              </a:r>
            </a:p>
            <a:p>
              <a:pPr algn="ctr"/>
              <a:r>
                <a:rPr lang="en-GB" sz="6000" dirty="0">
                  <a:latin typeface="Heebo Light" panose="00000400000000000000" pitchFamily="2" charset="-79"/>
                  <a:cs typeface="Heebo Light" panose="00000400000000000000" pitchFamily="2" charset="-79"/>
                </a:rPr>
                <a:t>Content</a:t>
              </a:r>
            </a:p>
          </p:txBody>
        </p:sp>
      </p:grpSp>
    </p:spTree>
    <p:extLst>
      <p:ext uri="{BB962C8B-B14F-4D97-AF65-F5344CB8AC3E}">
        <p14:creationId xmlns:p14="http://schemas.microsoft.com/office/powerpoint/2010/main" xmlns="" val="3901366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19364" y="2057633"/>
            <a:ext cx="11274162" cy="3079410"/>
            <a:chOff x="505064" y="2155604"/>
            <a:chExt cx="11274162" cy="3079410"/>
          </a:xfrm>
        </p:grpSpPr>
        <p:grpSp>
          <p:nvGrpSpPr>
            <p:cNvPr id="29" name="Group 28"/>
            <p:cNvGrpSpPr/>
            <p:nvPr/>
          </p:nvGrpSpPr>
          <p:grpSpPr>
            <a:xfrm>
              <a:off x="3230537" y="2155605"/>
              <a:ext cx="3022981" cy="3022981"/>
              <a:chOff x="4905885" y="770696"/>
              <a:chExt cx="3022981" cy="3022981"/>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5885" y="770696"/>
                <a:ext cx="3022981" cy="3022981"/>
              </a:xfrm>
              <a:prstGeom prst="rect">
                <a:avLst/>
              </a:prstGeom>
            </p:spPr>
          </p:pic>
          <p:sp>
            <p:nvSpPr>
              <p:cNvPr id="21" name="Rectangle 20"/>
              <p:cNvSpPr/>
              <p:nvPr/>
            </p:nvSpPr>
            <p:spPr>
              <a:xfrm>
                <a:off x="5182788" y="1923114"/>
                <a:ext cx="2501006" cy="830997"/>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EARNED</a:t>
                </a:r>
                <a:endParaRPr lang="en-GB" sz="4800" dirty="0">
                  <a:latin typeface="Heebo Light" panose="00000400000000000000" pitchFamily="2" charset="-79"/>
                  <a:cs typeface="Heebo Light" panose="00000400000000000000" pitchFamily="2" charset="-79"/>
                </a:endParaRPr>
              </a:p>
            </p:txBody>
          </p:sp>
        </p:grpSp>
        <p:grpSp>
          <p:nvGrpSpPr>
            <p:cNvPr id="26" name="Group 25"/>
            <p:cNvGrpSpPr/>
            <p:nvPr/>
          </p:nvGrpSpPr>
          <p:grpSpPr>
            <a:xfrm>
              <a:off x="505064" y="2155607"/>
              <a:ext cx="3022981" cy="3022981"/>
              <a:chOff x="2963538" y="1915091"/>
              <a:chExt cx="3022981" cy="3022981"/>
            </a:xfrm>
          </p:grpSpPr>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3538" y="1915091"/>
                <a:ext cx="3022981" cy="3022981"/>
              </a:xfrm>
              <a:prstGeom prst="rect">
                <a:avLst/>
              </a:prstGeom>
            </p:spPr>
          </p:pic>
          <p:sp>
            <p:nvSpPr>
              <p:cNvPr id="22" name="Rectangle 21"/>
              <p:cNvSpPr/>
              <p:nvPr/>
            </p:nvSpPr>
            <p:spPr>
              <a:xfrm>
                <a:off x="3717449" y="3067510"/>
                <a:ext cx="1515158" cy="830997"/>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PAID</a:t>
                </a:r>
                <a:endParaRPr lang="en-GB" sz="4800" dirty="0">
                  <a:latin typeface="Heebo Light" panose="00000400000000000000" pitchFamily="2" charset="-79"/>
                  <a:cs typeface="Heebo Light" panose="00000400000000000000" pitchFamily="2" charset="-79"/>
                </a:endParaRPr>
              </a:p>
            </p:txBody>
          </p:sp>
        </p:grpSp>
        <p:grpSp>
          <p:nvGrpSpPr>
            <p:cNvPr id="28" name="Group 27"/>
            <p:cNvGrpSpPr/>
            <p:nvPr/>
          </p:nvGrpSpPr>
          <p:grpSpPr>
            <a:xfrm>
              <a:off x="5987840" y="2212033"/>
              <a:ext cx="3022981" cy="3022981"/>
              <a:chOff x="6749480" y="2053511"/>
              <a:chExt cx="3022981" cy="3022981"/>
            </a:xfrm>
          </p:grpSpPr>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9480" y="2053511"/>
                <a:ext cx="3022981" cy="3022981"/>
              </a:xfrm>
              <a:prstGeom prst="rect">
                <a:avLst/>
              </a:prstGeom>
            </p:spPr>
          </p:pic>
          <p:sp>
            <p:nvSpPr>
              <p:cNvPr id="23" name="Rectangle 22"/>
              <p:cNvSpPr/>
              <p:nvPr/>
            </p:nvSpPr>
            <p:spPr>
              <a:xfrm>
                <a:off x="7004055" y="3149502"/>
                <a:ext cx="2513830" cy="830997"/>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SHARED</a:t>
                </a:r>
                <a:endParaRPr lang="en-GB" sz="4800" dirty="0">
                  <a:latin typeface="Heebo Light" panose="00000400000000000000" pitchFamily="2" charset="-79"/>
                  <a:cs typeface="Heebo Light" panose="00000400000000000000" pitchFamily="2" charset="-79"/>
                </a:endParaRPr>
              </a:p>
            </p:txBody>
          </p:sp>
        </p:grpSp>
        <p:grpSp>
          <p:nvGrpSpPr>
            <p:cNvPr id="27" name="Group 26"/>
            <p:cNvGrpSpPr/>
            <p:nvPr/>
          </p:nvGrpSpPr>
          <p:grpSpPr>
            <a:xfrm>
              <a:off x="8756245" y="2155604"/>
              <a:ext cx="3022981" cy="3022981"/>
              <a:chOff x="4808584" y="3618112"/>
              <a:chExt cx="3022981" cy="3022981"/>
            </a:xfrm>
          </p:grpSpPr>
          <p:pic>
            <p:nvPicPr>
              <p:cNvPr id="20"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8584" y="3618112"/>
                <a:ext cx="3022981" cy="3022981"/>
              </a:xfrm>
              <a:prstGeom prst="rect">
                <a:avLst/>
              </a:prstGeom>
            </p:spPr>
          </p:pic>
          <p:sp>
            <p:nvSpPr>
              <p:cNvPr id="24" name="Rectangle 23"/>
              <p:cNvSpPr/>
              <p:nvPr/>
            </p:nvSpPr>
            <p:spPr>
              <a:xfrm>
                <a:off x="5190146" y="4785576"/>
                <a:ext cx="2343911" cy="830997"/>
              </a:xfrm>
              <a:prstGeom prst="rect">
                <a:avLst/>
              </a:prstGeom>
            </p:spPr>
            <p:txBody>
              <a:bodyPr wrap="none">
                <a:spAutoFit/>
              </a:bodyPr>
              <a:lstStyle/>
              <a:p>
                <a:pPr algn="ctr"/>
                <a:r>
                  <a:rPr lang="en-GB" sz="4800" dirty="0" smtClean="0">
                    <a:latin typeface="Heebo Light" panose="00000400000000000000" pitchFamily="2" charset="-79"/>
                    <a:cs typeface="Heebo Light" panose="00000400000000000000" pitchFamily="2" charset="-79"/>
                  </a:rPr>
                  <a:t>OWNED</a:t>
                </a:r>
                <a:endParaRPr lang="en-GB" sz="4800" dirty="0">
                  <a:latin typeface="Heebo Light" panose="00000400000000000000" pitchFamily="2" charset="-79"/>
                  <a:cs typeface="Heebo Light" panose="00000400000000000000" pitchFamily="2" charset="-79"/>
                </a:endParaRPr>
              </a:p>
            </p:txBody>
          </p:sp>
        </p:grpSp>
      </p:grpSp>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Brands are becoming publishers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9511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9365" y="1547147"/>
            <a:ext cx="5112753" cy="1569660"/>
            <a:chOff x="2963539" y="1848601"/>
            <a:chExt cx="5112753" cy="1569660"/>
          </a:xfrm>
        </p:grpSpPr>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3539" y="1882434"/>
              <a:ext cx="1436678" cy="1436678"/>
            </a:xfrm>
            <a:prstGeom prst="rect">
              <a:avLst/>
            </a:prstGeom>
          </p:spPr>
        </p:pic>
        <p:sp>
          <p:nvSpPr>
            <p:cNvPr id="22" name="Rectangle 21"/>
            <p:cNvSpPr/>
            <p:nvPr/>
          </p:nvSpPr>
          <p:spPr>
            <a:xfrm>
              <a:off x="4432346" y="1848601"/>
              <a:ext cx="3643946" cy="1569660"/>
            </a:xfrm>
            <a:prstGeom prst="rect">
              <a:avLst/>
            </a:prstGeom>
          </p:spPr>
          <p:txBody>
            <a:bodyPr wrap="none">
              <a:spAutoFit/>
            </a:bodyPr>
            <a:lstStyle/>
            <a:p>
              <a:r>
                <a:rPr lang="en-GB" sz="4800" dirty="0" smtClean="0">
                  <a:latin typeface="Heebo Light" panose="00000400000000000000" pitchFamily="2" charset="-79"/>
                  <a:cs typeface="Heebo Light" panose="00000400000000000000" pitchFamily="2" charset="-79"/>
                </a:rPr>
                <a:t>ONLINE </a:t>
              </a:r>
            </a:p>
            <a:p>
              <a:r>
                <a:rPr lang="en-GB" sz="4800" dirty="0" smtClean="0">
                  <a:latin typeface="Heebo Light" panose="00000400000000000000" pitchFamily="2" charset="-79"/>
                  <a:cs typeface="Heebo Light" panose="00000400000000000000" pitchFamily="2" charset="-79"/>
                </a:rPr>
                <a:t>NEWSROOM</a:t>
              </a:r>
              <a:endParaRPr lang="en-GB" sz="4800" dirty="0">
                <a:latin typeface="Heebo Light" panose="00000400000000000000" pitchFamily="2" charset="-79"/>
                <a:cs typeface="Heebo Light" panose="00000400000000000000" pitchFamily="2" charset="-79"/>
              </a:endParaRPr>
            </a:p>
          </p:txBody>
        </p:sp>
      </p:grpSp>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Brand are becoming publishers</a:t>
            </a:r>
            <a:endParaRPr lang="en-GB" b="1" dirty="0">
              <a:latin typeface="Arial" panose="020B0604020202020204" pitchFamily="34" charset="0"/>
              <a:cs typeface="Arial" panose="020B0604020202020204" pitchFamily="34" charset="0"/>
            </a:endParaRPr>
          </a:p>
        </p:txBody>
      </p:sp>
      <p:grpSp>
        <p:nvGrpSpPr>
          <p:cNvPr id="2" name="Group 1"/>
          <p:cNvGrpSpPr/>
          <p:nvPr/>
        </p:nvGrpSpPr>
        <p:grpSpPr>
          <a:xfrm>
            <a:off x="6550325" y="1545261"/>
            <a:ext cx="5641675" cy="1569660"/>
            <a:chOff x="6486237" y="2024979"/>
            <a:chExt cx="5641675" cy="1569660"/>
          </a:xfrm>
        </p:grpSpPr>
        <p:sp>
          <p:nvSpPr>
            <p:cNvPr id="17" name="Rectangle 16"/>
            <p:cNvSpPr/>
            <p:nvPr/>
          </p:nvSpPr>
          <p:spPr>
            <a:xfrm>
              <a:off x="7922915" y="2024979"/>
              <a:ext cx="4204997" cy="1569660"/>
            </a:xfrm>
            <a:prstGeom prst="rect">
              <a:avLst/>
            </a:prstGeom>
          </p:spPr>
          <p:txBody>
            <a:bodyPr wrap="none">
              <a:spAutoFit/>
            </a:bodyPr>
            <a:lstStyle/>
            <a:p>
              <a:r>
                <a:rPr lang="en-GB" sz="4800" dirty="0" smtClean="0">
                  <a:latin typeface="Heebo Light" panose="00000400000000000000" pitchFamily="2" charset="-79"/>
                  <a:cs typeface="Heebo Light" panose="00000400000000000000" pitchFamily="2" charset="-79"/>
                </a:rPr>
                <a:t>NEWS</a:t>
              </a:r>
            </a:p>
            <a:p>
              <a:r>
                <a:rPr lang="en-GB" sz="4800" dirty="0" smtClean="0">
                  <a:latin typeface="Heebo Light" panose="00000400000000000000" pitchFamily="2" charset="-79"/>
                  <a:cs typeface="Heebo Light" panose="00000400000000000000" pitchFamily="2" charset="-79"/>
                </a:rPr>
                <a:t>DISTRIBUTION</a:t>
              </a:r>
              <a:endParaRPr lang="en-GB" sz="4800" dirty="0">
                <a:latin typeface="Heebo Light" panose="00000400000000000000" pitchFamily="2" charset="-79"/>
                <a:cs typeface="Heebo Light" panose="00000400000000000000" pitchFamily="2" charset="-79"/>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237" y="2077496"/>
              <a:ext cx="1436678" cy="1436678"/>
            </a:xfrm>
            <a:prstGeom prst="rect">
              <a:avLst/>
            </a:prstGeom>
          </p:spPr>
        </p:pic>
      </p:grpSp>
      <p:grpSp>
        <p:nvGrpSpPr>
          <p:cNvPr id="3" name="Group 2"/>
          <p:cNvGrpSpPr/>
          <p:nvPr/>
        </p:nvGrpSpPr>
        <p:grpSpPr>
          <a:xfrm>
            <a:off x="6550325" y="4912414"/>
            <a:ext cx="5064663" cy="1569660"/>
            <a:chOff x="619365" y="4347903"/>
            <a:chExt cx="5064663" cy="1569660"/>
          </a:xfrm>
        </p:grpSpPr>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9365" y="4381736"/>
              <a:ext cx="1436678" cy="1436678"/>
            </a:xfrm>
            <a:prstGeom prst="rect">
              <a:avLst/>
            </a:prstGeom>
          </p:spPr>
        </p:pic>
        <p:sp>
          <p:nvSpPr>
            <p:cNvPr id="32" name="Rectangle 31"/>
            <p:cNvSpPr/>
            <p:nvPr/>
          </p:nvSpPr>
          <p:spPr>
            <a:xfrm>
              <a:off x="2088172" y="4347903"/>
              <a:ext cx="3595856" cy="1569660"/>
            </a:xfrm>
            <a:prstGeom prst="rect">
              <a:avLst/>
            </a:prstGeom>
          </p:spPr>
          <p:txBody>
            <a:bodyPr wrap="none">
              <a:spAutoFit/>
            </a:bodyPr>
            <a:lstStyle/>
            <a:p>
              <a:r>
                <a:rPr lang="en-GB" sz="4800" dirty="0" smtClean="0">
                  <a:latin typeface="Heebo Light" panose="00000400000000000000" pitchFamily="2" charset="-79"/>
                  <a:cs typeface="Heebo Light" panose="00000400000000000000" pitchFamily="2" charset="-79"/>
                </a:rPr>
                <a:t>LIVE </a:t>
              </a:r>
            </a:p>
            <a:p>
              <a:r>
                <a:rPr lang="en-GB" sz="4800" dirty="0" smtClean="0">
                  <a:latin typeface="Heebo Light" panose="00000400000000000000" pitchFamily="2" charset="-79"/>
                  <a:cs typeface="Heebo Light" panose="00000400000000000000" pitchFamily="2" charset="-79"/>
                </a:rPr>
                <a:t>STREAMING</a:t>
              </a:r>
              <a:endParaRPr lang="en-GB" sz="4800" dirty="0">
                <a:latin typeface="Heebo Light" panose="00000400000000000000" pitchFamily="2" charset="-79"/>
                <a:cs typeface="Heebo Light" panose="00000400000000000000" pitchFamily="2" charset="-79"/>
              </a:endParaRPr>
            </a:p>
          </p:txBody>
        </p:sp>
      </p:grpSp>
      <p:grpSp>
        <p:nvGrpSpPr>
          <p:cNvPr id="4" name="Group 3"/>
          <p:cNvGrpSpPr/>
          <p:nvPr/>
        </p:nvGrpSpPr>
        <p:grpSpPr>
          <a:xfrm>
            <a:off x="619365" y="4912414"/>
            <a:ext cx="3706920" cy="1569660"/>
            <a:chOff x="6486237" y="4347903"/>
            <a:chExt cx="3706920" cy="1569660"/>
          </a:xfrm>
        </p:grpSpPr>
        <p:pic>
          <p:nvPicPr>
            <p:cNvPr id="33" name="Picture 3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237" y="4381736"/>
              <a:ext cx="1436678" cy="1436678"/>
            </a:xfrm>
            <a:prstGeom prst="rect">
              <a:avLst/>
            </a:prstGeom>
          </p:spPr>
        </p:pic>
        <p:sp>
          <p:nvSpPr>
            <p:cNvPr id="34" name="Rectangle 33"/>
            <p:cNvSpPr/>
            <p:nvPr/>
          </p:nvSpPr>
          <p:spPr>
            <a:xfrm>
              <a:off x="7955044" y="4347903"/>
              <a:ext cx="2238113" cy="1569660"/>
            </a:xfrm>
            <a:prstGeom prst="rect">
              <a:avLst/>
            </a:prstGeom>
          </p:spPr>
          <p:txBody>
            <a:bodyPr wrap="none">
              <a:spAutoFit/>
            </a:bodyPr>
            <a:lstStyle/>
            <a:p>
              <a:r>
                <a:rPr lang="en-GB" sz="4800" dirty="0" smtClean="0">
                  <a:latin typeface="Heebo Light" panose="00000400000000000000" pitchFamily="2" charset="-79"/>
                  <a:cs typeface="Heebo Light" panose="00000400000000000000" pitchFamily="2" charset="-79"/>
                </a:rPr>
                <a:t>SOCIAL</a:t>
              </a:r>
            </a:p>
            <a:p>
              <a:r>
                <a:rPr lang="en-GB" sz="4800" dirty="0" smtClean="0">
                  <a:latin typeface="Heebo Light" panose="00000400000000000000" pitchFamily="2" charset="-79"/>
                  <a:cs typeface="Heebo Light" panose="00000400000000000000" pitchFamily="2" charset="-79"/>
                </a:rPr>
                <a:t>MEDIA</a:t>
              </a:r>
              <a:endParaRPr lang="en-GB" sz="4800" dirty="0">
                <a:latin typeface="Heebo Light" panose="00000400000000000000" pitchFamily="2" charset="-79"/>
                <a:cs typeface="Heebo Light" panose="00000400000000000000" pitchFamily="2" charset="-79"/>
              </a:endParaRPr>
            </a:p>
          </p:txBody>
        </p:sp>
      </p:grpSp>
      <p:grpSp>
        <p:nvGrpSpPr>
          <p:cNvPr id="15" name="Group 14"/>
          <p:cNvGrpSpPr/>
          <p:nvPr/>
        </p:nvGrpSpPr>
        <p:grpSpPr>
          <a:xfrm>
            <a:off x="4017171" y="3342403"/>
            <a:ext cx="3429893" cy="1436678"/>
            <a:chOff x="2963539" y="1882434"/>
            <a:chExt cx="3429893" cy="1436678"/>
          </a:xfrm>
        </p:grpSpPr>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3539" y="1882434"/>
              <a:ext cx="1436678" cy="1436678"/>
            </a:xfrm>
            <a:prstGeom prst="rect">
              <a:avLst/>
            </a:prstGeom>
          </p:spPr>
        </p:pic>
        <p:sp>
          <p:nvSpPr>
            <p:cNvPr id="20" name="Rectangle 19"/>
            <p:cNvSpPr/>
            <p:nvPr/>
          </p:nvSpPr>
          <p:spPr>
            <a:xfrm>
              <a:off x="4495155" y="2273906"/>
              <a:ext cx="1898277" cy="830997"/>
            </a:xfrm>
            <a:prstGeom prst="rect">
              <a:avLst/>
            </a:prstGeom>
          </p:spPr>
          <p:txBody>
            <a:bodyPr wrap="none">
              <a:spAutoFit/>
            </a:bodyPr>
            <a:lstStyle/>
            <a:p>
              <a:r>
                <a:rPr lang="en-GB" sz="4800" dirty="0" smtClean="0">
                  <a:latin typeface="Heebo Light" panose="00000400000000000000" pitchFamily="2" charset="-79"/>
                  <a:cs typeface="Heebo Light" panose="00000400000000000000" pitchFamily="2" charset="-79"/>
                </a:rPr>
                <a:t>VIDEO</a:t>
              </a:r>
              <a:endParaRPr lang="en-GB" sz="4800" dirty="0">
                <a:latin typeface="Heebo Light" panose="00000400000000000000" pitchFamily="2" charset="-79"/>
                <a:cs typeface="Heebo Light" panose="00000400000000000000" pitchFamily="2" charset="-79"/>
              </a:endParaRPr>
            </a:p>
          </p:txBody>
        </p:sp>
      </p:grpSp>
    </p:spTree>
    <p:extLst>
      <p:ext uri="{BB962C8B-B14F-4D97-AF65-F5344CB8AC3E}">
        <p14:creationId xmlns:p14="http://schemas.microsoft.com/office/powerpoint/2010/main" xmlns="" val="411591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UEFA</a:t>
            </a:r>
            <a:endParaRPr lang="en-GB"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1187" y="1387450"/>
            <a:ext cx="6774237" cy="4489463"/>
          </a:xfrm>
          <a:prstGeom prst="rect">
            <a:avLst/>
          </a:prstGeom>
        </p:spPr>
      </p:pic>
      <p:grpSp>
        <p:nvGrpSpPr>
          <p:cNvPr id="15" name="Group 14"/>
          <p:cNvGrpSpPr/>
          <p:nvPr/>
        </p:nvGrpSpPr>
        <p:grpSpPr>
          <a:xfrm>
            <a:off x="576943" y="1997752"/>
            <a:ext cx="4316425" cy="3879161"/>
            <a:chOff x="838201" y="2291232"/>
            <a:chExt cx="4316425" cy="3879161"/>
          </a:xfrm>
        </p:grpSpPr>
        <p:grpSp>
          <p:nvGrpSpPr>
            <p:cNvPr id="5" name="Group 4"/>
            <p:cNvGrpSpPr/>
            <p:nvPr/>
          </p:nvGrpSpPr>
          <p:grpSpPr>
            <a:xfrm>
              <a:off x="838201" y="2291232"/>
              <a:ext cx="4090402" cy="954107"/>
              <a:chOff x="838201" y="2291232"/>
              <a:chExt cx="4090402" cy="954107"/>
            </a:xfrm>
          </p:grpSpPr>
          <p:sp>
            <p:nvSpPr>
              <p:cNvPr id="7" name="Rectangle 6"/>
              <p:cNvSpPr/>
              <p:nvPr/>
            </p:nvSpPr>
            <p:spPr>
              <a:xfrm>
                <a:off x="1712658" y="2291232"/>
                <a:ext cx="3215945"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OPEN NEWSROOM</a:t>
                </a:r>
              </a:p>
              <a:p>
                <a:r>
                  <a:rPr lang="en-GB" sz="2800" dirty="0" smtClean="0">
                    <a:latin typeface="Heebo Light" panose="00000400000000000000" pitchFamily="2" charset="-79"/>
                    <a:cs typeface="Heebo Light" panose="00000400000000000000" pitchFamily="2" charset="-79"/>
                  </a:rPr>
                  <a:t>TO ALL</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1" y="2323890"/>
                <a:ext cx="787895" cy="791255"/>
              </a:xfrm>
              <a:prstGeom prst="rect">
                <a:avLst/>
              </a:prstGeom>
            </p:spPr>
          </p:pic>
        </p:grpSp>
        <p:grpSp>
          <p:nvGrpSpPr>
            <p:cNvPr id="13" name="Group 12"/>
            <p:cNvGrpSpPr/>
            <p:nvPr/>
          </p:nvGrpSpPr>
          <p:grpSpPr>
            <a:xfrm>
              <a:off x="838201" y="3672333"/>
              <a:ext cx="4316425" cy="954107"/>
              <a:chOff x="838201" y="3672333"/>
              <a:chExt cx="4316425" cy="954107"/>
            </a:xfrm>
          </p:grpSpPr>
          <p:sp>
            <p:nvSpPr>
              <p:cNvPr id="9" name="Rectangle 8"/>
              <p:cNvSpPr/>
              <p:nvPr/>
            </p:nvSpPr>
            <p:spPr>
              <a:xfrm>
                <a:off x="1712658" y="3672333"/>
                <a:ext cx="3441968"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CONTENT </a:t>
                </a:r>
              </a:p>
              <a:p>
                <a:r>
                  <a:rPr lang="en-GB" sz="2800" dirty="0" smtClean="0">
                    <a:latin typeface="Heebo Light" panose="00000400000000000000" pitchFamily="2" charset="-79"/>
                    <a:cs typeface="Heebo Light" panose="00000400000000000000" pitchFamily="2" charset="-79"/>
                  </a:rPr>
                  <a:t>EASILY ACCESSIBLE</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1" y="3704991"/>
                <a:ext cx="787895" cy="791255"/>
              </a:xfrm>
              <a:prstGeom prst="rect">
                <a:avLst/>
              </a:prstGeom>
            </p:spPr>
          </p:pic>
        </p:grpSp>
        <p:grpSp>
          <p:nvGrpSpPr>
            <p:cNvPr id="14" name="Group 13"/>
            <p:cNvGrpSpPr/>
            <p:nvPr/>
          </p:nvGrpSpPr>
          <p:grpSpPr>
            <a:xfrm>
              <a:off x="838201" y="5216286"/>
              <a:ext cx="3575838" cy="954107"/>
              <a:chOff x="838201" y="5216286"/>
              <a:chExt cx="3575838" cy="954107"/>
            </a:xfrm>
          </p:grpSpPr>
          <p:sp>
            <p:nvSpPr>
              <p:cNvPr id="11" name="Rectangle 10"/>
              <p:cNvSpPr/>
              <p:nvPr/>
            </p:nvSpPr>
            <p:spPr>
              <a:xfrm>
                <a:off x="1712658" y="5216286"/>
                <a:ext cx="2701381"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ACROSS </a:t>
                </a:r>
              </a:p>
              <a:p>
                <a:r>
                  <a:rPr lang="en-GB" sz="2800" dirty="0" smtClean="0">
                    <a:latin typeface="Heebo Light" panose="00000400000000000000" pitchFamily="2" charset="-79"/>
                    <a:cs typeface="Heebo Light" panose="00000400000000000000" pitchFamily="2" charset="-79"/>
                  </a:rPr>
                  <a:t>ALL CHANNELS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1" y="5248944"/>
                <a:ext cx="787895" cy="791255"/>
              </a:xfrm>
              <a:prstGeom prst="rect">
                <a:avLst/>
              </a:prstGeom>
            </p:spPr>
          </p:pic>
        </p:grpSp>
      </p:grpSp>
    </p:spTree>
    <p:extLst>
      <p:ext uri="{BB962C8B-B14F-4D97-AF65-F5344CB8AC3E}">
        <p14:creationId xmlns:p14="http://schemas.microsoft.com/office/powerpoint/2010/main" xmlns="" val="77797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PwC</a:t>
            </a:r>
            <a:endParaRPr lang="en-GB"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8379" y="169400"/>
            <a:ext cx="4938453" cy="6492875"/>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838200" y="2323890"/>
            <a:ext cx="4176965" cy="2568821"/>
            <a:chOff x="838199" y="1556447"/>
            <a:chExt cx="4176965" cy="2568821"/>
          </a:xfrm>
        </p:grpSpPr>
        <p:grpSp>
          <p:nvGrpSpPr>
            <p:cNvPr id="32" name="Group 31"/>
            <p:cNvGrpSpPr/>
            <p:nvPr/>
          </p:nvGrpSpPr>
          <p:grpSpPr>
            <a:xfrm>
              <a:off x="838200" y="1556447"/>
              <a:ext cx="4176964" cy="791255"/>
              <a:chOff x="6632092" y="2223351"/>
              <a:chExt cx="4194775" cy="791255"/>
            </a:xfrm>
          </p:grpSpPr>
          <p:sp>
            <p:nvSpPr>
              <p:cNvPr id="33" name="Rectangle 32"/>
              <p:cNvSpPr/>
              <p:nvPr/>
            </p:nvSpPr>
            <p:spPr>
              <a:xfrm>
                <a:off x="7423347" y="2406354"/>
                <a:ext cx="3403520" cy="523220"/>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OPEN LIVE STREAM</a:t>
                </a:r>
                <a:endParaRPr lang="en-GB" sz="2800" dirty="0">
                  <a:latin typeface="Heebo Light" panose="00000400000000000000" pitchFamily="2" charset="-79"/>
                  <a:cs typeface="Heebo Light" panose="00000400000000000000" pitchFamily="2" charset="-79"/>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2092" y="2223351"/>
                <a:ext cx="791255" cy="791255"/>
              </a:xfrm>
              <a:prstGeom prst="rect">
                <a:avLst/>
              </a:prstGeom>
            </p:spPr>
          </p:pic>
        </p:grpSp>
        <p:grpSp>
          <p:nvGrpSpPr>
            <p:cNvPr id="40" name="Group 39"/>
            <p:cNvGrpSpPr/>
            <p:nvPr/>
          </p:nvGrpSpPr>
          <p:grpSpPr>
            <a:xfrm>
              <a:off x="838199" y="2432734"/>
              <a:ext cx="3724918" cy="791255"/>
              <a:chOff x="6632092" y="2223351"/>
              <a:chExt cx="3740801" cy="791255"/>
            </a:xfrm>
          </p:grpSpPr>
          <p:sp>
            <p:nvSpPr>
              <p:cNvPr id="41" name="Rectangle 40"/>
              <p:cNvSpPr/>
              <p:nvPr/>
            </p:nvSpPr>
            <p:spPr>
              <a:xfrm>
                <a:off x="7423347" y="2406354"/>
                <a:ext cx="2949546" cy="523220"/>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OPEN TO PUBLIC</a:t>
                </a:r>
                <a:endParaRPr lang="en-GB" sz="2800" dirty="0">
                  <a:latin typeface="Heebo Light" panose="00000400000000000000" pitchFamily="2" charset="-79"/>
                  <a:cs typeface="Heebo Light" panose="00000400000000000000" pitchFamily="2" charset="-79"/>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2092" y="2223351"/>
                <a:ext cx="791255" cy="791255"/>
              </a:xfrm>
              <a:prstGeom prst="rect">
                <a:avLst/>
              </a:prstGeom>
            </p:spPr>
          </p:pic>
        </p:grpSp>
        <p:grpSp>
          <p:nvGrpSpPr>
            <p:cNvPr id="44" name="Group 43"/>
            <p:cNvGrpSpPr/>
            <p:nvPr/>
          </p:nvGrpSpPr>
          <p:grpSpPr>
            <a:xfrm>
              <a:off x="838200" y="3334013"/>
              <a:ext cx="2673348" cy="791255"/>
              <a:chOff x="6632092" y="2223351"/>
              <a:chExt cx="2684747" cy="791255"/>
            </a:xfrm>
          </p:grpSpPr>
          <p:sp>
            <p:nvSpPr>
              <p:cNvPr id="45" name="Rectangle 44"/>
              <p:cNvSpPr/>
              <p:nvPr/>
            </p:nvSpPr>
            <p:spPr>
              <a:xfrm>
                <a:off x="7423347" y="2406354"/>
                <a:ext cx="1893492" cy="523220"/>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OPEN Q&amp;A</a:t>
                </a:r>
                <a:endParaRPr lang="en-GB" sz="2800" dirty="0">
                  <a:latin typeface="Heebo Light" panose="00000400000000000000" pitchFamily="2" charset="-79"/>
                  <a:cs typeface="Heebo Light" panose="00000400000000000000" pitchFamily="2" charset="-79"/>
                </a:endParaRPr>
              </a:p>
            </p:txBody>
          </p:sp>
          <p:pic>
            <p:nvPicPr>
              <p:cNvPr id="46" name="Picture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2092" y="2223351"/>
                <a:ext cx="791255" cy="791255"/>
              </a:xfrm>
              <a:prstGeom prst="rect">
                <a:avLst/>
              </a:prstGeom>
            </p:spPr>
          </p:pic>
        </p:grpSp>
      </p:grpSp>
    </p:spTree>
    <p:extLst>
      <p:ext uri="{BB962C8B-B14F-4D97-AF65-F5344CB8AC3E}">
        <p14:creationId xmlns:p14="http://schemas.microsoft.com/office/powerpoint/2010/main" xmlns="" val="60101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838200" y="365125"/>
            <a:ext cx="10515600" cy="1325563"/>
          </a:xfrm>
        </p:spPr>
        <p:txBody>
          <a:bodyPr/>
          <a:lstStyle/>
          <a:p>
            <a:r>
              <a:rPr lang="en-GB" b="1" dirty="0" smtClean="0">
                <a:latin typeface="Arial" panose="020B0604020202020204" pitchFamily="34" charset="0"/>
                <a:cs typeface="Arial" panose="020B0604020202020204" pitchFamily="34" charset="0"/>
              </a:rPr>
              <a:t>LEGO GROUP</a:t>
            </a:r>
            <a:endParaRPr lang="en-GB" b="1" dirty="0">
              <a:latin typeface="Arial" panose="020B0604020202020204" pitchFamily="34" charset="0"/>
              <a:cs typeface="Arial" panose="020B0604020202020204" pitchFamily="34" charset="0"/>
            </a:endParaRPr>
          </a:p>
        </p:txBody>
      </p:sp>
      <p:grpSp>
        <p:nvGrpSpPr>
          <p:cNvPr id="5" name="Group 4"/>
          <p:cNvGrpSpPr/>
          <p:nvPr/>
        </p:nvGrpSpPr>
        <p:grpSpPr>
          <a:xfrm>
            <a:off x="576943" y="1636668"/>
            <a:ext cx="4656262" cy="954107"/>
            <a:chOff x="838201" y="2291232"/>
            <a:chExt cx="4656262" cy="954107"/>
          </a:xfrm>
        </p:grpSpPr>
        <p:sp>
          <p:nvSpPr>
            <p:cNvPr id="7" name="Rectangle 6"/>
            <p:cNvSpPr/>
            <p:nvPr/>
          </p:nvSpPr>
          <p:spPr>
            <a:xfrm>
              <a:off x="1712658" y="2291232"/>
              <a:ext cx="3781805"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LEADERS NOT AFRAID</a:t>
              </a:r>
            </a:p>
            <a:p>
              <a:r>
                <a:rPr lang="en-GB" sz="2800" dirty="0" smtClean="0">
                  <a:latin typeface="Heebo Light" panose="00000400000000000000" pitchFamily="2" charset="-79"/>
                  <a:cs typeface="Heebo Light" panose="00000400000000000000" pitchFamily="2" charset="-79"/>
                </a:rPr>
                <a:t>TO BE TRANSPARENT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1" y="2323890"/>
              <a:ext cx="787895" cy="791255"/>
            </a:xfrm>
            <a:prstGeom prst="rect">
              <a:avLst/>
            </a:prstGeom>
          </p:spPr>
        </p:pic>
      </p:grpSp>
      <p:grpSp>
        <p:nvGrpSpPr>
          <p:cNvPr id="13" name="Group 12"/>
          <p:cNvGrpSpPr/>
          <p:nvPr/>
        </p:nvGrpSpPr>
        <p:grpSpPr>
          <a:xfrm>
            <a:off x="576943" y="4075654"/>
            <a:ext cx="5193268" cy="954107"/>
            <a:chOff x="838201" y="3535230"/>
            <a:chExt cx="5193268" cy="954107"/>
          </a:xfrm>
        </p:grpSpPr>
        <p:sp>
          <p:nvSpPr>
            <p:cNvPr id="9" name="Rectangle 8"/>
            <p:cNvSpPr/>
            <p:nvPr/>
          </p:nvSpPr>
          <p:spPr>
            <a:xfrm>
              <a:off x="1712658" y="3535230"/>
              <a:ext cx="4318811" cy="95410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CORPORATE </a:t>
              </a:r>
            </a:p>
            <a:p>
              <a:r>
                <a:rPr lang="en-GB" sz="2800" dirty="0" smtClean="0">
                  <a:latin typeface="Heebo Light" panose="00000400000000000000" pitchFamily="2" charset="-79"/>
                  <a:cs typeface="Heebo Light" panose="00000400000000000000" pitchFamily="2" charset="-79"/>
                </a:rPr>
                <a:t>SUSTAINABILITY</a:t>
              </a:r>
              <a:r>
                <a:rPr lang="en-GB" sz="2800" dirty="0">
                  <a:latin typeface="Heebo Light" panose="00000400000000000000" pitchFamily="2" charset="-79"/>
                  <a:cs typeface="Heebo Light" panose="00000400000000000000" pitchFamily="2" charset="-79"/>
                </a:rPr>
                <a:t> </a:t>
              </a:r>
              <a:r>
                <a:rPr lang="en-GB" sz="2800" dirty="0" smtClean="0">
                  <a:latin typeface="Heebo Light" panose="00000400000000000000" pitchFamily="2" charset="-79"/>
                  <a:cs typeface="Heebo Light" panose="00000400000000000000" pitchFamily="2" charset="-79"/>
                </a:rPr>
                <a:t>REPORT</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1" y="3567888"/>
              <a:ext cx="787895" cy="791255"/>
            </a:xfrm>
            <a:prstGeom prst="rect">
              <a:avLst/>
            </a:prstGeom>
          </p:spPr>
        </p:pic>
      </p:grpSp>
      <p:grpSp>
        <p:nvGrpSpPr>
          <p:cNvPr id="14" name="Group 13"/>
          <p:cNvGrpSpPr/>
          <p:nvPr/>
        </p:nvGrpSpPr>
        <p:grpSpPr>
          <a:xfrm>
            <a:off x="576943" y="2866036"/>
            <a:ext cx="3910866" cy="791255"/>
            <a:chOff x="838201" y="4769269"/>
            <a:chExt cx="3910866" cy="791255"/>
          </a:xfrm>
        </p:grpSpPr>
        <p:sp>
          <p:nvSpPr>
            <p:cNvPr id="11" name="Rectangle 10"/>
            <p:cNvSpPr/>
            <p:nvPr/>
          </p:nvSpPr>
          <p:spPr>
            <a:xfrm>
              <a:off x="1712658" y="4912371"/>
              <a:ext cx="3036409" cy="523220"/>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LIVE INTERVIEWS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1" y="4769269"/>
              <a:ext cx="787895" cy="791255"/>
            </a:xfrm>
            <a:prstGeom prst="rect">
              <a:avLst/>
            </a:prstGeom>
          </p:spPr>
        </p:pic>
      </p:gr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79306" y="1452719"/>
            <a:ext cx="3810000" cy="3810000"/>
          </a:xfrm>
          <a:prstGeom prst="rect">
            <a:avLst/>
          </a:prstGeom>
        </p:spPr>
      </p:pic>
      <p:sp>
        <p:nvSpPr>
          <p:cNvPr id="16" name="Rectangle 15"/>
          <p:cNvSpPr/>
          <p:nvPr/>
        </p:nvSpPr>
        <p:spPr>
          <a:xfrm>
            <a:off x="1451400" y="5204061"/>
            <a:ext cx="4416594" cy="1354217"/>
          </a:xfrm>
          <a:prstGeom prst="rect">
            <a:avLst/>
          </a:prstGeom>
        </p:spPr>
        <p:txBody>
          <a:bodyPr wrap="none">
            <a:spAutoFit/>
          </a:bodyPr>
          <a:lstStyle/>
          <a:p>
            <a:r>
              <a:rPr lang="en-GB" sz="2800" dirty="0" smtClean="0">
                <a:latin typeface="Heebo Light" panose="00000400000000000000" pitchFamily="2" charset="-79"/>
                <a:cs typeface="Heebo Light" panose="00000400000000000000" pitchFamily="2" charset="-79"/>
              </a:rPr>
              <a:t>ADDRESS ISSUES OPENLY</a:t>
            </a:r>
          </a:p>
          <a:p>
            <a:pPr marL="285750" indent="-285750">
              <a:buBlip>
                <a:blip r:embed="rId5"/>
              </a:buBlip>
            </a:pPr>
            <a:r>
              <a:rPr lang="en-GB" dirty="0" smtClean="0">
                <a:latin typeface="Heebo Light" panose="00000400000000000000" pitchFamily="2" charset="-79"/>
                <a:cs typeface="Heebo Light" panose="00000400000000000000" pitchFamily="2" charset="-79"/>
              </a:rPr>
              <a:t>Greenpeace / Shell</a:t>
            </a:r>
          </a:p>
          <a:p>
            <a:pPr marL="285750" indent="-285750">
              <a:buBlip>
                <a:blip r:embed="rId5"/>
              </a:buBlip>
            </a:pPr>
            <a:r>
              <a:rPr lang="en-GB" dirty="0" smtClean="0">
                <a:latin typeface="Heebo Light" panose="00000400000000000000" pitchFamily="2" charset="-79"/>
                <a:cs typeface="Heebo Light" panose="00000400000000000000" pitchFamily="2" charset="-79"/>
              </a:rPr>
              <a:t>Ai </a:t>
            </a:r>
            <a:r>
              <a:rPr lang="en-GB" dirty="0" err="1" smtClean="0">
                <a:latin typeface="Heebo Light" panose="00000400000000000000" pitchFamily="2" charset="-79"/>
                <a:cs typeface="Heebo Light" panose="00000400000000000000" pitchFamily="2" charset="-79"/>
              </a:rPr>
              <a:t>WeiWei</a:t>
            </a:r>
            <a:endParaRPr lang="en-GB" dirty="0" smtClean="0">
              <a:latin typeface="Heebo Light" panose="00000400000000000000" pitchFamily="2" charset="-79"/>
              <a:cs typeface="Heebo Light" panose="00000400000000000000" pitchFamily="2" charset="-79"/>
            </a:endParaRPr>
          </a:p>
          <a:p>
            <a:pPr marL="285750" indent="-285750">
              <a:buBlip>
                <a:blip r:embed="rId5"/>
              </a:buBlip>
            </a:pPr>
            <a:r>
              <a:rPr lang="en-GB" dirty="0" smtClean="0">
                <a:latin typeface="Heebo Light" panose="00000400000000000000" pitchFamily="2" charset="-79"/>
                <a:cs typeface="Heebo Light" panose="00000400000000000000" pitchFamily="2" charset="-79"/>
              </a:rPr>
              <a:t>Sustainable Materials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943" y="5384868"/>
            <a:ext cx="787895" cy="791255"/>
          </a:xfrm>
          <a:prstGeom prst="rect">
            <a:avLst/>
          </a:prstGeom>
        </p:spPr>
      </p:pic>
    </p:spTree>
    <p:extLst>
      <p:ext uri="{BB962C8B-B14F-4D97-AF65-F5344CB8AC3E}">
        <p14:creationId xmlns:p14="http://schemas.microsoft.com/office/powerpoint/2010/main" xmlns="" val="385606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GO BBC Interview 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77247"/>
            <a:ext cx="12192000" cy="6703505"/>
          </a:xfrm>
          <a:prstGeom prst="rect">
            <a:avLst/>
          </a:prstGeom>
        </p:spPr>
      </p:pic>
    </p:spTree>
    <p:extLst>
      <p:ext uri="{BB962C8B-B14F-4D97-AF65-F5344CB8AC3E}">
        <p14:creationId xmlns:p14="http://schemas.microsoft.com/office/powerpoint/2010/main" xmlns="" val="905650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tle_Heebo ExtraBold">
      <a:majorFont>
        <a:latin typeface="Heebo ExtraBold"/>
        <a:ea typeface=""/>
        <a:cs typeface=""/>
      </a:majorFont>
      <a:minorFont>
        <a:latin typeface="Heeb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Benutzerdefiniert</PresentationFormat>
  <Paragraphs>175</Paragraphs>
  <Slides>11</Slides>
  <Notes>10</Notes>
  <HiddenSlides>0</HiddenSlides>
  <MMClips>1</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 Theme</vt:lpstr>
      <vt:lpstr>Brand Transparency</vt:lpstr>
      <vt:lpstr>Brand transparency – 3 DRIVERS</vt:lpstr>
      <vt:lpstr>Brand transparency – HOW?</vt:lpstr>
      <vt:lpstr>Brands are becoming publishers</vt:lpstr>
      <vt:lpstr>Brand are becoming publishers</vt:lpstr>
      <vt:lpstr>UEFA</vt:lpstr>
      <vt:lpstr>PwC</vt:lpstr>
      <vt:lpstr>LEGO GROUP</vt:lpstr>
      <vt:lpstr>Folie 9</vt:lpstr>
      <vt:lpstr>Conclusion</vt:lpstr>
      <vt:lpstr>Smart  Brand Share Stories.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Delano Pansi</dc:creator>
  <cp:lastModifiedBy>Thomas Achelis</cp:lastModifiedBy>
  <cp:revision>66</cp:revision>
  <dcterms:created xsi:type="dcterms:W3CDTF">2017-01-30T17:17:06Z</dcterms:created>
  <dcterms:modified xsi:type="dcterms:W3CDTF">2017-03-22T16:51:28Z</dcterms:modified>
</cp:coreProperties>
</file>